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ink/ink2.xml" ContentType="application/inkml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2" r:id="rId1"/>
    <p:sldMasterId id="2147484509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463" r:id="rId5"/>
    <p:sldId id="458" r:id="rId6"/>
    <p:sldId id="365" r:id="rId7"/>
    <p:sldId id="469" r:id="rId8"/>
    <p:sldId id="470" r:id="rId9"/>
    <p:sldId id="471" r:id="rId10"/>
    <p:sldId id="472" r:id="rId11"/>
    <p:sldId id="464" r:id="rId12"/>
    <p:sldId id="465" r:id="rId13"/>
    <p:sldId id="473" r:id="rId14"/>
    <p:sldId id="448" r:id="rId15"/>
    <p:sldId id="417" r:id="rId16"/>
    <p:sldId id="406" r:id="rId17"/>
    <p:sldId id="461" r:id="rId18"/>
    <p:sldId id="462" r:id="rId19"/>
    <p:sldId id="366" r:id="rId20"/>
    <p:sldId id="475" r:id="rId21"/>
    <p:sldId id="467" r:id="rId22"/>
    <p:sldId id="466" r:id="rId23"/>
    <p:sldId id="432" r:id="rId24"/>
    <p:sldId id="476" r:id="rId25"/>
    <p:sldId id="454" r:id="rId26"/>
    <p:sldId id="468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8FCA8"/>
    <a:srgbClr val="103892"/>
    <a:srgbClr val="FFFFFF"/>
    <a:srgbClr val="008000"/>
    <a:srgbClr val="C94927"/>
    <a:srgbClr val="9B70A3"/>
    <a:srgbClr val="CC00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4189" autoAdjust="0"/>
  </p:normalViewPr>
  <p:slideViewPr>
    <p:cSldViewPr>
      <p:cViewPr varScale="1">
        <p:scale>
          <a:sx n="104" d="100"/>
          <a:sy n="104" d="100"/>
        </p:scale>
        <p:origin x="5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88" y="102"/>
      </p:cViewPr>
      <p:guideLst>
        <p:guide orient="horz" pos="3023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24E2A80-9E52-3AC3-B114-315055FB2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8B68660-BBD1-7925-2A90-BA503073C6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69E41AD1-5F87-499A-606C-E9CCC8EC4D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BB8138EE-4492-4E24-8717-B2BB5480FD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E613C9-3A4F-4DA8-806B-B948E045C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9T23:40:32.422"/>
    </inkml:context>
    <inkml:brush xml:id="br0">
      <inkml:brushProperty name="width" value="0.2" units="cm"/>
      <inkml:brushProperty name="height" value="0.4" units="cm"/>
      <inkml:brushProperty name="color" value="#F8FCA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0,'4001'0,"-3940"0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2:53:25.2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0,'298'10,"8"1,919-12,-998 8,354 49,-513-48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E790980-AD19-8C81-50C8-E98E416C7E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B9250BC-C162-07C8-8861-13BCBF78E4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B0CF239-DF3A-5D7D-8BD5-6DAFF3AA18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2623D9E9-16B6-CF5B-841C-DE21552A1D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CB2EA267-8B56-AF8B-60E4-1944A093FA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9F97D06D-25A4-2E45-2645-A6A694CA1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280" tIns="50140" rIns="100280" bIns="501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5A6DB-225B-477F-B75A-39B5D3ECE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E62D439-047C-640B-0F3D-3D51FEB29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93B9EB6-A8CE-40B1-8D91-CC8C7BFBC3D8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4E7A527-A54F-B0B7-8F3A-9581F57E1A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FCC2F8A-64FD-93D8-2E56-9629F6F35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0FD5479-9F4C-C1C0-DD41-D4CDEFF6C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95E417E-235A-CBF1-3373-6169601E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51D9697-6153-2A39-6C41-EA2033AD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266361C-72F9-455F-B103-A8BA9AD737BE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C5A6DB-225B-477F-B75A-39B5D3ECEEA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98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FA478C7-16FD-6193-0C13-756C89209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9E93EA0-F505-E08A-CE61-34220C22F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864C111-4726-7BD7-C97E-351281585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50F2C21-7063-4C94-8303-B1688760EE6B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09B7A08-1C43-1A55-C2B2-4C4F310476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3792B52-A8B0-7A62-51EC-56A2BFFE4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462677A-2A30-1998-06A5-A1189C7CA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30866C5-1FC5-47A8-9F84-E6AE1DA55C7C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4A870D05-B2E9-B0F5-CF88-E69065997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44E4E89-61E9-BA7C-DD18-F3B2F6CC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31B0C1B-ADF5-A514-5029-DB3C37E06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6AD0CD2-416D-41EE-BC9A-DBC4B81F7A29}" type="slidenum">
              <a:rPr lang="en-US" altLang="en-US" smtClean="0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8E948E9-18EA-5DFD-266A-FD9024A70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3C75B22-3C90-4E59-384B-79038CAF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CF8FE6B1-7382-F9E3-E88F-916F52BC8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B30DC60-09F0-46C6-A923-38D4705D1969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98B40BB-D170-2097-13F8-D736504B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06E0812-031D-DC87-72E4-EBB13059C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67E1190-6F4F-8ADD-1503-A51447C8F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31F8907-640E-4AB3-9F26-5601A46BFDF4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2954AE9C-5DD6-03F0-6485-9245BE378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2CDD3665-EFC8-A759-32CB-92ED9D51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Each industry will have a separate country report; for example, Eyewear in France, Eyewear in Canada, etc. 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9C76AED-DEEE-C7FC-E109-A0858185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74DDB57-CFDF-4A39-92F6-E45482CEB171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7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FAE23FC-E165-B59C-13ED-085FAEDD8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AF29CE2F-3713-1076-C079-96C39AED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DB56658-7834-9AE0-CEE8-595B13911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85C8DC8-0094-4BDB-8962-5EDB5C04C9F3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80F305A-BD46-845F-70CC-56D1B5B1B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00D9E8D-4420-E35F-3FAD-112D27684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B9950AD-2C51-DA7A-690A-E4ADB4AEB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386A991-1FE1-4125-A2F7-A2D224228C1C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999F857-CC3A-3FEA-9422-6A9E74E66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983529F-C5F4-F7AA-60B6-5D7FFA5A4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A356B32-81AE-B56E-E6F3-BC34BC691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412B38C-6585-47E8-AB9B-849FB5BA1976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DFA0481-9CA9-9022-022E-B4EED1E7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CDE965E-C888-636C-9032-CD70020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29A8483-F224-5DEC-6E29-AFB42CD56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 New Roman" panose="02020603050405020304" pitchFamily="18" charset="0"/>
              <a:buNone/>
            </a:pPr>
            <a:fld id="{D2AF98F9-4D37-4598-BAFC-89A6B78C522E}" type="slidenum">
              <a:rPr lang="en-US" altLang="en-US" smtClean="0">
                <a:latin typeface="Arial" panose="020B0604020202020204" pitchFamily="34" charset="0"/>
              </a:rPr>
              <a:pPr>
                <a:buFont typeface="Times New Roman" panose="02020603050405020304" pitchFamily="18" charset="0"/>
                <a:buNone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30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54E33F7-8A8C-AD99-3FCD-0E1FF5917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DEAD6F44-1B22-856E-F713-F57479EE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E0A53C8-C267-D8ED-169A-3B4913491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521496C-BC4B-4702-9FCF-72C514E85242}" type="slidenum">
              <a:rPr lang="en-US" altLang="en-US" smtClean="0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272BF8E-6256-5A84-136C-2284E56C5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noFill/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15C4650-E610-73DB-FF4A-FDEDDE82F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4562475"/>
            <a:ext cx="5849937" cy="4316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  <a:p>
            <a:endParaRPr lang="en-CA" altLang="en-US" dirty="0">
              <a:latin typeface="Times New Roman" panose="02020603050405020304" pitchFamily="18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1B9F050-6EA4-9B0B-8164-E6D39262C9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E112A5E-C7AF-4187-A1CB-AF64A5D45240}" type="slidenum">
              <a:rPr lang="en-US" altLang="en-US" smtClean="0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C12FA2D-B3FA-7112-2113-32985DC15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37A7F6B-D2CC-3E7C-502D-4841FEBC2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2A4DC66-B878-91D4-C71A-070F27E79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885B180-C1DC-4654-BC80-85A81D1B3D72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AECE191-2364-7B2D-86BB-5F7D243F9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CE11E8B-A688-A9F5-A3FE-F794EC66D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78247FC-32E7-924A-F661-CB113C79F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7AB995F-CE7E-4868-9506-9CE63442E416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01D8D55-9372-7CDB-5CE5-ED82FC5D1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BFEF7E8-E448-6C10-3B45-F3C01029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882030A-8704-BA79-A59A-7564D8C65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3F70FDD-50A5-41FB-A4AF-301E6D77687D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9857F4-B6D4-2A42-4B1E-10348BBDD9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9BC9E43-FD19-DA6F-E75C-C532E7C05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06523AD-9B9D-F750-A721-CB05004EB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3F3BCF7-E0C4-42F9-8843-D6CC01DE8488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4A4F8F7-707F-179F-E327-6495C3A80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AFE9110-C5E1-E5C3-2AED-158EEE5AB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F73C16A-F488-6F06-2868-387B30517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B047E98-1887-4C35-9356-9340C9A4BC54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20C2F63-EADD-5C95-089E-3B6EAA882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71EF2CA-7E87-04EA-1D4C-325BA8E81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</a:rPr>
              <a:t>One-click report brings together in a single view all analysis for a geography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C0CA5B4-7AA5-5901-1759-053185A92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84CE43C-F258-4E1C-8832-51180E012CF9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02875BB-81A1-F142-75D1-0EA516D6C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7909A90-38C8-3077-ABC8-A2658AE2E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Topics covered may vary between country reports. See table of contents for detailed information.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1A44477-F6E3-3CAA-3042-67B89F60C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444C82D-51D6-4A62-9D1F-6F736026F9BD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4A023D5-58CD-B6DD-F895-13A97F7C0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7620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chemeClr val="bg2"/>
                </a:solidFill>
              </a:rPr>
              <a:t>_________________________________________________________________________________ </a:t>
            </a:r>
          </a:p>
          <a:p>
            <a:pPr>
              <a:defRPr/>
            </a:pPr>
            <a:r>
              <a:rPr lang="en-US" altLang="en-US" sz="1000" b="1">
                <a:solidFill>
                  <a:schemeClr val="bg2"/>
                </a:solidFill>
              </a:rPr>
              <a:t>McMaster University Libraries • library.mcmaster.ca • 905.525.9140 x23318 • library@mcmaster.ca</a:t>
            </a:r>
            <a:r>
              <a:rPr lang="en-US" altLang="en-US" sz="100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" name="Picture 9" descr="20080204_017">
            <a:extLst>
              <a:ext uri="{FF2B5EF4-FFF2-40B4-BE49-F238E27FC236}">
                <a16:creationId xmlns:a16="http://schemas.microsoft.com/office/drawing/2014/main" id="{2CA7DC9C-9C29-BBAD-0F64-A6607C24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20080204_048">
            <a:extLst>
              <a:ext uri="{FF2B5EF4-FFF2-40B4-BE49-F238E27FC236}">
                <a16:creationId xmlns:a16="http://schemas.microsoft.com/office/drawing/2014/main" id="{88098DE1-E7CB-C7CA-39A8-9EB902DE0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20080204_117">
            <a:extLst>
              <a:ext uri="{FF2B5EF4-FFF2-40B4-BE49-F238E27FC236}">
                <a16:creationId xmlns:a16="http://schemas.microsoft.com/office/drawing/2014/main" id="{6F29E4A8-F9D6-F9D2-9132-29591C49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0080204_177">
            <a:extLst>
              <a:ext uri="{FF2B5EF4-FFF2-40B4-BE49-F238E27FC236}">
                <a16:creationId xmlns:a16="http://schemas.microsoft.com/office/drawing/2014/main" id="{86BE2ABF-B702-B2BF-49A7-6F7D6A7F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20080204_194">
            <a:extLst>
              <a:ext uri="{FF2B5EF4-FFF2-40B4-BE49-F238E27FC236}">
                <a16:creationId xmlns:a16="http://schemas.microsoft.com/office/drawing/2014/main" id="{171292FD-18A8-6FB2-5A9D-1C56E115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ibraries Logi full_colour">
            <a:extLst>
              <a:ext uri="{FF2B5EF4-FFF2-40B4-BE49-F238E27FC236}">
                <a16:creationId xmlns:a16="http://schemas.microsoft.com/office/drawing/2014/main" id="{A04EDBFE-A648-5155-3137-DF6AB221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121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20080204_006">
            <a:extLst>
              <a:ext uri="{FF2B5EF4-FFF2-40B4-BE49-F238E27FC236}">
                <a16:creationId xmlns:a16="http://schemas.microsoft.com/office/drawing/2014/main" id="{B8F8B9C3-561C-DC35-1FD1-CB8A033BD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54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6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16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1066800"/>
            <a:ext cx="188595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066800"/>
            <a:ext cx="550545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79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248BD7DD-A2C1-5A36-8EC7-8A55CBED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7620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chemeClr val="bg2"/>
                </a:solidFill>
              </a:rPr>
              <a:t>_________________________________________________________________________________ </a:t>
            </a:r>
          </a:p>
          <a:p>
            <a:pPr>
              <a:defRPr/>
            </a:pPr>
            <a:r>
              <a:rPr lang="en-US" altLang="en-US" sz="1000" b="1">
                <a:solidFill>
                  <a:schemeClr val="bg2"/>
                </a:solidFill>
              </a:rPr>
              <a:t>McMaster University Libraries • library.mcmaster.ca • 905.525.9140 x22081 • library@mcmaster.ca</a:t>
            </a:r>
            <a:r>
              <a:rPr lang="en-US" altLang="en-US" sz="100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6" name="Picture 9" descr="20080204_017">
            <a:extLst>
              <a:ext uri="{FF2B5EF4-FFF2-40B4-BE49-F238E27FC236}">
                <a16:creationId xmlns:a16="http://schemas.microsoft.com/office/drawing/2014/main" id="{1AAF17DD-BB9B-86D8-D887-A6F6E09E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20080204_048">
            <a:extLst>
              <a:ext uri="{FF2B5EF4-FFF2-40B4-BE49-F238E27FC236}">
                <a16:creationId xmlns:a16="http://schemas.microsoft.com/office/drawing/2014/main" id="{78922E2D-266D-53E3-C18E-C459E6353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20080204_117">
            <a:extLst>
              <a:ext uri="{FF2B5EF4-FFF2-40B4-BE49-F238E27FC236}">
                <a16:creationId xmlns:a16="http://schemas.microsoft.com/office/drawing/2014/main" id="{2F09EE8F-0BF2-004C-F066-04FD3453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20080204_177">
            <a:extLst>
              <a:ext uri="{FF2B5EF4-FFF2-40B4-BE49-F238E27FC236}">
                <a16:creationId xmlns:a16="http://schemas.microsoft.com/office/drawing/2014/main" id="{A22365C6-0319-96AE-512A-8157814C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20080204_194">
            <a:extLst>
              <a:ext uri="{FF2B5EF4-FFF2-40B4-BE49-F238E27FC236}">
                <a16:creationId xmlns:a16="http://schemas.microsoft.com/office/drawing/2014/main" id="{92439F01-5627-BCC3-7906-0AC30B570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Libraries Logi full_colour">
            <a:extLst>
              <a:ext uri="{FF2B5EF4-FFF2-40B4-BE49-F238E27FC236}">
                <a16:creationId xmlns:a16="http://schemas.microsoft.com/office/drawing/2014/main" id="{716536DB-11AD-F791-3AA4-6E77004A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121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20080204_006">
            <a:extLst>
              <a:ext uri="{FF2B5EF4-FFF2-40B4-BE49-F238E27FC236}">
                <a16:creationId xmlns:a16="http://schemas.microsoft.com/office/drawing/2014/main" id="{413312FE-FCA1-CED9-C4C4-6207947E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D922B9C-013D-7DB6-9D13-8626FD70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5866D6E0-48B8-6567-8B9E-74B584C8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75345A-690F-CCAD-4340-BF422B00E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FF56-6302-4922-8DF9-6B9CD7F487B8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F8E2A-0AAD-C376-0B89-6FE95C4BA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E5A9A-85F2-4511-9B03-6673A00B1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7299-6237-48F2-A3BA-615350A36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3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E222CC-CECE-1C0D-604D-38EFD57F4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4252-BE52-48DC-A5E4-C9DF93C672D3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ED44BD-8B90-BA2E-7E5F-92230D74A1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9F402-B3BA-9D4E-A4A0-ECF39233B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9874-D815-4BBB-9FBE-07CB556AB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10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13230-8380-E99B-9A6D-272726F61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F631-EFC9-45D3-88E5-48B04F4443B0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8862B-D757-F60E-1BCC-F4B0004E0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F8C68-5B49-1889-030A-2B646FA94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5DE83-0537-4141-837B-761632925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2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FE921-756E-BF8E-FA61-9E72DC508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F509-89E4-4DDD-8C3A-B03BA5A791E1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A2D6F-F979-D8B1-E5AE-5679436E7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2D20E-7F0B-44F1-6920-C41C28A5A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67B44-AA95-4852-9099-028860C8C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8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F6D437-6682-EC0B-A5FA-43B0C3A75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E0BD-BD5C-467C-AA6C-DBECE7A96352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55BEDF-6809-A9E6-FD79-53CFD6F5E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61AE1D-6D49-2DED-91D7-6DBC0144C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62C9-5C5F-41CF-9817-54B10F84F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60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E85808-F0B5-29DC-95E6-9BA76A46C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EF55-EDAC-4A5C-8934-AA0C5AAFA9C4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86D9E9-A102-4908-6C0C-D693E05C8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371748-B817-EEE9-F6D6-7D63DCC78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CADA-1DC8-41B6-B328-0862BF89F7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5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876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5FA68B-A345-61C4-E89C-E7CDF1285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7022-3C5F-4C90-BF1E-A97A2B9BB804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8ED0AA-9D03-644A-8252-819144A27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409DA8-CEBB-DC15-0542-443B98CB6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8094-C89D-4563-AA5D-5E625633F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4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01130-1FA8-FD37-0982-E870877A1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6A7B-B084-4B7D-A761-56B38CCDD5FD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7AAB3-CCD6-D9A1-5259-AA2B70F1D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8233D-780B-EC22-0825-4BFAB893B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D7E9-B0A0-44DC-AA73-509CAC96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93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6631E-37BF-27DF-B672-027CF49D1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EBF88-AB92-470F-B355-31DBF8A996F8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7B3BC-9FA2-81BC-D5FF-1B81EE3F6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CE26D-D8FA-3F6A-3B27-590B217B3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0B79-68E8-41F3-ADA9-72AFA49C3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558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2228E0-322B-6DC0-0408-6F08BF983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F8BD-D0D7-483A-8DF7-46C184039EB8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D9A06-588F-E0A7-F642-7C8962DB2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39E6C-CFFF-2CDE-857F-0A986DBAC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099-51F3-48B4-ABA0-16B9D80CA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010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E23D6-D6E7-8DD8-257B-21E848FEB7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2527-7C8B-4C5B-88BE-C15D5A2DF062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5C5FD-E46A-E974-2403-D85D6BEAC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45305-592E-402A-F736-93DF057E5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5298-708F-45C4-BBE4-2EB1CD187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2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31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3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514600"/>
            <a:ext cx="34671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2514600"/>
            <a:ext cx="3467100" cy="35814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06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78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256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6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56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27B223-28B1-2871-B0A9-0A4955A3C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6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AE0758-C666-038F-DF15-84F867207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086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5">
            <a:extLst>
              <a:ext uri="{FF2B5EF4-FFF2-40B4-BE49-F238E27FC236}">
                <a16:creationId xmlns:a16="http://schemas.microsoft.com/office/drawing/2014/main" id="{02E676EE-FB10-0F0C-B0B3-4CA400A4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7620000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 b="1" dirty="0">
                <a:solidFill>
                  <a:schemeClr val="bg2"/>
                </a:solidFill>
              </a:rPr>
              <a:t>_________________________________________________________________________________ </a:t>
            </a:r>
          </a:p>
          <a:p>
            <a:pPr>
              <a:defRPr/>
            </a:pPr>
            <a:r>
              <a:rPr lang="en-US" altLang="en-US" sz="1000" b="1" dirty="0">
                <a:solidFill>
                  <a:schemeClr val="bg2"/>
                </a:solidFill>
              </a:rPr>
              <a:t>McMaster University Libraries • library.mcmaster.ca • 905.525.9140 x22077 • library@mcmaster.ca</a:t>
            </a:r>
            <a:r>
              <a:rPr lang="en-US" altLang="en-US" sz="1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029" name="Picture 9" descr="20080204_017">
            <a:extLst>
              <a:ext uri="{FF2B5EF4-FFF2-40B4-BE49-F238E27FC236}">
                <a16:creationId xmlns:a16="http://schemas.microsoft.com/office/drawing/2014/main" id="{3E31C5B7-0BA2-1EA2-D169-419F9A03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 descr="20080204_048">
            <a:extLst>
              <a:ext uri="{FF2B5EF4-FFF2-40B4-BE49-F238E27FC236}">
                <a16:creationId xmlns:a16="http://schemas.microsoft.com/office/drawing/2014/main" id="{824969E0-76B5-5CE6-B20A-046B8E91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20080204_117">
            <a:extLst>
              <a:ext uri="{FF2B5EF4-FFF2-40B4-BE49-F238E27FC236}">
                <a16:creationId xmlns:a16="http://schemas.microsoft.com/office/drawing/2014/main" id="{46780C8B-8FA6-37FB-EDEF-50A5B2AC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20080204_177">
            <a:extLst>
              <a:ext uri="{FF2B5EF4-FFF2-40B4-BE49-F238E27FC236}">
                <a16:creationId xmlns:a16="http://schemas.microsoft.com/office/drawing/2014/main" id="{FE96C012-9120-5BD2-51C4-3C850483C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20080204_194">
            <a:extLst>
              <a:ext uri="{FF2B5EF4-FFF2-40B4-BE49-F238E27FC236}">
                <a16:creationId xmlns:a16="http://schemas.microsoft.com/office/drawing/2014/main" id="{55B34121-E76C-CA75-5747-C8B302A5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8" descr="Libraries Logi full_colour">
            <a:extLst>
              <a:ext uri="{FF2B5EF4-FFF2-40B4-BE49-F238E27FC236}">
                <a16:creationId xmlns:a16="http://schemas.microsoft.com/office/drawing/2014/main" id="{ACBFF2FB-CA92-5462-3F33-4F1E9150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121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9" descr="20080204_006">
            <a:extLst>
              <a:ext uri="{FF2B5EF4-FFF2-40B4-BE49-F238E27FC236}">
                <a16:creationId xmlns:a16="http://schemas.microsoft.com/office/drawing/2014/main" id="{039AAB6F-79D5-1FEC-A295-9AC9A014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875" r:id="rId1"/>
    <p:sldLayoutId id="2147486853" r:id="rId2"/>
    <p:sldLayoutId id="2147486854" r:id="rId3"/>
    <p:sldLayoutId id="2147486855" r:id="rId4"/>
    <p:sldLayoutId id="2147486856" r:id="rId5"/>
    <p:sldLayoutId id="2147486857" r:id="rId6"/>
    <p:sldLayoutId id="2147486858" r:id="rId7"/>
    <p:sldLayoutId id="2147486859" r:id="rId8"/>
    <p:sldLayoutId id="2147486860" r:id="rId9"/>
    <p:sldLayoutId id="2147486861" r:id="rId10"/>
    <p:sldLayoutId id="2147486862" r:id="rId11"/>
    <p:sldLayoutId id="2147486863" r:id="rId12"/>
    <p:sldLayoutId id="21474868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  <a:cs typeface="ＭＳ Ｐゴシック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5F1E3A"/>
          </a:solidFill>
          <a:latin typeface="Verdana" pitchFamily="16" charset="0"/>
          <a:ea typeface="ＭＳ Ｐゴシック" pitchFamily="16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CE36D59-3E82-706D-4857-377CCEF39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6D61592-65F0-A7A6-0C5C-4CCA2B6FF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C780288F-9B5F-CB36-2891-D450A98D29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0AD53C45-8E77-42FE-9967-086B963B4314}" type="datetimeFigureOut">
              <a:rPr lang="en-US"/>
              <a:pPr>
                <a:defRPr/>
              </a:pPr>
              <a:t>9/3/2024</a:t>
            </a:fld>
            <a:endParaRPr lang="en-US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8B53FC57-0825-83BB-4C94-568F89422F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9598374A-078C-CB31-9217-8DA3E3A85F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9CA206-9288-4A92-98A8-32CBAA66E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4" r:id="rId1"/>
    <p:sldLayoutId id="2147486865" r:id="rId2"/>
    <p:sldLayoutId id="2147486866" r:id="rId3"/>
    <p:sldLayoutId id="2147486867" r:id="rId4"/>
    <p:sldLayoutId id="2147486868" r:id="rId5"/>
    <p:sldLayoutId id="2147486869" r:id="rId6"/>
    <p:sldLayoutId id="2147486870" r:id="rId7"/>
    <p:sldLayoutId id="2147486871" r:id="rId8"/>
    <p:sldLayoutId id="2147486872" r:id="rId9"/>
    <p:sldLayoutId id="2147486873" r:id="rId10"/>
    <p:sldLayoutId id="2147486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library.mcmaster.ca/staff/perkovic-ines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hyperlink" Target="https://library.mcmaster.ca/databases/statist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library.mcmaster.ca/databases/global-market-information-database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4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library.mcmaster.ca/databases/mergent-onlin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5" Type="http://schemas.openxmlformats.org/officeDocument/2006/relationships/customXml" Target="../ink/ink2.xml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library.mcmaster.ca/databases/global-market-information-database" TargetMode="Externa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library.mcmaster.ca/databases/ibisworl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61.png"/><Relationship Id="rId5" Type="http://schemas.openxmlformats.org/officeDocument/2006/relationships/image" Target="../media/image29.png"/><Relationship Id="rId4" Type="http://schemas.openxmlformats.org/officeDocument/2006/relationships/hyperlink" Target="https://library.mcmaster.ca/databases/global-market-information-database" TargetMode="External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library.mcmaster.ca/databases/statist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68.png"/><Relationship Id="rId11" Type="http://schemas.openxmlformats.org/officeDocument/2006/relationships/hyperlink" Target="https://library.mcmaster.ca/justask/" TargetMode="External"/><Relationship Id="rId5" Type="http://schemas.openxmlformats.org/officeDocument/2006/relationships/image" Target="../media/image67.png"/><Relationship Id="rId10" Type="http://schemas.openxmlformats.org/officeDocument/2006/relationships/hyperlink" Target="https://libcal.mcmaster.ca/appointments" TargetMode="External"/><Relationship Id="rId4" Type="http://schemas.openxmlformats.org/officeDocument/2006/relationships/image" Target="../media/image66.png"/><Relationship Id="rId9" Type="http://schemas.openxmlformats.org/officeDocument/2006/relationships/hyperlink" Target="mailto:library@mcmaster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library.mcmaster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hyperlink" Target="https://library.mcmaster.ca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libguides.mcmaster.ca/commerce4sa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mcmaster.ca/databases/economist-intelligence-un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DC50E2-972A-9038-FC11-47DA20730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24800" cy="14478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solidFill>
                  <a:srgbClr val="5D1938"/>
                </a:solidFill>
              </a:rPr>
              <a:t>COMMERCE 4SA3</a:t>
            </a:r>
            <a:br>
              <a:rPr lang="en-US" altLang="en-US" sz="3800" dirty="0">
                <a:solidFill>
                  <a:srgbClr val="5D1938"/>
                </a:solidFill>
              </a:rPr>
            </a:br>
            <a:r>
              <a:rPr lang="en-US" altLang="en-US" sz="3800" dirty="0">
                <a:solidFill>
                  <a:srgbClr val="5D1938"/>
                </a:solidFill>
              </a:rPr>
              <a:t>International Business </a:t>
            </a:r>
          </a:p>
        </p:txBody>
      </p:sp>
      <p:pic>
        <p:nvPicPr>
          <p:cNvPr id="7171" name="Picture 4" descr="Globe of earth with international business topics highlighted">
            <a:extLst>
              <a:ext uri="{FF2B5EF4-FFF2-40B4-BE49-F238E27FC236}">
                <a16:creationId xmlns:a16="http://schemas.microsoft.com/office/drawing/2014/main" id="{9FE75B99-5478-2392-21BE-C2067886E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26" y="2448086"/>
            <a:ext cx="3681413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C0C6512A-5458-3F9A-DED8-3BD9878190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14387" y="2819400"/>
            <a:ext cx="4146362" cy="2743200"/>
          </a:xfrm>
        </p:spPr>
        <p:txBody>
          <a:bodyPr/>
          <a:lstStyle/>
          <a:p>
            <a:pPr marL="25400" algn="l"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23232F"/>
                </a:solidFill>
                <a:latin typeface="Calibri"/>
                <a:hlinkClick r:id="rId5"/>
              </a:rPr>
              <a:t>Ines Perkovic</a:t>
            </a:r>
            <a:br>
              <a:rPr lang="en-US" altLang="en-US" sz="3000" dirty="0"/>
            </a:br>
            <a:r>
              <a:rPr lang="en-US" altLang="en-US" sz="2600" dirty="0">
                <a:solidFill>
                  <a:srgbClr val="23232F"/>
                </a:solidFill>
                <a:latin typeface="Calibri"/>
              </a:rPr>
              <a:t>Business Librarian</a:t>
            </a:r>
            <a:br>
              <a:rPr lang="en-US" altLang="en-US" sz="2600" dirty="0"/>
            </a:br>
            <a:r>
              <a:rPr lang="en-US" altLang="en-US" sz="2600" dirty="0">
                <a:solidFill>
                  <a:srgbClr val="23232F"/>
                </a:solidFill>
                <a:latin typeface="Calibri"/>
              </a:rPr>
              <a:t>perkovic@mcmaster.ca  </a:t>
            </a:r>
            <a:br>
              <a:rPr lang="en-US" altLang="en-US" sz="2600" dirty="0"/>
            </a:br>
            <a:r>
              <a:rPr lang="en-US" altLang="en-US" sz="2600" dirty="0">
                <a:solidFill>
                  <a:srgbClr val="23232F"/>
                </a:solidFill>
                <a:latin typeface="Calibri"/>
              </a:rPr>
              <a:t>Mills Library, L101B</a:t>
            </a:r>
            <a:endParaRPr lang="en-US" altLang="en-US" sz="2600" i="1" dirty="0">
              <a:solidFill>
                <a:srgbClr val="23232F"/>
              </a:solidFill>
              <a:latin typeface="Calibri"/>
            </a:endParaRPr>
          </a:p>
          <a:p>
            <a:pPr marL="25400" algn="l" eaLnBrk="1" hangingPunct="1">
              <a:lnSpc>
                <a:spcPct val="80000"/>
              </a:lnSpc>
            </a:pPr>
            <a:endParaRPr lang="en-US" altLang="en-US" sz="3000" dirty="0">
              <a:solidFill>
                <a:srgbClr val="23232F"/>
              </a:solidFill>
            </a:endParaRPr>
          </a:p>
          <a:p>
            <a:pPr marL="25400" algn="l"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rgbClr val="23232F"/>
                </a:solidFill>
                <a:latin typeface="Calibri"/>
              </a:rPr>
              <a:t>2024/25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>
            <a:extLst>
              <a:ext uri="{FF2B5EF4-FFF2-40B4-BE49-F238E27FC236}">
                <a16:creationId xmlns:a16="http://schemas.microsoft.com/office/drawing/2014/main" id="{53966087-28A1-D3CE-D2E7-9C6035648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4038" y="109538"/>
            <a:ext cx="8012112" cy="1143000"/>
          </a:xfrm>
        </p:spPr>
        <p:txBody>
          <a:bodyPr/>
          <a:lstStyle/>
          <a:p>
            <a:r>
              <a:rPr lang="en-US" altLang="en-US" sz="3600" b="1" dirty="0">
                <a:hlinkClick r:id="rId4"/>
              </a:rPr>
              <a:t>Statista</a:t>
            </a:r>
            <a:br>
              <a:rPr lang="en-US" altLang="en-US" sz="3600" b="1" dirty="0"/>
            </a:br>
            <a:r>
              <a:rPr lang="en-US" altLang="en-US" sz="2600" dirty="0"/>
              <a:t>Includes country reports with data for 150+ countries</a:t>
            </a:r>
          </a:p>
        </p:txBody>
      </p:sp>
      <p:pic>
        <p:nvPicPr>
          <p:cNvPr id="3" name="Picture 2" descr="Statista home page with Reports  menu open. Country &amp; Region reports highlighted.">
            <a:extLst>
              <a:ext uri="{FF2B5EF4-FFF2-40B4-BE49-F238E27FC236}">
                <a16:creationId xmlns:a16="http://schemas.microsoft.com/office/drawing/2014/main" id="{37901C36-5E0C-C438-E169-3EB54BBE1E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333" t="14445" r="1090" b="7037"/>
          <a:stretch/>
        </p:blipFill>
        <p:spPr>
          <a:xfrm>
            <a:off x="525103" y="1222393"/>
            <a:ext cx="8390297" cy="5250609"/>
          </a:xfrm>
          <a:prstGeom prst="rect">
            <a:avLst/>
          </a:prstGeom>
        </p:spPr>
      </p:pic>
      <p:grpSp>
        <p:nvGrpSpPr>
          <p:cNvPr id="9" name="Group 8" descr="Reports menu highlighted Statista">
            <a:extLst>
              <a:ext uri="{FF2B5EF4-FFF2-40B4-BE49-F238E27FC236}">
                <a16:creationId xmlns:a16="http://schemas.microsoft.com/office/drawing/2014/main" id="{8C3A5CD1-499B-B382-E1E2-BC74F6DEC6A6}"/>
              </a:ext>
            </a:extLst>
          </p:cNvPr>
          <p:cNvGrpSpPr/>
          <p:nvPr/>
        </p:nvGrpSpPr>
        <p:grpSpPr>
          <a:xfrm>
            <a:off x="1371601" y="1828800"/>
            <a:ext cx="685799" cy="609600"/>
            <a:chOff x="1371601" y="1828800"/>
            <a:chExt cx="685799" cy="609600"/>
          </a:xfrm>
        </p:grpSpPr>
        <p:sp>
          <p:nvSpPr>
            <p:cNvPr id="31749" name="Rounded Rectangle 13">
              <a:extLst>
                <a:ext uri="{FF2B5EF4-FFF2-40B4-BE49-F238E27FC236}">
                  <a16:creationId xmlns:a16="http://schemas.microsoft.com/office/drawing/2014/main" id="{49B72C4B-20E4-DA00-F048-AA4B2CED6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1" y="1828800"/>
              <a:ext cx="685799" cy="290669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A" altLang="en-US" sz="2400">
                <a:solidFill>
                  <a:srgbClr val="33CC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F2454AB-14F4-0819-8084-DF733AC8F72D}"/>
                </a:ext>
              </a:extLst>
            </p:cNvPr>
            <p:cNvCxnSpPr/>
            <p:nvPr/>
          </p:nvCxnSpPr>
          <p:spPr bwMode="auto">
            <a:xfrm>
              <a:off x="1828800" y="2119469"/>
              <a:ext cx="0" cy="318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" name="Group 9" descr="Countries &amp; Region reports option in Reports menu of Statista highlighted.">
            <a:extLst>
              <a:ext uri="{FF2B5EF4-FFF2-40B4-BE49-F238E27FC236}">
                <a16:creationId xmlns:a16="http://schemas.microsoft.com/office/drawing/2014/main" id="{373EE854-B343-3660-60A9-98AE60E4FB4C}"/>
              </a:ext>
            </a:extLst>
          </p:cNvPr>
          <p:cNvGrpSpPr/>
          <p:nvPr/>
        </p:nvGrpSpPr>
        <p:grpSpPr>
          <a:xfrm>
            <a:off x="5715000" y="2996826"/>
            <a:ext cx="2852825" cy="672594"/>
            <a:chOff x="5715000" y="2996826"/>
            <a:chExt cx="2852825" cy="672594"/>
          </a:xfrm>
        </p:grpSpPr>
        <p:sp>
          <p:nvSpPr>
            <p:cNvPr id="17" name="Rounded Rectangle 13" descr="Country &amp; Region reports option - All key figures about countries and regions">
              <a:extLst>
                <a:ext uri="{FF2B5EF4-FFF2-40B4-BE49-F238E27FC236}">
                  <a16:creationId xmlns:a16="http://schemas.microsoft.com/office/drawing/2014/main" id="{EB660E6C-2D01-9D47-D9A0-00A0E0B633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0143" y="2996826"/>
              <a:ext cx="2517682" cy="5334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CA" altLang="en-US" sz="2400">
                <a:solidFill>
                  <a:srgbClr val="33CC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67CFDF2-256F-7D04-5FDB-F1984AFEC0FF}"/>
                </a:ext>
              </a:extLst>
            </p:cNvPr>
            <p:cNvCxnSpPr>
              <a:cxnSpLocks/>
              <a:stCxn id="17" idx="1"/>
            </p:cNvCxnSpPr>
            <p:nvPr/>
          </p:nvCxnSpPr>
          <p:spPr bwMode="auto">
            <a:xfrm flipH="1">
              <a:off x="5715000" y="3263526"/>
              <a:ext cx="335143" cy="40589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2" name="Rectangle 19">
            <a:extLst>
              <a:ext uri="{FF2B5EF4-FFF2-40B4-BE49-F238E27FC236}">
                <a16:creationId xmlns:a16="http://schemas.microsoft.com/office/drawing/2014/main" id="{ACC7BB13-8508-D352-56F4-7E3B5A78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69420"/>
            <a:ext cx="4296135" cy="2959980"/>
          </a:xfrm>
          <a:prstGeom prst="rect">
            <a:avLst/>
          </a:prstGeom>
          <a:solidFill>
            <a:schemeClr val="tx1">
              <a:alpha val="9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1313" indent="-341313">
              <a:spcBef>
                <a:spcPct val="20000"/>
              </a:spcBef>
              <a:defRPr/>
            </a:pPr>
            <a:r>
              <a:rPr lang="en-US" altLang="en-US" sz="15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Country reports </a:t>
            </a:r>
            <a:r>
              <a:rPr lang="en-US" altLang="en-US" sz="1500" b="1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are approx. 50+ pages &amp; typically 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Introduction</a:t>
            </a:r>
            <a:br>
              <a:rPr lang="en-US" alt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Country</a:t>
            </a:r>
            <a:r>
              <a:rPr lang="en-US" alt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</a:t>
            </a:r>
            <a:r>
              <a:rPr lang="en-CA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Overview,  Business Culture</a:t>
            </a: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 …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Economy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        Economic Conditions, Inflation, Employment …       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Trade &amp; Investment</a:t>
            </a:r>
            <a:b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Trade in Goods/Services, Tax Policy, Foreign </a:t>
            </a:r>
            <a:b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Direct Investment (FDI) …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Society</a:t>
            </a:r>
            <a:b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Population, Income, Human Development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Health</a:t>
            </a:r>
            <a:b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 err="1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Health</a:t>
            </a: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Expenditure, Health Infrastructure …</a:t>
            </a: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endParaRPr lang="en-US" altLang="en-US" sz="1400" kern="0" dirty="0">
              <a:solidFill>
                <a:schemeClr val="bg1"/>
              </a:solidFill>
              <a:latin typeface="Calibri" panose="020F0502020204030204" pitchFamily="34" charset="0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endParaRPr lang="en-US" altLang="en-US" sz="1400" kern="0" dirty="0">
              <a:solidFill>
                <a:schemeClr val="bg1"/>
              </a:solidFill>
              <a:latin typeface="Calibri" panose="020F0502020204030204" pitchFamily="34" charset="0"/>
              <a:cs typeface="ＭＳ Ｐゴシック"/>
            </a:endParaRPr>
          </a:p>
          <a:p>
            <a:pPr>
              <a:spcBef>
                <a:spcPct val="20000"/>
              </a:spcBef>
              <a:defRPr/>
            </a:pPr>
            <a:b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</a:br>
            <a:endParaRPr lang="en-US" altLang="en-US" sz="1400" kern="0" dirty="0">
              <a:solidFill>
                <a:schemeClr val="bg1"/>
              </a:solidFill>
              <a:latin typeface="Calibri" panose="020F0502020204030204" pitchFamily="34" charset="0"/>
              <a:cs typeface="ＭＳ Ｐゴシック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AFD132F-FF12-FB54-ED08-EF5041E4F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499" y="3669420"/>
            <a:ext cx="4078502" cy="2959980"/>
          </a:xfrm>
          <a:prstGeom prst="rect">
            <a:avLst/>
          </a:prstGeom>
          <a:solidFill>
            <a:schemeClr val="tx1">
              <a:alpha val="99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1313" indent="-341313">
              <a:spcBef>
                <a:spcPct val="20000"/>
              </a:spcBef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Calibri" panose="020F0502020204030204" pitchFamily="34" charset="0"/>
              </a:rPr>
              <a:t>cover …</a:t>
            </a:r>
            <a:endParaRPr lang="en-US" altLang="en-US" sz="1500" b="1" kern="0" dirty="0">
              <a:solidFill>
                <a:schemeClr val="bg1"/>
              </a:solidFill>
              <a:latin typeface="Calibri" panose="020F0502020204030204" pitchFamily="34" charset="0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Retail &amp; Consumption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        Retail Markets, Consumer Spending, Fintech …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Infrastructure</a:t>
            </a:r>
            <a:b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Internet, Transport Infrastructure 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Environment</a:t>
            </a:r>
            <a:b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</a:b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C02 Emission, Energy, Climate Risk …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Politics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        Political System, Political Rights, Gov’t quality</a:t>
            </a: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1400" b="1" kern="0" dirty="0">
                <a:solidFill>
                  <a:srgbClr val="F8FCA8"/>
                </a:solidFill>
                <a:latin typeface="Calibri" panose="020F0502020204030204" pitchFamily="34" charset="0"/>
                <a:cs typeface="ＭＳ Ｐゴシック"/>
              </a:rPr>
              <a:t>Security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ＭＳ Ｐゴシック"/>
              </a:rPr>
              <a:t>         Instability/Conflicts, Military Expense</a:t>
            </a:r>
          </a:p>
          <a:p>
            <a:pPr>
              <a:spcBef>
                <a:spcPct val="20000"/>
              </a:spcBef>
              <a:defRPr/>
            </a:pPr>
            <a:endParaRPr lang="en-US" altLang="en-US" sz="1400" kern="0" dirty="0">
              <a:solidFill>
                <a:schemeClr val="bg1"/>
              </a:solidFill>
              <a:latin typeface="Calibri" panose="020F0502020204030204" pitchFamily="34" charset="0"/>
              <a:cs typeface="ＭＳ Ｐゴシック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4F0D782-6B5A-89C4-9EC0-94DAAB4AF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3085" y="235830"/>
            <a:ext cx="4401115" cy="840811"/>
          </a:xfrm>
        </p:spPr>
        <p:txBody>
          <a:bodyPr/>
          <a:lstStyle/>
          <a:p>
            <a:r>
              <a:rPr lang="en-US" altLang="en-US" sz="3600" dirty="0"/>
              <a:t>Statista </a:t>
            </a:r>
            <a:br>
              <a:rPr lang="en-US" altLang="en-US" dirty="0"/>
            </a:br>
            <a:r>
              <a:rPr lang="en-US" altLang="en-US" sz="2600" dirty="0"/>
              <a:t>Sample Country Reports: India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126EF3-777C-02CD-3BB6-2793DFEB287E}"/>
              </a:ext>
            </a:extLst>
          </p:cNvPr>
          <p:cNvSpPr/>
          <p:nvPr/>
        </p:nvSpPr>
        <p:spPr bwMode="auto">
          <a:xfrm>
            <a:off x="4038600" y="5181600"/>
            <a:ext cx="1972846" cy="945558"/>
          </a:xfrm>
          <a:prstGeom prst="rect">
            <a:avLst/>
          </a:prstGeom>
          <a:solidFill>
            <a:srgbClr val="F8FC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Reports typically available in pptx and pdf formats</a:t>
            </a:r>
          </a:p>
        </p:txBody>
      </p:sp>
      <p:grpSp>
        <p:nvGrpSpPr>
          <p:cNvPr id="16" name="Group 15" descr="Statista Countries &amp; Region reports. Displayed are reports titled:  Inda, Demographics of India and The Economy of India">
            <a:extLst>
              <a:ext uri="{FF2B5EF4-FFF2-40B4-BE49-F238E27FC236}">
                <a16:creationId xmlns:a16="http://schemas.microsoft.com/office/drawing/2014/main" id="{4771F574-782C-4838-C1F2-1E59F12D498E}"/>
              </a:ext>
            </a:extLst>
          </p:cNvPr>
          <p:cNvGrpSpPr/>
          <p:nvPr/>
        </p:nvGrpSpPr>
        <p:grpSpPr>
          <a:xfrm>
            <a:off x="318656" y="1195152"/>
            <a:ext cx="8626440" cy="5520240"/>
            <a:chOff x="318656" y="1195152"/>
            <a:chExt cx="8626440" cy="5520240"/>
          </a:xfrm>
        </p:grpSpPr>
        <p:pic>
          <p:nvPicPr>
            <p:cNvPr id="10" name="Picture 9" descr="Statista Countries &amp; Region reports - Inda, Demographics of India and The Economy of India">
              <a:extLst>
                <a:ext uri="{FF2B5EF4-FFF2-40B4-BE49-F238E27FC236}">
                  <a16:creationId xmlns:a16="http://schemas.microsoft.com/office/drawing/2014/main" id="{78474168-96AC-E974-872E-7D6AC14B6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7934"/>
            <a:stretch/>
          </p:blipFill>
          <p:spPr>
            <a:xfrm>
              <a:off x="914400" y="2914688"/>
              <a:ext cx="8030696" cy="19909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23636B-B0F7-CAE8-4BC0-3E03A0E8E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235" y="1195152"/>
              <a:ext cx="7811590" cy="17909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E2C50-7FE6-371B-54CF-FD3516DAE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8656" y="4800600"/>
              <a:ext cx="8021169" cy="191479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7516-40D5-F81D-7E2D-0A5964C0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32" y="19088"/>
            <a:ext cx="7543800" cy="1143000"/>
          </a:xfrm>
        </p:spPr>
        <p:txBody>
          <a:bodyPr/>
          <a:lstStyle/>
          <a:p>
            <a:r>
              <a:rPr lang="en-US" altLang="en-US" sz="3600" b="1" dirty="0">
                <a:hlinkClick r:id="rId3"/>
              </a:rPr>
              <a:t>Passport</a:t>
            </a:r>
            <a:br>
              <a:rPr lang="en-US" altLang="en-US" sz="8000" dirty="0"/>
            </a:br>
            <a:r>
              <a:rPr lang="en-US" altLang="en-US" sz="2600" dirty="0"/>
              <a:t>Statistics &amp; analysis for international </a:t>
            </a:r>
            <a:r>
              <a:rPr lang="en-US" altLang="en-US" sz="2600" b="1" dirty="0"/>
              <a:t>countries &amp; cities</a:t>
            </a:r>
            <a:endParaRPr lang="en-CA" sz="2600" dirty="0"/>
          </a:p>
        </p:txBody>
      </p:sp>
      <p:pic>
        <p:nvPicPr>
          <p:cNvPr id="3" name="Picture 2" descr="Euromonitor International logo">
            <a:extLst>
              <a:ext uri="{FF2B5EF4-FFF2-40B4-BE49-F238E27FC236}">
                <a16:creationId xmlns:a16="http://schemas.microsoft.com/office/drawing/2014/main" id="{ECE89094-12C2-DF70-7C89-BBD314C6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166" y="157231"/>
            <a:ext cx="1780817" cy="42698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FCBC3036-2739-9F06-E7DA-D8DF4661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6555"/>
            <a:ext cx="8270631" cy="663029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b="1" dirty="0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CA" altLang="en-US" dirty="0">
                <a:latin typeface="Calibri" panose="020F0502020204030204" pitchFamily="34" charset="0"/>
              </a:rPr>
              <a:t> for keyword(s) </a:t>
            </a:r>
            <a:r>
              <a:rPr lang="en-CA" altLang="en-US" i="1" dirty="0">
                <a:latin typeface="Calibri" panose="020F0502020204030204" pitchFamily="34" charset="0"/>
              </a:rPr>
              <a:t>or </a:t>
            </a:r>
            <a:r>
              <a:rPr lang="en-CA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Browse </a:t>
            </a:r>
            <a:r>
              <a:rPr lang="en-CA" altLang="en-US" b="1" dirty="0">
                <a:latin typeface="Calibri" panose="020F0502020204030204" pitchFamily="34" charset="0"/>
              </a:rPr>
              <a:t>ECONOMIES</a:t>
            </a:r>
            <a:r>
              <a:rPr lang="en-CA" altLang="en-US" dirty="0">
                <a:latin typeface="Calibri" panose="020F0502020204030204" pitchFamily="34" charset="0"/>
              </a:rPr>
              <a:t> menus for content (Analysis, Statistics, Dashboards, plus Overviews and Latest Reports)</a:t>
            </a:r>
            <a:endParaRPr lang="en-CA" alt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Picture 18" descr="Passport search box.&#10;">
            <a:extLst>
              <a:ext uri="{FF2B5EF4-FFF2-40B4-BE49-F238E27FC236}">
                <a16:creationId xmlns:a16="http://schemas.microsoft.com/office/drawing/2014/main" id="{D3B8A165-7E47-8DA5-14B4-5FF732429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31" y="1937095"/>
            <a:ext cx="8756001" cy="577505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6" name="Rectangle 5" descr="Keywords entered into Passport search box are business dynamics south korea">
            <a:extLst>
              <a:ext uri="{FF2B5EF4-FFF2-40B4-BE49-F238E27FC236}">
                <a16:creationId xmlns:a16="http://schemas.microsoft.com/office/drawing/2014/main" id="{56A7136C-7AC3-3F1F-8F3E-F9F1AE299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44" y="2086602"/>
            <a:ext cx="3619500" cy="250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business dynamics south </a:t>
            </a:r>
            <a:r>
              <a:rPr lang="en-US" altLang="en-US" sz="15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</a:t>
            </a:r>
            <a:endParaRPr lang="en-US" altLang="en-US" sz="15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 descr="Arrow pointing to search box in Passport">
            <a:extLst>
              <a:ext uri="{FF2B5EF4-FFF2-40B4-BE49-F238E27FC236}">
                <a16:creationId xmlns:a16="http://schemas.microsoft.com/office/drawing/2014/main" id="{4996810C-177B-2876-2CB2-64F498EE1580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209800"/>
            <a:ext cx="36195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1" name="Group 40" descr="Passport browse menu with Economies selected. Economies drop-down menu open with landing page for Business Dynamics shown. Includes categories, latest reports and dashboard to explore.">
            <a:extLst>
              <a:ext uri="{FF2B5EF4-FFF2-40B4-BE49-F238E27FC236}">
                <a16:creationId xmlns:a16="http://schemas.microsoft.com/office/drawing/2014/main" id="{5C6CC121-16AF-1BC0-858C-E8B07B2C58BC}"/>
              </a:ext>
            </a:extLst>
          </p:cNvPr>
          <p:cNvGrpSpPr/>
          <p:nvPr/>
        </p:nvGrpSpPr>
        <p:grpSpPr>
          <a:xfrm>
            <a:off x="210431" y="2625780"/>
            <a:ext cx="8523287" cy="3787443"/>
            <a:chOff x="210431" y="2625780"/>
            <a:chExt cx="8523287" cy="3787443"/>
          </a:xfrm>
        </p:grpSpPr>
        <p:pic>
          <p:nvPicPr>
            <p:cNvPr id="5" name="Picture 4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CDCC4B01-D304-9936-046D-60DCFA3B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20443" r="31124" b="47966"/>
            <a:stretch/>
          </p:blipFill>
          <p:spPr>
            <a:xfrm>
              <a:off x="211268" y="2625780"/>
              <a:ext cx="8522450" cy="693035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8677CA-D58A-2C94-2AD2-19DFE31C7202}"/>
                </a:ext>
              </a:extLst>
            </p:cNvPr>
            <p:cNvGrpSpPr/>
            <p:nvPr/>
          </p:nvGrpSpPr>
          <p:grpSpPr>
            <a:xfrm>
              <a:off x="210431" y="3318815"/>
              <a:ext cx="7956542" cy="3094408"/>
              <a:chOff x="210431" y="3318815"/>
              <a:chExt cx="7956542" cy="3094408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83E7C964-E6F2-F166-0979-FCF9E9CD4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35822"/>
              <a:stretch/>
            </p:blipFill>
            <p:spPr>
              <a:xfrm>
                <a:off x="210431" y="3318815"/>
                <a:ext cx="7071847" cy="303414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324034B-14A6-AB76-8681-2A9674A51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3200" y="4922907"/>
                <a:ext cx="5423773" cy="1490316"/>
              </a:xfrm>
              <a:prstGeom prst="rect">
                <a:avLst/>
              </a:prstGeom>
            </p:spPr>
          </p:pic>
        </p:grpSp>
      </p:grpSp>
      <p:grpSp>
        <p:nvGrpSpPr>
          <p:cNvPr id="42" name="Group 41" descr="Passport's Economies menu. Displays Business Dynamics, Cities, Commodities and Economy, Finance and Trade as categories.">
            <a:extLst>
              <a:ext uri="{FF2B5EF4-FFF2-40B4-BE49-F238E27FC236}">
                <a16:creationId xmlns:a16="http://schemas.microsoft.com/office/drawing/2014/main" id="{7D6E1878-DE8B-1F38-5B28-395CE655A7AC}"/>
              </a:ext>
            </a:extLst>
          </p:cNvPr>
          <p:cNvGrpSpPr/>
          <p:nvPr/>
        </p:nvGrpSpPr>
        <p:grpSpPr>
          <a:xfrm>
            <a:off x="6653042" y="2667000"/>
            <a:ext cx="2109958" cy="2331209"/>
            <a:chOff x="6679321" y="2702797"/>
            <a:chExt cx="2109958" cy="2331209"/>
          </a:xfrm>
        </p:grpSpPr>
        <p:grpSp>
          <p:nvGrpSpPr>
            <p:cNvPr id="39" name="Group 38" descr="Economies menu - includes subtabs for Business Dynamics, Cities, Commodities, Economy, Finance and Trade">
              <a:extLst>
                <a:ext uri="{FF2B5EF4-FFF2-40B4-BE49-F238E27FC236}">
                  <a16:creationId xmlns:a16="http://schemas.microsoft.com/office/drawing/2014/main" id="{81A8862D-F024-384C-6B8E-255B61DDCE80}"/>
                </a:ext>
              </a:extLst>
            </p:cNvPr>
            <p:cNvGrpSpPr/>
            <p:nvPr/>
          </p:nvGrpSpPr>
          <p:grpSpPr>
            <a:xfrm>
              <a:off x="7162800" y="2702797"/>
              <a:ext cx="1094433" cy="624556"/>
              <a:chOff x="5562600" y="2992741"/>
              <a:chExt cx="1094433" cy="624556"/>
            </a:xfrm>
          </p:grpSpPr>
          <p:sp>
            <p:nvSpPr>
              <p:cNvPr id="20" name="Rectangle: Rounded Corners 19" descr="Economies menu - includes subtabs for Business Dynamics, Cities, Commodities, Economy, Finance and Trade">
                <a:extLst>
                  <a:ext uri="{FF2B5EF4-FFF2-40B4-BE49-F238E27FC236}">
                    <a16:creationId xmlns:a16="http://schemas.microsoft.com/office/drawing/2014/main" id="{D76AC32E-97D2-670F-7C6C-2A4E51AF9821}"/>
                  </a:ext>
                </a:extLst>
              </p:cNvPr>
              <p:cNvSpPr/>
              <p:nvPr/>
            </p:nvSpPr>
            <p:spPr bwMode="auto">
              <a:xfrm>
                <a:off x="5562600" y="2992741"/>
                <a:ext cx="1094433" cy="31618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6" charset="-128"/>
                </a:endParaRPr>
              </a:p>
            </p:txBody>
          </p:sp>
          <p:cxnSp>
            <p:nvCxnSpPr>
              <p:cNvPr id="26" name="Straight Arrow Connector 33">
                <a:extLst>
                  <a:ext uri="{FF2B5EF4-FFF2-40B4-BE49-F238E27FC236}">
                    <a16:creationId xmlns:a16="http://schemas.microsoft.com/office/drawing/2014/main" id="{FB53D99E-065E-88D5-4AF8-A6009CF8A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34100" y="3308923"/>
                <a:ext cx="0" cy="308374"/>
              </a:xfrm>
              <a:prstGeom prst="straightConnector1">
                <a:avLst/>
              </a:prstGeom>
              <a:noFill/>
              <a:ln w="28575" algn="ctr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FA799C-13B0-CDDF-4CE2-7CFE37F7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876" b="6765"/>
            <a:stretch/>
          </p:blipFill>
          <p:spPr>
            <a:xfrm>
              <a:off x="6679321" y="3357605"/>
              <a:ext cx="2109958" cy="1676401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461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0">
            <a:extLst>
              <a:ext uri="{FF2B5EF4-FFF2-40B4-BE49-F238E27FC236}">
                <a16:creationId xmlns:a16="http://schemas.microsoft.com/office/drawing/2014/main" id="{53F2DE3E-E69A-C707-3E46-069DDB676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905" y="214151"/>
            <a:ext cx="8229600" cy="561451"/>
          </a:xfrm>
        </p:spPr>
        <p:txBody>
          <a:bodyPr/>
          <a:lstStyle/>
          <a:p>
            <a:r>
              <a:rPr lang="en-CA" altLang="en-US" sz="3000" dirty="0"/>
              <a:t>Passport: Sample Country Reports for South Korea</a:t>
            </a:r>
          </a:p>
        </p:txBody>
      </p:sp>
      <p:pic>
        <p:nvPicPr>
          <p:cNvPr id="4" name="Picture 3" descr="Sample Passport report: Economy, Finance and Trade report for South Korea, excerpt">
            <a:extLst>
              <a:ext uri="{FF2B5EF4-FFF2-40B4-BE49-F238E27FC236}">
                <a16:creationId xmlns:a16="http://schemas.microsoft.com/office/drawing/2014/main" id="{5EE67B31-5971-B470-57E9-214FC3388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9" y="775602"/>
            <a:ext cx="4877096" cy="59309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724" name="Rectangle 12">
            <a:extLst>
              <a:ext uri="{FF2B5EF4-FFF2-40B4-BE49-F238E27FC236}">
                <a16:creationId xmlns:a16="http://schemas.microsoft.com/office/drawing/2014/main" id="{0D91ABF0-E16F-8326-F0AE-94C407B86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31" y="838200"/>
            <a:ext cx="3051425" cy="381000"/>
          </a:xfrm>
          <a:prstGeom prst="rect">
            <a:avLst/>
          </a:prstGeom>
          <a:solidFill>
            <a:srgbClr val="F8FCA8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pic>
        <p:nvPicPr>
          <p:cNvPr id="8" name="Picture 7" descr="Sample Passport report: Business Dynamics report for South Korea">
            <a:extLst>
              <a:ext uri="{FF2B5EF4-FFF2-40B4-BE49-F238E27FC236}">
                <a16:creationId xmlns:a16="http://schemas.microsoft.com/office/drawing/2014/main" id="{0978B82F-F1F5-D398-8705-0C62F8B53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323" y="2438400"/>
            <a:ext cx="5305867" cy="39355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728" name="Rectangle 13">
            <a:extLst>
              <a:ext uri="{FF2B5EF4-FFF2-40B4-BE49-F238E27FC236}">
                <a16:creationId xmlns:a16="http://schemas.microsoft.com/office/drawing/2014/main" id="{492C6D39-69E5-3183-3CD1-5BC3E5BF5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26" y="2438400"/>
            <a:ext cx="2457574" cy="457200"/>
          </a:xfrm>
          <a:prstGeom prst="rect">
            <a:avLst/>
          </a:prstGeom>
          <a:solidFill>
            <a:srgbClr val="F8FCA8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 dirty="0">
              <a:latin typeface="Arial" panose="020B0604020202020204" pitchFamily="34" charset="0"/>
            </a:endParaRPr>
          </a:p>
        </p:txBody>
      </p:sp>
      <p:pic>
        <p:nvPicPr>
          <p:cNvPr id="3" name="Picture 2" descr="Sample Passport report: PEST Analysis report for South Korea">
            <a:extLst>
              <a:ext uri="{FF2B5EF4-FFF2-40B4-BE49-F238E27FC236}">
                <a16:creationId xmlns:a16="http://schemas.microsoft.com/office/drawing/2014/main" id="{0A33246F-6BFB-BB04-344A-7C9A3A903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50" y="899949"/>
            <a:ext cx="4714792" cy="585571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727" name="Rectangle 13">
            <a:extLst>
              <a:ext uri="{FF2B5EF4-FFF2-40B4-BE49-F238E27FC236}">
                <a16:creationId xmlns:a16="http://schemas.microsoft.com/office/drawing/2014/main" id="{14A66AE8-F905-D0EB-A694-8283099CC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854965"/>
            <a:ext cx="1885950" cy="454884"/>
          </a:xfrm>
          <a:prstGeom prst="rect">
            <a:avLst/>
          </a:prstGeom>
          <a:solidFill>
            <a:srgbClr val="F8FCA8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DEA8B86-7173-69DF-B018-D492641C7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469900"/>
            <a:ext cx="8334375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Passport: Sample Statistics</a:t>
            </a:r>
            <a:br>
              <a:rPr lang="en-US" altLang="en-US" sz="3600"/>
            </a:br>
            <a:r>
              <a:rPr lang="en-US" altLang="en-US" sz="2600"/>
              <a:t>e.g., Annual Exchange Rates Against US Dollar </a:t>
            </a:r>
            <a:br>
              <a:rPr lang="en-US" altLang="en-US" sz="2600"/>
            </a:br>
            <a:r>
              <a:rPr lang="en-US" altLang="en-US" sz="2600"/>
              <a:t> South Korea, Brazil, Canada, Germany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5DA951B3-FDEF-EAC0-2EF5-4CF96BC0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81150"/>
            <a:ext cx="6248400" cy="762000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Create customized tables : </a:t>
            </a:r>
            <a:br>
              <a:rPr lang="en-US" altLang="en-US" sz="2000" b="1">
                <a:latin typeface="Calibri" panose="020F0502020204030204" pitchFamily="34" charset="0"/>
              </a:rPr>
            </a:br>
            <a:r>
              <a:rPr lang="en-US" altLang="en-US" sz="2000">
                <a:latin typeface="Calibri" panose="020F0502020204030204" pitchFamily="34" charset="0"/>
              </a:rPr>
              <a:t>Add, Remove or Change Data/Years/Categories/Geography</a:t>
            </a:r>
          </a:p>
        </p:txBody>
      </p:sp>
      <p:cxnSp>
        <p:nvCxnSpPr>
          <p:cNvPr id="32772" name="Straight Arrow Connector 18">
            <a:extLst>
              <a:ext uri="{FF2B5EF4-FFF2-40B4-BE49-F238E27FC236}">
                <a16:creationId xmlns:a16="http://schemas.microsoft.com/office/drawing/2014/main" id="{2E272EEE-11C1-173C-B636-0CD10ED3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33600" y="4114800"/>
            <a:ext cx="4572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3" name="Picture 2" descr="Sample statistical table in Passport: Economies and Consumer Annual Data. South Korea, Brazil, Canada and Germany compared, exchange rates against US dollar">
            <a:extLst>
              <a:ext uri="{FF2B5EF4-FFF2-40B4-BE49-F238E27FC236}">
                <a16:creationId xmlns:a16="http://schemas.microsoft.com/office/drawing/2014/main" id="{13FA41B2-14B0-20A5-2116-D474736D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r="11665" b="59305"/>
          <a:stretch>
            <a:fillRect/>
          </a:stretch>
        </p:blipFill>
        <p:spPr bwMode="auto">
          <a:xfrm>
            <a:off x="44450" y="2590800"/>
            <a:ext cx="90551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4" name="Group 7" descr="Passport statistical table with four countries (South Korea, Brazil, Canada, Germany) and one variable shown (Exchange Rates Against US Dollar) in local currencies. ">
            <a:extLst>
              <a:ext uri="{FF2B5EF4-FFF2-40B4-BE49-F238E27FC236}">
                <a16:creationId xmlns:a16="http://schemas.microsoft.com/office/drawing/2014/main" id="{DA2F2116-BA59-E50E-FC01-B65F192388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>
            <a:grpSpLocks/>
          </p:cNvGrpSpPr>
          <p:nvPr/>
        </p:nvGrpSpPr>
        <p:grpSpPr bwMode="auto">
          <a:xfrm>
            <a:off x="9525" y="3452813"/>
            <a:ext cx="9134475" cy="890587"/>
            <a:chOff x="10064" y="3453347"/>
            <a:chExt cx="9052880" cy="799471"/>
          </a:xfrm>
        </p:grpSpPr>
        <p:pic>
          <p:nvPicPr>
            <p:cNvPr id="32778" name="Picture 4">
              <a:extLst>
                <a:ext uri="{FF2B5EF4-FFF2-40B4-BE49-F238E27FC236}">
                  <a16:creationId xmlns:a16="http://schemas.microsoft.com/office/drawing/2014/main" id="{F8B53D49-4874-717E-4D57-1CCD3A987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" y="3454547"/>
              <a:ext cx="5171536" cy="79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6">
              <a:extLst>
                <a:ext uri="{FF2B5EF4-FFF2-40B4-BE49-F238E27FC236}">
                  <a16:creationId xmlns:a16="http://schemas.microsoft.com/office/drawing/2014/main" id="{50625007-D870-A3E3-261D-33904C48AF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"/>
            <a:stretch>
              <a:fillRect/>
            </a:stretch>
          </p:blipFill>
          <p:spPr bwMode="auto">
            <a:xfrm>
              <a:off x="5181600" y="3453347"/>
              <a:ext cx="3881344" cy="79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5" name="Picture 9" descr="Research sources for table">
            <a:extLst>
              <a:ext uri="{FF2B5EF4-FFF2-40B4-BE49-F238E27FC236}">
                <a16:creationId xmlns:a16="http://schemas.microsoft.com/office/drawing/2014/main" id="{ADFBE132-2519-6C0C-C9E8-58045E405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394200"/>
            <a:ext cx="6203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ounded Rectangle 15" descr="Passport statistical table options highlighted">
            <a:extLst>
              <a:ext uri="{FF2B5EF4-FFF2-40B4-BE49-F238E27FC236}">
                <a16:creationId xmlns:a16="http://schemas.microsoft.com/office/drawing/2014/main" id="{4C80B660-6F05-91F3-238C-A115E3303F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2971800"/>
            <a:ext cx="9113837" cy="4714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cxnSp>
        <p:nvCxnSpPr>
          <p:cNvPr id="32777" name="Straight Arrow Connector 17">
            <a:extLst>
              <a:ext uri="{FF2B5EF4-FFF2-40B4-BE49-F238E27FC236}">
                <a16:creationId xmlns:a16="http://schemas.microsoft.com/office/drawing/2014/main" id="{8AA120E7-A13C-145A-8F6D-F04C52A9A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2343150"/>
            <a:ext cx="0" cy="62865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5B51A201-62C3-9E99-221D-B0447F3A03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2000250"/>
          </a:xfrm>
        </p:spPr>
        <p:txBody>
          <a:bodyPr/>
          <a:lstStyle/>
          <a:p>
            <a:r>
              <a:rPr lang="en-US" altLang="en-US" b="1"/>
              <a:t>Worldwide </a:t>
            </a:r>
            <a:br>
              <a:rPr lang="en-US" altLang="en-US" b="1"/>
            </a:br>
            <a:r>
              <a:rPr lang="en-US" altLang="en-US" b="1"/>
              <a:t>Company Info</a:t>
            </a:r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651FB597-EB31-8F0A-8766-F25EB6DAC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2101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EB3F2AF4-3710-E00E-5054-1007D2E4E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10600" cy="1219200"/>
          </a:xfrm>
        </p:spPr>
        <p:txBody>
          <a:bodyPr/>
          <a:lstStyle/>
          <a:p>
            <a:r>
              <a:rPr lang="en-US" altLang="en-US" sz="3600" b="1" dirty="0" err="1">
                <a:hlinkClick r:id="rId4"/>
              </a:rPr>
              <a:t>Mergent</a:t>
            </a:r>
            <a:r>
              <a:rPr lang="en-US" altLang="en-US" sz="3600" b="1" dirty="0">
                <a:hlinkClick r:id="rId4"/>
              </a:rPr>
              <a:t> Online</a:t>
            </a:r>
            <a:br>
              <a:rPr lang="en-US" altLang="en-US" sz="3400" dirty="0"/>
            </a:br>
            <a:r>
              <a:rPr lang="en-US" altLang="en-US" sz="2600" dirty="0"/>
              <a:t>Corporate &amp; Financial Data for Worldwide Companies</a:t>
            </a:r>
            <a:br>
              <a:rPr lang="en-US" altLang="en-US" sz="2600" dirty="0"/>
            </a:br>
            <a:r>
              <a:rPr lang="en-US" altLang="en-US" sz="2600" dirty="0"/>
              <a:t>(+ Country Profiles)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092561C6-B786-FB0A-D9A8-66EE2E694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458200" cy="400050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Calibri" panose="020F0502020204030204" pitchFamily="34" charset="0"/>
              </a:rPr>
              <a:t>Search by </a:t>
            </a:r>
            <a:r>
              <a:rPr lang="en-US" alt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company name</a:t>
            </a:r>
            <a:r>
              <a:rPr lang="en-US" altLang="en-US" sz="2000" dirty="0">
                <a:latin typeface="Calibri" panose="020F0502020204030204" pitchFamily="34" charset="0"/>
              </a:rPr>
              <a:t>, country, industry code (NAICS or SIC), and more</a:t>
            </a:r>
            <a:r>
              <a:rPr lang="en-US" altLang="en-US" sz="2000" dirty="0"/>
              <a:t> </a:t>
            </a:r>
          </a:p>
        </p:txBody>
      </p:sp>
      <p:pic>
        <p:nvPicPr>
          <p:cNvPr id="4" name="Picture 3" descr="Mergent Online, Search for a company. Country Profile drop-down menu also highlighted.">
            <a:extLst>
              <a:ext uri="{FF2B5EF4-FFF2-40B4-BE49-F238E27FC236}">
                <a16:creationId xmlns:a16="http://schemas.microsoft.com/office/drawing/2014/main" id="{0290FF1D-62D7-F1CA-CE9A-8C24B6590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78" y="2319261"/>
            <a:ext cx="8458200" cy="4150964"/>
          </a:xfrm>
          <a:prstGeom prst="rect">
            <a:avLst/>
          </a:prstGeom>
        </p:spPr>
      </p:pic>
      <p:grpSp>
        <p:nvGrpSpPr>
          <p:cNvPr id="3" name="Group 2" descr="Country Profile menu in Mergent Online">
            <a:extLst>
              <a:ext uri="{FF2B5EF4-FFF2-40B4-BE49-F238E27FC236}">
                <a16:creationId xmlns:a16="http://schemas.microsoft.com/office/drawing/2014/main" id="{073AA042-89E0-ABF4-661F-D06207BADC17}"/>
              </a:ext>
            </a:extLst>
          </p:cNvPr>
          <p:cNvGrpSpPr/>
          <p:nvPr/>
        </p:nvGrpSpPr>
        <p:grpSpPr>
          <a:xfrm>
            <a:off x="6934200" y="5175753"/>
            <a:ext cx="1447800" cy="1225047"/>
            <a:chOff x="6934200" y="5175753"/>
            <a:chExt cx="1447800" cy="1225047"/>
          </a:xfrm>
        </p:grpSpPr>
        <p:sp>
          <p:nvSpPr>
            <p:cNvPr id="35846" name="Rounded Rectangle 2" descr="Country Profile menu in Mergent Online">
              <a:extLst>
                <a:ext uri="{FF2B5EF4-FFF2-40B4-BE49-F238E27FC236}">
                  <a16:creationId xmlns:a16="http://schemas.microsoft.com/office/drawing/2014/main" id="{937E23B6-B062-2642-4DFF-2972FC185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5410200"/>
              <a:ext cx="1447800" cy="9906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Arial" panose="020B0604020202020204" pitchFamily="34" charset="0"/>
              </a:endParaRPr>
            </a:p>
          </p:txBody>
        </p:sp>
        <p:cxnSp>
          <p:nvCxnSpPr>
            <p:cNvPr id="35849" name="Straight Arrow Connector 14">
              <a:extLst>
                <a:ext uri="{FF2B5EF4-FFF2-40B4-BE49-F238E27FC236}">
                  <a16:creationId xmlns:a16="http://schemas.microsoft.com/office/drawing/2014/main" id="{DC0975A4-D72C-1008-506E-C2F5CE975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39000" y="5175753"/>
              <a:ext cx="0" cy="23444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" name="Picture 5" descr="Country Profile for United States">
            <a:extLst>
              <a:ext uri="{FF2B5EF4-FFF2-40B4-BE49-F238E27FC236}">
                <a16:creationId xmlns:a16="http://schemas.microsoft.com/office/drawing/2014/main" id="{F1C9DAD4-2AEA-93CE-E952-88D533D001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298" y="3774798"/>
            <a:ext cx="1789702" cy="140095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grpSp>
        <p:nvGrpSpPr>
          <p:cNvPr id="2" name="Group 1" descr="Basic Search button in Mergent Online">
            <a:extLst>
              <a:ext uri="{FF2B5EF4-FFF2-40B4-BE49-F238E27FC236}">
                <a16:creationId xmlns:a16="http://schemas.microsoft.com/office/drawing/2014/main" id="{93D7D73F-4DE0-D54A-E0EE-CA9555F590AA}"/>
              </a:ext>
            </a:extLst>
          </p:cNvPr>
          <p:cNvGrpSpPr/>
          <p:nvPr/>
        </p:nvGrpSpPr>
        <p:grpSpPr>
          <a:xfrm>
            <a:off x="362578" y="2895600"/>
            <a:ext cx="704220" cy="533400"/>
            <a:chOff x="362578" y="2895600"/>
            <a:chExt cx="704220" cy="533400"/>
          </a:xfrm>
        </p:grpSpPr>
        <p:sp>
          <p:nvSpPr>
            <p:cNvPr id="35851" name="Rounded Rectangle 2" descr="Basic Search button in Mergent Online">
              <a:extLst>
                <a:ext uri="{FF2B5EF4-FFF2-40B4-BE49-F238E27FC236}">
                  <a16:creationId xmlns:a16="http://schemas.microsoft.com/office/drawing/2014/main" id="{C2E02DAF-7A75-C109-D465-C520B832F2B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578" y="2895600"/>
              <a:ext cx="704220" cy="22860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solidFill>
                  <a:srgbClr val="9B70A3"/>
                </a:solidFill>
                <a:highlight>
                  <a:srgbClr val="FF00FF"/>
                </a:highlight>
                <a:latin typeface="Arial" panose="020B0604020202020204" pitchFamily="34" charset="0"/>
              </a:endParaRPr>
            </a:p>
          </p:txBody>
        </p:sp>
        <p:cxnSp>
          <p:nvCxnSpPr>
            <p:cNvPr id="35845" name="Straight Arrow Connector 7">
              <a:extLst>
                <a:ext uri="{FF2B5EF4-FFF2-40B4-BE49-F238E27FC236}">
                  <a16:creationId xmlns:a16="http://schemas.microsoft.com/office/drawing/2014/main" id="{97782C7B-AC17-1B42-C0E3-611939982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" y="3124200"/>
              <a:ext cx="0" cy="304800"/>
            </a:xfrm>
            <a:prstGeom prst="straightConnector1">
              <a:avLst/>
            </a:prstGeom>
            <a:noFill/>
            <a:ln w="25400" algn="ctr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Rectangle 13" descr="Search for company name: Alphabet">
            <a:extLst>
              <a:ext uri="{FF2B5EF4-FFF2-40B4-BE49-F238E27FC236}">
                <a16:creationId xmlns:a16="http://schemas.microsoft.com/office/drawing/2014/main" id="{BE57D5BF-A563-7A99-A14D-45D34D799B42}"/>
              </a:ext>
            </a:extLst>
          </p:cNvPr>
          <p:cNvSpPr/>
          <p:nvPr/>
        </p:nvSpPr>
        <p:spPr bwMode="auto">
          <a:xfrm>
            <a:off x="638909" y="4904463"/>
            <a:ext cx="1447800" cy="2934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200" b="1" dirty="0">
                <a:solidFill>
                  <a:srgbClr val="7030A0"/>
                </a:solidFill>
                <a:latin typeface="Courier New" panose="02070309020205020404" pitchFamily="49" charset="0"/>
                <a:ea typeface="ＭＳ Ｐゴシック" pitchFamily="16" charset="-128"/>
                <a:cs typeface="Courier New" panose="02070309020205020404" pitchFamily="49" charset="0"/>
              </a:rPr>
              <a:t>Alphabet</a:t>
            </a:r>
            <a:endParaRPr kumimoji="0" lang="en-CA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ourier New" panose="02070309020205020404" pitchFamily="49" charset="0"/>
              <a:ea typeface="ＭＳ Ｐゴシック" pitchFamily="16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3918B2-DBE9-778E-E723-4A2C3EABB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71566" y="5021722"/>
              <a:ext cx="1463289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3918B2-DBE9-778E-E723-4A2C3EABB3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551" y="4949722"/>
                <a:ext cx="1534959" cy="144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8921" name="Straight Arrow Connector 10" descr="Arrow pointing to Go button">
            <a:extLst>
              <a:ext uri="{FF2B5EF4-FFF2-40B4-BE49-F238E27FC236}">
                <a16:creationId xmlns:a16="http://schemas.microsoft.com/office/drawing/2014/main" id="{2CA8F4B9-F308-4A40-C96B-1099A30D07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5029200"/>
            <a:ext cx="1219200" cy="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>
            <a:extLst>
              <a:ext uri="{FF2B5EF4-FFF2-40B4-BE49-F238E27FC236}">
                <a16:creationId xmlns:a16="http://schemas.microsoft.com/office/drawing/2014/main" id="{5FFF7F90-CA9B-A057-19D0-93CF59C13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r>
              <a:rPr lang="en-US" altLang="en-US" sz="3600" dirty="0" err="1"/>
              <a:t>Mergent</a:t>
            </a:r>
            <a:r>
              <a:rPr lang="en-US" altLang="en-US" sz="3600" dirty="0"/>
              <a:t> Online</a:t>
            </a:r>
            <a:br>
              <a:rPr lang="en-US" altLang="en-US" sz="3400" dirty="0"/>
            </a:br>
            <a:r>
              <a:rPr lang="en-US" altLang="en-US" sz="2600" dirty="0"/>
              <a:t>e.g., Company Profile for Alphabet Inc.</a:t>
            </a:r>
          </a:p>
        </p:txBody>
      </p:sp>
      <p:grpSp>
        <p:nvGrpSpPr>
          <p:cNvPr id="27" name="Group 26" descr="Mergent company profile for Alphabet. Tabs highlighted.">
            <a:extLst>
              <a:ext uri="{FF2B5EF4-FFF2-40B4-BE49-F238E27FC236}">
                <a16:creationId xmlns:a16="http://schemas.microsoft.com/office/drawing/2014/main" id="{DB601442-ACBA-C93B-228A-BFE6CF5C922D}"/>
              </a:ext>
            </a:extLst>
          </p:cNvPr>
          <p:cNvGrpSpPr/>
          <p:nvPr/>
        </p:nvGrpSpPr>
        <p:grpSpPr>
          <a:xfrm>
            <a:off x="44799" y="1275975"/>
            <a:ext cx="9067800" cy="2456351"/>
            <a:chOff x="44799" y="1275975"/>
            <a:chExt cx="9067800" cy="24563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121879-8BD5-930A-CABD-53B5B3AF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3"/>
            <a:stretch/>
          </p:blipFill>
          <p:spPr>
            <a:xfrm>
              <a:off x="44799" y="1275975"/>
              <a:ext cx="9067800" cy="245635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A4F17B-4BF3-0443-5109-C34A1D77A50B}"/>
                </a:ext>
              </a:extLst>
            </p:cNvPr>
            <p:cNvSpPr/>
            <p:nvPr/>
          </p:nvSpPr>
          <p:spPr bwMode="auto">
            <a:xfrm>
              <a:off x="8928798" y="1676400"/>
              <a:ext cx="183801" cy="304800"/>
            </a:xfrm>
            <a:prstGeom prst="rect">
              <a:avLst/>
            </a:prstGeom>
            <a:solidFill>
              <a:srgbClr val="D3ED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</p:grpSp>
      <p:sp>
        <p:nvSpPr>
          <p:cNvPr id="37894" name="Rectangle 5" descr="Company tabs - includes Company details, Executives, Ownership, Company financials, Equity pricing, Annual reports, Filings, News, Competitors, Report builder, Supply chain, and Company reports">
            <a:extLst>
              <a:ext uri="{FF2B5EF4-FFF2-40B4-BE49-F238E27FC236}">
                <a16:creationId xmlns:a16="http://schemas.microsoft.com/office/drawing/2014/main" id="{282BD24A-2436-1DD0-A6F8-BF52E82478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4" y="3178748"/>
            <a:ext cx="9029700" cy="304800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Bent-Up Arrow 1" descr="Bent arrow pointing to subtabs within Company details tab.">
            <a:extLst>
              <a:ext uri="{FF2B5EF4-FFF2-40B4-BE49-F238E27FC236}">
                <a16:creationId xmlns:a16="http://schemas.microsoft.com/office/drawing/2014/main" id="{5B9A471B-4596-E953-BFD2-1DE6D5CADA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 rot="5400000">
            <a:off x="201327" y="3456274"/>
            <a:ext cx="130747" cy="228600"/>
          </a:xfrm>
          <a:prstGeom prst="bentUp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0066"/>
              </a:solidFill>
              <a:latin typeface="Arial" charset="0"/>
              <a:ea typeface="ＭＳ Ｐゴシック" pitchFamily="16" charset="-128"/>
            </a:endParaRPr>
          </a:p>
        </p:txBody>
      </p:sp>
      <p:grpSp>
        <p:nvGrpSpPr>
          <p:cNvPr id="3" name="Group 2" descr="Business segments subtab">
            <a:extLst>
              <a:ext uri="{FF2B5EF4-FFF2-40B4-BE49-F238E27FC236}">
                <a16:creationId xmlns:a16="http://schemas.microsoft.com/office/drawing/2014/main" id="{78C3885A-EA5E-CDC5-EAF6-4180C6B3ECD3}"/>
              </a:ext>
            </a:extLst>
          </p:cNvPr>
          <p:cNvGrpSpPr/>
          <p:nvPr/>
        </p:nvGrpSpPr>
        <p:grpSpPr>
          <a:xfrm>
            <a:off x="7056720" y="3581400"/>
            <a:ext cx="974160" cy="366772"/>
            <a:chOff x="7056720" y="3581400"/>
            <a:chExt cx="97416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B55DE2-18CE-6CFC-2881-2B66C449250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14:cNvPr>
                <p14:cNvContentPartPr/>
                <p14:nvPr/>
              </p14:nvContentPartPr>
              <p14:xfrm>
                <a:off x="7056720" y="3581400"/>
                <a:ext cx="974160" cy="4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B55DE2-18CE-6CFC-2881-2B66C449250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20720" y="3491400"/>
                  <a:ext cx="1045800" cy="22095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7897" name="Straight Arrow Connector 7">
              <a:extLst>
                <a:ext uri="{FF2B5EF4-FFF2-40B4-BE49-F238E27FC236}">
                  <a16:creationId xmlns:a16="http://schemas.microsoft.com/office/drawing/2014/main" id="{281CD8B8-5018-9F8D-6537-FCCBFA12D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43800" y="3732326"/>
              <a:ext cx="0" cy="306274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 descr="Geographic Analysis and Business Analysis excerpts under Business Segments subtab of Company details tab in Mergent Online.">
            <a:extLst>
              <a:ext uri="{FF2B5EF4-FFF2-40B4-BE49-F238E27FC236}">
                <a16:creationId xmlns:a16="http://schemas.microsoft.com/office/drawing/2014/main" id="{C9E70F32-2B66-D14A-7283-DF13634FE837}"/>
              </a:ext>
            </a:extLst>
          </p:cNvPr>
          <p:cNvGrpSpPr/>
          <p:nvPr/>
        </p:nvGrpSpPr>
        <p:grpSpPr>
          <a:xfrm>
            <a:off x="87504" y="3810000"/>
            <a:ext cx="8968992" cy="2936591"/>
            <a:chOff x="87504" y="3810000"/>
            <a:chExt cx="8968992" cy="29365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026DF7-86B1-6FFC-203F-3E3045FC0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04" y="3810000"/>
              <a:ext cx="2233704" cy="19947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513B1A-1D98-8CE4-31EF-7791E9E3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0896" y="3948172"/>
              <a:ext cx="6705600" cy="1872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377B91-F686-1284-BABE-63EE3E287DAE}"/>
                </a:ext>
              </a:extLst>
            </p:cNvPr>
            <p:cNvGrpSpPr/>
            <p:nvPr/>
          </p:nvGrpSpPr>
          <p:grpSpPr>
            <a:xfrm>
              <a:off x="87504" y="5822334"/>
              <a:ext cx="4025965" cy="924257"/>
              <a:chOff x="165036" y="5829033"/>
              <a:chExt cx="4025965" cy="92425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F221707-B45F-2DB8-DAB5-4A41B7675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596" t="6852" r="5669" b="36649"/>
              <a:stretch/>
            </p:blipFill>
            <p:spPr>
              <a:xfrm>
                <a:off x="165036" y="5829033"/>
                <a:ext cx="1996045" cy="92425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C04D5D5-6A98-AC2E-AC75-CECA138FB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596" t="59722" r="5669"/>
              <a:stretch/>
            </p:blipFill>
            <p:spPr>
              <a:xfrm>
                <a:off x="1905000" y="5950971"/>
                <a:ext cx="2286001" cy="754629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A4088E9-ED90-1088-03A9-0673919E66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r>
              <a:rPr lang="en-US" altLang="en-US" b="1"/>
              <a:t>Worldwide</a:t>
            </a:r>
            <a:br>
              <a:rPr lang="en-US" altLang="en-US" b="1"/>
            </a:br>
            <a:r>
              <a:rPr lang="en-US" altLang="en-US" b="1"/>
              <a:t>Industry Info</a:t>
            </a:r>
          </a:p>
        </p:txBody>
      </p:sp>
      <p:pic>
        <p:nvPicPr>
          <p:cNvPr id="39939" name="Picture 11">
            <a:extLst>
              <a:ext uri="{FF2B5EF4-FFF2-40B4-BE49-F238E27FC236}">
                <a16:creationId xmlns:a16="http://schemas.microsoft.com/office/drawing/2014/main" id="{546E645B-2DD6-9E86-E872-2B9BAB065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itle 1">
            <a:extLst>
              <a:ext uri="{FF2B5EF4-FFF2-40B4-BE49-F238E27FC236}">
                <a16:creationId xmlns:a16="http://schemas.microsoft.com/office/drawing/2014/main" id="{3B785416-E61A-EB35-4C5D-CC18ADD88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42863"/>
            <a:ext cx="8991600" cy="877115"/>
          </a:xfrm>
        </p:spPr>
        <p:txBody>
          <a:bodyPr/>
          <a:lstStyle/>
          <a:p>
            <a:r>
              <a:rPr lang="en-US" altLang="en-US" sz="3600" b="1" dirty="0">
                <a:hlinkClick r:id="rId4"/>
              </a:rPr>
              <a:t>Passport</a:t>
            </a:r>
            <a:br>
              <a:rPr lang="en-US" altLang="en-US" sz="5400" dirty="0"/>
            </a:br>
            <a:r>
              <a:rPr lang="en-US" altLang="en-US" sz="2400" dirty="0"/>
              <a:t>Worldwide </a:t>
            </a:r>
            <a:r>
              <a:rPr lang="en-US" altLang="en-US" sz="2400" b="1" dirty="0"/>
              <a:t>industry</a:t>
            </a:r>
            <a:r>
              <a:rPr lang="en-US" altLang="en-US" sz="2400" dirty="0"/>
              <a:t> info on a variety of consumer goods &amp; services</a:t>
            </a:r>
          </a:p>
        </p:txBody>
      </p:sp>
      <p:pic>
        <p:nvPicPr>
          <p:cNvPr id="6" name="Picture 5" descr="Euromonitor International logo">
            <a:extLst>
              <a:ext uri="{FF2B5EF4-FFF2-40B4-BE49-F238E27FC236}">
                <a16:creationId xmlns:a16="http://schemas.microsoft.com/office/drawing/2014/main" id="{E9499817-06E4-CF1A-3D38-6933E7102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66" y="157231"/>
            <a:ext cx="1780817" cy="426980"/>
          </a:xfrm>
          <a:prstGeom prst="rect">
            <a:avLst/>
          </a:prstGeom>
        </p:spPr>
      </p:pic>
      <p:sp>
        <p:nvSpPr>
          <p:cNvPr id="42000" name="Rectangle 11">
            <a:extLst>
              <a:ext uri="{FF2B5EF4-FFF2-40B4-BE49-F238E27FC236}">
                <a16:creationId xmlns:a16="http://schemas.microsoft.com/office/drawing/2014/main" id="{B38D3CA7-20D1-57F1-52DF-1A2148AA4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7" y="1020944"/>
            <a:ext cx="4848225" cy="344487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CA" altLang="en-US" sz="1600" dirty="0">
                <a:latin typeface="Calibri" panose="020F0502020204030204" pitchFamily="34" charset="0"/>
              </a:rPr>
              <a:t> for keyword(s) or </a:t>
            </a:r>
            <a:r>
              <a:rPr lang="en-CA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Browse </a:t>
            </a:r>
            <a:r>
              <a:rPr lang="en-CA" altLang="en-US" sz="1600" b="1" dirty="0">
                <a:latin typeface="Calibri" panose="020F0502020204030204" pitchFamily="34" charset="0"/>
              </a:rPr>
              <a:t>INDUSTRIES </a:t>
            </a:r>
            <a:r>
              <a:rPr lang="en-CA" altLang="en-US" sz="1600" dirty="0">
                <a:latin typeface="Calibri" panose="020F0502020204030204" pitchFamily="34" charset="0"/>
              </a:rPr>
              <a:t>menus   </a:t>
            </a:r>
          </a:p>
        </p:txBody>
      </p:sp>
      <p:pic>
        <p:nvPicPr>
          <p:cNvPr id="23" name="Picture 22" descr="Passport search box.">
            <a:extLst>
              <a:ext uri="{FF2B5EF4-FFF2-40B4-BE49-F238E27FC236}">
                <a16:creationId xmlns:a16="http://schemas.microsoft.com/office/drawing/2014/main" id="{DA3D1B6A-CDE4-50E2-D4AF-4558D1089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27" y="1502319"/>
            <a:ext cx="7642146" cy="504041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41991" name="Rectangle 15" descr="Passport search box with tea united kingdom entered as keywords">
            <a:extLst>
              <a:ext uri="{FF2B5EF4-FFF2-40B4-BE49-F238E27FC236}">
                <a16:creationId xmlns:a16="http://schemas.microsoft.com/office/drawing/2014/main" id="{01E8B187-0ECA-91FE-94C7-FFD7F73E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57" y="1590749"/>
            <a:ext cx="2847444" cy="269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 united kingdom</a:t>
            </a:r>
          </a:p>
        </p:txBody>
      </p:sp>
      <p:cxnSp>
        <p:nvCxnSpPr>
          <p:cNvPr id="41996" name="Straight Arrow Connector 7">
            <a:extLst>
              <a:ext uri="{FF2B5EF4-FFF2-40B4-BE49-F238E27FC236}">
                <a16:creationId xmlns:a16="http://schemas.microsoft.com/office/drawing/2014/main" id="{D849271F-D0F0-DDAC-C3F8-B72F626E1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1754339"/>
            <a:ext cx="4293682" cy="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26" descr="Passport browse menu with Industries selected. Industries drop-down menu includes categories for Appliances and Electronics, Drinks, Food and Nutrition, Health and Beauty, Home Products, Luxury and Fashion, Nicotine and Cannabis, Services and B2B. ">
            <a:extLst>
              <a:ext uri="{FF2B5EF4-FFF2-40B4-BE49-F238E27FC236}">
                <a16:creationId xmlns:a16="http://schemas.microsoft.com/office/drawing/2014/main" id="{8AD0EE38-0A06-71B6-C909-8EFECA6D9F30}"/>
              </a:ext>
            </a:extLst>
          </p:cNvPr>
          <p:cNvGrpSpPr/>
          <p:nvPr/>
        </p:nvGrpSpPr>
        <p:grpSpPr>
          <a:xfrm>
            <a:off x="182545" y="2076986"/>
            <a:ext cx="7972866" cy="3660486"/>
            <a:chOff x="182545" y="2076986"/>
            <a:chExt cx="7972866" cy="3660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4C8E2C-835B-9591-781E-F0CBFB79A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0443" r="30383" b="54470"/>
            <a:stretch/>
          </p:blipFill>
          <p:spPr>
            <a:xfrm>
              <a:off x="737529" y="2076986"/>
              <a:ext cx="7417882" cy="473925"/>
            </a:xfrm>
            <a:prstGeom prst="rect">
              <a:avLst/>
            </a:prstGeom>
          </p:spPr>
        </p:pic>
        <p:sp>
          <p:nvSpPr>
            <p:cNvPr id="41999" name="Rounded Rectangle 11" descr="Industries menu - includes subtabs for Appliances and Electronics, Drinks, Food and Nutrition, Health and Beauty, Home Products, Luxury and Fashion, Nicotine and Cannabis, Services and B2B">
              <a:extLst>
                <a:ext uri="{FF2B5EF4-FFF2-40B4-BE49-F238E27FC236}">
                  <a16:creationId xmlns:a16="http://schemas.microsoft.com/office/drawing/2014/main" id="{D0486321-B643-0582-F98B-F29E3E1DD9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107060"/>
              <a:ext cx="797407" cy="331340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328476-4304-C1A1-B979-ED7D43639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545" y="2588701"/>
              <a:ext cx="2068048" cy="3148771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41997" name="Straight Arrow Connector 7">
              <a:extLst>
                <a:ext uri="{FF2B5EF4-FFF2-40B4-BE49-F238E27FC236}">
                  <a16:creationId xmlns:a16="http://schemas.microsoft.com/office/drawing/2014/main" id="{DC44CC3D-832D-2551-78BE-A9135CEED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05000" y="2344732"/>
              <a:ext cx="446077" cy="412357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8" name="Picture 17" descr="Passport, Tea in the United Kingdom country report excerpt">
            <a:extLst>
              <a:ext uri="{FF2B5EF4-FFF2-40B4-BE49-F238E27FC236}">
                <a16:creationId xmlns:a16="http://schemas.microsoft.com/office/drawing/2014/main" id="{FBFF7126-2B14-1B97-5F62-92A9D91CE2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330"/>
          <a:stretch/>
        </p:blipFill>
        <p:spPr>
          <a:xfrm>
            <a:off x="2322950" y="2588701"/>
            <a:ext cx="6744850" cy="38376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1C3993-51ED-4F65-6243-9AC321A8EF49}"/>
              </a:ext>
            </a:extLst>
          </p:cNvPr>
          <p:cNvSpPr/>
          <p:nvPr/>
        </p:nvSpPr>
        <p:spPr bwMode="auto">
          <a:xfrm>
            <a:off x="100484" y="5821700"/>
            <a:ext cx="5380055" cy="937451"/>
          </a:xfrm>
          <a:prstGeom prst="rect">
            <a:avLst/>
          </a:prstGeom>
          <a:solidFill>
            <a:srgbClr val="F8FC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1700" dirty="0">
                <a:latin typeface="Calibri" panose="020F0502020204030204" pitchFamily="34" charset="0"/>
              </a:rPr>
              <a:t>Each industry category breaks down into narrower topics </a:t>
            </a:r>
            <a:br>
              <a:rPr lang="en-US" altLang="en-US" sz="1700" dirty="0">
                <a:latin typeface="Calibri" panose="020F0502020204030204" pitchFamily="34" charset="0"/>
              </a:rPr>
            </a:br>
            <a:r>
              <a:rPr lang="en-US" altLang="en-US" sz="1700" dirty="0">
                <a:latin typeface="Calibri" panose="020F0502020204030204" pitchFamily="34" charset="0"/>
              </a:rPr>
              <a:t>e.g., </a:t>
            </a:r>
            <a:r>
              <a:rPr lang="en-US" altLang="en-US" sz="1700" b="1" dirty="0">
                <a:solidFill>
                  <a:srgbClr val="C00000"/>
                </a:solidFill>
                <a:latin typeface="Calibri" panose="020F0502020204030204" pitchFamily="34" charset="0"/>
              </a:rPr>
              <a:t>DRINKS</a:t>
            </a:r>
            <a:r>
              <a:rPr lang="en-US" altLang="en-US" sz="1700" b="1" dirty="0">
                <a:latin typeface="Calibri" panose="020F0502020204030204" pitchFamily="34" charset="0"/>
              </a:rPr>
              <a:t> </a:t>
            </a:r>
            <a:r>
              <a:rPr lang="en-US" altLang="en-US" sz="1700" dirty="0">
                <a:latin typeface="Calibri" panose="020F0502020204030204" pitchFamily="34" charset="0"/>
              </a:rPr>
              <a:t>includes </a:t>
            </a:r>
            <a:r>
              <a:rPr lang="en-US" altLang="en-US" sz="1700" b="1" dirty="0">
                <a:solidFill>
                  <a:srgbClr val="C00000"/>
                </a:solidFill>
                <a:latin typeface="Calibri" panose="020F0502020204030204" pitchFamily="34" charset="0"/>
              </a:rPr>
              <a:t>Hot Drinks</a:t>
            </a:r>
            <a:r>
              <a:rPr lang="en-US" altLang="en-US" sz="17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00" dirty="0">
                <a:latin typeface="Calibri" panose="020F0502020204030204" pitchFamily="34" charset="0"/>
              </a:rPr>
              <a:t>which has separate country-specific reports on </a:t>
            </a:r>
            <a:r>
              <a:rPr lang="en-US" altLang="en-US" sz="1700" b="1" dirty="0">
                <a:solidFill>
                  <a:srgbClr val="C00000"/>
                </a:solidFill>
                <a:latin typeface="Calibri" panose="020F0502020204030204" pitchFamily="34" charset="0"/>
              </a:rPr>
              <a:t>Coffee</a:t>
            </a:r>
            <a:r>
              <a:rPr lang="en-US" altLang="en-US" sz="1700" dirty="0">
                <a:latin typeface="Calibri" panose="020F0502020204030204" pitchFamily="34" charset="0"/>
              </a:rPr>
              <a:t> and </a:t>
            </a:r>
            <a:r>
              <a:rPr lang="en-US" altLang="en-US" sz="1700" b="1" dirty="0">
                <a:solidFill>
                  <a:srgbClr val="C00000"/>
                </a:solidFill>
                <a:latin typeface="Calibri" panose="020F0502020204030204" pitchFamily="34" charset="0"/>
              </a:rPr>
              <a:t>Tea</a:t>
            </a:r>
            <a:r>
              <a:rPr lang="en-US" altLang="en-US" sz="17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1993" name="Rectangle 14">
            <a:extLst>
              <a:ext uri="{FF2B5EF4-FFF2-40B4-BE49-F238E27FC236}">
                <a16:creationId xmlns:a16="http://schemas.microsoft.com/office/drawing/2014/main" id="{D0DAAD83-F35A-C4F6-652B-A60FFFEF7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482" y="2644950"/>
            <a:ext cx="1304087" cy="2079449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libri" panose="020F0502020204030204" pitchFamily="34" charset="0"/>
              </a:rPr>
              <a:t>Look for </a:t>
            </a:r>
            <a:r>
              <a:rPr lang="en-US" altLang="en-US" sz="1600" b="1" dirty="0">
                <a:solidFill>
                  <a:srgbClr val="008000"/>
                </a:solidFill>
                <a:latin typeface="Calibri" panose="020F0502020204030204" pitchFamily="34" charset="0"/>
              </a:rPr>
              <a:t>Related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statistics and reports to find other potentially relevant information</a:t>
            </a:r>
            <a:endParaRPr lang="en-US" altLang="en-US" sz="800" dirty="0">
              <a:latin typeface="Calibri" panose="020F0502020204030204" pitchFamily="34" charset="0"/>
            </a:endParaRPr>
          </a:p>
        </p:txBody>
      </p:sp>
      <p:cxnSp>
        <p:nvCxnSpPr>
          <p:cNvPr id="41992" name="Straight Arrow Connector 7">
            <a:extLst>
              <a:ext uri="{FF2B5EF4-FFF2-40B4-BE49-F238E27FC236}">
                <a16:creationId xmlns:a16="http://schemas.microsoft.com/office/drawing/2014/main" id="{705E0F18-EDFD-8932-4CAA-8A463653C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35166" y="3048000"/>
            <a:ext cx="511316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914768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DCE6273-F4F0-C42D-2EA2-EC86652A2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5D1938"/>
                </a:solidFill>
              </a:rPr>
              <a:t>Session Outline</a:t>
            </a:r>
            <a:endParaRPr lang="en-US" altLang="en-US" sz="3600" dirty="0">
              <a:solidFill>
                <a:srgbClr val="5D1938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7B03B74-9A75-2B3A-B079-5BC85AA76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6200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Key </a:t>
            </a:r>
            <a:r>
              <a:rPr lang="en-US" altLang="en-US" sz="2800" u="sng"/>
              <a:t>library </a:t>
            </a:r>
            <a:r>
              <a:rPr lang="en-US" altLang="en-US" sz="2800"/>
              <a:t>resources for worldwide information 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hlinkClick r:id="rId4" action="ppaction://hlinksldjump"/>
              </a:rPr>
              <a:t>Countries</a:t>
            </a: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hlinkClick r:id="rId5" action="ppaction://hlinksldjump"/>
              </a:rPr>
              <a:t>Companies</a:t>
            </a: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hlinkClick r:id="rId6" action="ppaction://hlinksldjump"/>
              </a:rPr>
              <a:t>Industries</a:t>
            </a:r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hlinkClick r:id="rId7" action="ppaction://hlinksldjump"/>
              </a:rPr>
              <a:t>Consumers</a:t>
            </a: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Tips on how to search &amp; access these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How to get more help!   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Title 25">
            <a:extLst>
              <a:ext uri="{FF2B5EF4-FFF2-40B4-BE49-F238E27FC236}">
                <a16:creationId xmlns:a16="http://schemas.microsoft.com/office/drawing/2014/main" id="{6427C5DB-3165-323C-3204-B6769F00C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074" y="68263"/>
            <a:ext cx="8594725" cy="1143000"/>
          </a:xfrm>
        </p:spPr>
        <p:txBody>
          <a:bodyPr/>
          <a:lstStyle/>
          <a:p>
            <a:r>
              <a:rPr lang="en-CA" altLang="en-US" sz="3600" b="1" dirty="0">
                <a:hlinkClick r:id="rId4"/>
              </a:rPr>
              <a:t>IBIS</a:t>
            </a:r>
            <a:r>
              <a:rPr lang="en-CA" altLang="en-US" sz="3600" b="1" i="1" dirty="0">
                <a:hlinkClick r:id="rId4"/>
              </a:rPr>
              <a:t>World</a:t>
            </a:r>
            <a:br>
              <a:rPr lang="en-CA" altLang="en-US" sz="3600" dirty="0"/>
            </a:br>
            <a:r>
              <a:rPr lang="en-CA" altLang="en-US" sz="2600" b="1" dirty="0"/>
              <a:t>Global</a:t>
            </a:r>
            <a:r>
              <a:rPr lang="en-CA" altLang="en-US" sz="2600" dirty="0"/>
              <a:t> (plus Canadian &amp; US) Industry Reports</a:t>
            </a:r>
          </a:p>
        </p:txBody>
      </p:sp>
      <p:sp>
        <p:nvSpPr>
          <p:cNvPr id="44035" name="TextBox 4">
            <a:extLst>
              <a:ext uri="{FF2B5EF4-FFF2-40B4-BE49-F238E27FC236}">
                <a16:creationId xmlns:a16="http://schemas.microsoft.com/office/drawing/2014/main" id="{5AE92EBC-FF8C-914D-2319-E2DA52F3E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4" y="3623049"/>
            <a:ext cx="4683788" cy="3078163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Covers over 70 industries from a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2400" b="1" dirty="0">
                <a:latin typeface="Calibri" panose="020F0502020204030204" pitchFamily="34" charset="0"/>
              </a:rPr>
              <a:t>global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perspective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Browse </a:t>
            </a:r>
            <a:r>
              <a:rPr lang="en-US" altLang="en-US" sz="2400" dirty="0">
                <a:latin typeface="Calibri" panose="020F0502020204030204" pitchFamily="34" charset="0"/>
              </a:rPr>
              <a:t>a list of industries or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   </a:t>
            </a:r>
            <a:r>
              <a:rPr lang="en-US" alt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US" altLang="en-US" sz="2400" dirty="0">
                <a:latin typeface="Calibri" panose="020F0502020204030204" pitchFamily="34" charset="0"/>
              </a:rPr>
              <a:t> for keyword(s)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 Reports are approx. 40 plus 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   pages long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 Reports are updated </a:t>
            </a:r>
            <a:r>
              <a:rPr lang="en-US" altLang="en-US" sz="2400" i="1" dirty="0">
                <a:latin typeface="Calibri" panose="020F0502020204030204" pitchFamily="34" charset="0"/>
              </a:rPr>
              <a:t>at </a:t>
            </a:r>
            <a:br>
              <a:rPr lang="en-US" altLang="en-US" sz="2400" i="1" dirty="0">
                <a:latin typeface="Calibri" panose="020F0502020204030204" pitchFamily="34" charset="0"/>
              </a:rPr>
            </a:br>
            <a:r>
              <a:rPr lang="en-US" altLang="en-US" sz="2400" i="1" dirty="0">
                <a:latin typeface="Calibri" panose="020F0502020204030204" pitchFamily="34" charset="0"/>
              </a:rPr>
              <a:t>   least </a:t>
            </a:r>
            <a:r>
              <a:rPr lang="en-US" altLang="en-US" sz="2400" dirty="0">
                <a:latin typeface="Calibri" panose="020F0502020204030204" pitchFamily="34" charset="0"/>
              </a:rPr>
              <a:t>1x each year</a:t>
            </a:r>
          </a:p>
        </p:txBody>
      </p:sp>
      <p:grpSp>
        <p:nvGrpSpPr>
          <p:cNvPr id="16" name="Group 15" descr="IBISWorld Industries menu and search bar. Global Industries by Sector menu displayed and search bar has the words global tourism. ">
            <a:extLst>
              <a:ext uri="{FF2B5EF4-FFF2-40B4-BE49-F238E27FC236}">
                <a16:creationId xmlns:a16="http://schemas.microsoft.com/office/drawing/2014/main" id="{866F9E28-824F-B5D2-953D-38C8301145E3}"/>
              </a:ext>
            </a:extLst>
          </p:cNvPr>
          <p:cNvGrpSpPr/>
          <p:nvPr/>
        </p:nvGrpSpPr>
        <p:grpSpPr>
          <a:xfrm>
            <a:off x="-5024" y="1169831"/>
            <a:ext cx="9144000" cy="2259168"/>
            <a:chOff x="-5024" y="1169831"/>
            <a:chExt cx="9144000" cy="2259168"/>
          </a:xfrm>
        </p:grpSpPr>
        <p:grpSp>
          <p:nvGrpSpPr>
            <p:cNvPr id="13" name="Group 12" descr="IBISWorld Industries menu &gt; Global Industries by sector, plus search bar.">
              <a:extLst>
                <a:ext uri="{FF2B5EF4-FFF2-40B4-BE49-F238E27FC236}">
                  <a16:creationId xmlns:a16="http://schemas.microsoft.com/office/drawing/2014/main" id="{98610936-F4D3-3B45-3CFB-95BD3CEF73A6}"/>
                </a:ext>
              </a:extLst>
            </p:cNvPr>
            <p:cNvGrpSpPr/>
            <p:nvPr/>
          </p:nvGrpSpPr>
          <p:grpSpPr>
            <a:xfrm>
              <a:off x="-5024" y="1169831"/>
              <a:ext cx="9144000" cy="2259168"/>
              <a:chOff x="-5024" y="1169831"/>
              <a:chExt cx="9144000" cy="225916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8B71AE9-2E58-7A80-0CF7-D7CE2574B8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8494" b="37784"/>
              <a:stretch/>
            </p:blipFill>
            <p:spPr>
              <a:xfrm>
                <a:off x="-5024" y="1481510"/>
                <a:ext cx="9144000" cy="194748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7A221BD-4B9D-DBEE-4AAF-B8570EEE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024" y="1169831"/>
                <a:ext cx="9144000" cy="354169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0E270C-9A95-0C9B-146C-6D52E71C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6332" y="1676400"/>
              <a:ext cx="852574" cy="351443"/>
            </a:xfrm>
            <a:prstGeom prst="rect">
              <a:avLst/>
            </a:prstGeom>
          </p:spPr>
        </p:pic>
      </p:grpSp>
      <p:sp>
        <p:nvSpPr>
          <p:cNvPr id="44037" name="Rounded Rectangle 14" descr="Rounded rectangle around Industries menu in IBISWorld toolbar">
            <a:extLst>
              <a:ext uri="{FF2B5EF4-FFF2-40B4-BE49-F238E27FC236}">
                <a16:creationId xmlns:a16="http://schemas.microsoft.com/office/drawing/2014/main" id="{B5ED8803-7E10-7506-1A35-96A3084B7E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28" y="1163768"/>
            <a:ext cx="929471" cy="3541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4036" name="Straight Arrow Connector 12">
            <a:extLst>
              <a:ext uri="{FF2B5EF4-FFF2-40B4-BE49-F238E27FC236}">
                <a16:creationId xmlns:a16="http://schemas.microsoft.com/office/drawing/2014/main" id="{9EBA8925-189A-F1B7-E921-9052B134F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1504950"/>
            <a:ext cx="0" cy="1466850"/>
          </a:xfrm>
          <a:prstGeom prst="straightConnector1">
            <a:avLst/>
          </a:prstGeom>
          <a:noFill/>
          <a:ln w="25400" algn="ctr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8" name="Rounded Rectangle 27" descr="Global option highlighted from Industries menu in IBISWorld.">
            <a:extLst>
              <a:ext uri="{FF2B5EF4-FFF2-40B4-BE49-F238E27FC236}">
                <a16:creationId xmlns:a16="http://schemas.microsoft.com/office/drawing/2014/main" id="{9BEC9E30-1727-899B-00D5-1F82726287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9" y="3048000"/>
            <a:ext cx="1390822" cy="35416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4039" name="Rectangle 15">
            <a:extLst>
              <a:ext uri="{FF2B5EF4-FFF2-40B4-BE49-F238E27FC236}">
                <a16:creationId xmlns:a16="http://schemas.microsoft.com/office/drawing/2014/main" id="{B1792264-A27A-75BF-1C7D-5C046F5F8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14453"/>
            <a:ext cx="4033575" cy="307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Univers LT Std 57 Cn" pitchFamily="34" charset="0"/>
              </a:rPr>
              <a:t> </a:t>
            </a:r>
            <a:r>
              <a:rPr lang="en-CA" altLang="en-US" sz="1600" dirty="0">
                <a:latin typeface="Calibri" panose="020F0502020204030204" pitchFamily="34" charset="0"/>
              </a:rPr>
              <a:t>Global Business Activities (9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Financial Intermediation (7 reports)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Hotels &amp; Restaurants (2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Manufacturing (37 reports)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Mining (3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Real Estate &amp; Renting (1 report)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Telecommunications (2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Transport, Post &amp; Storage (7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Global Wholesale &amp; Retail Trade (1 report)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Other Global Community, Social &amp; Personal</a:t>
            </a:r>
            <a:br>
              <a:rPr lang="en-CA" altLang="en-US" sz="1600" dirty="0">
                <a:latin typeface="Calibri" panose="020F0502020204030204" pitchFamily="34" charset="0"/>
              </a:rPr>
            </a:br>
            <a:r>
              <a:rPr lang="en-CA" altLang="en-US" sz="1600" dirty="0">
                <a:latin typeface="Calibri" panose="020F0502020204030204" pitchFamily="34" charset="0"/>
              </a:rPr>
              <a:t>   Service Activities (4 reports)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>
                <a:latin typeface="Calibri" panose="020F0502020204030204" pitchFamily="34" charset="0"/>
              </a:rPr>
              <a:t> Additional Global Reports (1 report)</a:t>
            </a:r>
          </a:p>
        </p:txBody>
      </p:sp>
      <p:sp>
        <p:nvSpPr>
          <p:cNvPr id="44041" name="Rounded Rectangle 35" descr="Search bar: global tourism ">
            <a:extLst>
              <a:ext uri="{FF2B5EF4-FFF2-40B4-BE49-F238E27FC236}">
                <a16:creationId xmlns:a16="http://schemas.microsoft.com/office/drawing/2014/main" id="{78242B0E-60EA-4BFD-71E4-C6BFF4A4D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733" y="1169832"/>
            <a:ext cx="1981163" cy="36700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Rectangle 17">
            <a:extLst>
              <a:ext uri="{FF2B5EF4-FFF2-40B4-BE49-F238E27FC236}">
                <a16:creationId xmlns:a16="http://schemas.microsoft.com/office/drawing/2014/main" id="{B10A63DE-D763-C29C-AE2F-510EAD27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243820"/>
            <a:ext cx="1295400" cy="2376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tourism</a:t>
            </a:r>
          </a:p>
        </p:txBody>
      </p:sp>
      <p:cxnSp>
        <p:nvCxnSpPr>
          <p:cNvPr id="44045" name="Straight Arrow Connector 20">
            <a:extLst>
              <a:ext uri="{FF2B5EF4-FFF2-40B4-BE49-F238E27FC236}">
                <a16:creationId xmlns:a16="http://schemas.microsoft.com/office/drawing/2014/main" id="{8CD27639-D227-456F-1367-45655E526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93314" y="1536834"/>
            <a:ext cx="0" cy="367002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D2823EB4-F449-58F5-3315-D2350960E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154180"/>
            <a:ext cx="5153025" cy="568325"/>
          </a:xfrm>
        </p:spPr>
        <p:txBody>
          <a:bodyPr/>
          <a:lstStyle/>
          <a:p>
            <a:r>
              <a:rPr lang="en-US" altLang="en-US" sz="3600" dirty="0"/>
              <a:t>IBIS</a:t>
            </a:r>
            <a:r>
              <a:rPr lang="en-US" altLang="en-US" sz="3600" i="1" dirty="0"/>
              <a:t>World:</a:t>
            </a:r>
            <a:r>
              <a:rPr lang="en-US" altLang="en-US" sz="3600" dirty="0"/>
              <a:t> Sample Report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220CD7CE-761F-5536-BE3A-40CC8CA5E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5379"/>
            <a:ext cx="2505256" cy="417126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libri" panose="020F0502020204030204" pitchFamily="34" charset="0"/>
              </a:rPr>
              <a:t>Typical Table of Contents</a:t>
            </a:r>
          </a:p>
        </p:txBody>
      </p:sp>
      <p:grpSp>
        <p:nvGrpSpPr>
          <p:cNvPr id="6" name="Group 5" descr="Sample IBISWorld report for Global Tourism. ">
            <a:extLst>
              <a:ext uri="{FF2B5EF4-FFF2-40B4-BE49-F238E27FC236}">
                <a16:creationId xmlns:a16="http://schemas.microsoft.com/office/drawing/2014/main" id="{5D81FEB6-BF40-67FA-7A3A-6501CAD11E58}"/>
              </a:ext>
            </a:extLst>
          </p:cNvPr>
          <p:cNvGrpSpPr/>
          <p:nvPr/>
        </p:nvGrpSpPr>
        <p:grpSpPr>
          <a:xfrm>
            <a:off x="140375" y="867259"/>
            <a:ext cx="8728213" cy="5685940"/>
            <a:chOff x="140375" y="867259"/>
            <a:chExt cx="8728213" cy="56859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9D11A2-B9DE-EE84-A56D-C0803A9A4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8300" y="903266"/>
              <a:ext cx="6213444" cy="56499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26F522-5B37-895E-964A-055826A62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4602" y="867259"/>
              <a:ext cx="2183986" cy="206853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65D2CD-BEFB-83BE-E98E-8CF9ECC26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375" y="903266"/>
              <a:ext cx="2441081" cy="521403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14F3F1CA-CD6F-4D16-2448-2363CEC78B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676400"/>
          </a:xfrm>
        </p:spPr>
        <p:txBody>
          <a:bodyPr/>
          <a:lstStyle/>
          <a:p>
            <a:r>
              <a:rPr lang="en-US" altLang="en-US" b="1"/>
              <a:t>Worldwide</a:t>
            </a:r>
            <a:br>
              <a:rPr lang="en-US" altLang="en-US" b="1"/>
            </a:br>
            <a:r>
              <a:rPr lang="en-US" altLang="en-US" b="1"/>
              <a:t>Consumer Info</a:t>
            </a:r>
          </a:p>
        </p:txBody>
      </p:sp>
      <p:pic>
        <p:nvPicPr>
          <p:cNvPr id="48131" name="Picture 7">
            <a:extLst>
              <a:ext uri="{FF2B5EF4-FFF2-40B4-BE49-F238E27FC236}">
                <a16:creationId xmlns:a16="http://schemas.microsoft.com/office/drawing/2014/main" id="{B86952DF-8753-98D8-CCC7-C1F477DA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2651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4">
            <a:extLst>
              <a:ext uri="{FF2B5EF4-FFF2-40B4-BE49-F238E27FC236}">
                <a16:creationId xmlns:a16="http://schemas.microsoft.com/office/drawing/2014/main" id="{8933D0B3-12B7-4ABB-C644-C32451110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893" y="101664"/>
            <a:ext cx="7542213" cy="792163"/>
          </a:xfrm>
        </p:spPr>
        <p:txBody>
          <a:bodyPr/>
          <a:lstStyle/>
          <a:p>
            <a:r>
              <a:rPr lang="en-US" altLang="en-US" sz="3600" b="1" dirty="0">
                <a:hlinkClick r:id="rId4"/>
              </a:rPr>
              <a:t>Passport</a:t>
            </a:r>
            <a:r>
              <a:rPr lang="en-US" altLang="en-US" sz="3600" b="1" dirty="0"/>
              <a:t> </a:t>
            </a:r>
            <a:br>
              <a:rPr lang="en-US" altLang="en-US" sz="3000" b="1" dirty="0"/>
            </a:br>
            <a:r>
              <a:rPr lang="en-US" altLang="en-US" sz="2600" dirty="0"/>
              <a:t>Worldwide consumer &amp; demographic information</a:t>
            </a:r>
            <a:endParaRPr lang="en-US" altLang="en-US" sz="2600" u="sng" dirty="0"/>
          </a:p>
        </p:txBody>
      </p:sp>
      <p:pic>
        <p:nvPicPr>
          <p:cNvPr id="2" name="Picture 1" descr="Euromonitor International logo">
            <a:extLst>
              <a:ext uri="{FF2B5EF4-FFF2-40B4-BE49-F238E27FC236}">
                <a16:creationId xmlns:a16="http://schemas.microsoft.com/office/drawing/2014/main" id="{9F52706F-0410-9012-BA9B-FEFDC3EBD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66" y="157231"/>
            <a:ext cx="1780817" cy="426980"/>
          </a:xfrm>
          <a:prstGeom prst="rect">
            <a:avLst/>
          </a:prstGeom>
        </p:spPr>
      </p:pic>
      <p:pic>
        <p:nvPicPr>
          <p:cNvPr id="12" name="Picture 11" descr="Passport search box ">
            <a:extLst>
              <a:ext uri="{FF2B5EF4-FFF2-40B4-BE49-F238E27FC236}">
                <a16:creationId xmlns:a16="http://schemas.microsoft.com/office/drawing/2014/main" id="{9F81A8AE-A738-5FB8-CAA2-F9D1CE35C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99" y="1463167"/>
            <a:ext cx="8005799" cy="504799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  <p:sp>
        <p:nvSpPr>
          <p:cNvPr id="49164" name="Rectangle 11">
            <a:extLst>
              <a:ext uri="{FF2B5EF4-FFF2-40B4-BE49-F238E27FC236}">
                <a16:creationId xmlns:a16="http://schemas.microsoft.com/office/drawing/2014/main" id="{966915F6-9073-6AB9-0880-EC08DC92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079" y="1053299"/>
            <a:ext cx="4918575" cy="342563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CA" altLang="en-US" sz="1600" dirty="0">
                <a:latin typeface="Calibri" panose="020F0502020204030204" pitchFamily="34" charset="0"/>
              </a:rPr>
              <a:t> for keyword(s) or </a:t>
            </a:r>
            <a:r>
              <a:rPr lang="en-CA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Browse </a:t>
            </a:r>
            <a:r>
              <a:rPr lang="en-CA" altLang="en-US" sz="1600" b="1" dirty="0">
                <a:latin typeface="Calibri" panose="020F0502020204030204" pitchFamily="34" charset="0"/>
              </a:rPr>
              <a:t>CONSUMERS </a:t>
            </a:r>
            <a:r>
              <a:rPr lang="en-CA" altLang="en-US" sz="1600" dirty="0">
                <a:latin typeface="Calibri" panose="020F0502020204030204" pitchFamily="34" charset="0"/>
              </a:rPr>
              <a:t>menus </a:t>
            </a:r>
          </a:p>
        </p:txBody>
      </p:sp>
      <p:sp>
        <p:nvSpPr>
          <p:cNvPr id="49162" name="Rectangle 15" descr="Passport search box with consumer lifestyles in australia entered as keywords">
            <a:extLst>
              <a:ext uri="{FF2B5EF4-FFF2-40B4-BE49-F238E27FC236}">
                <a16:creationId xmlns:a16="http://schemas.microsoft.com/office/drawing/2014/main" id="{4282E250-CC9B-E51C-A1BB-3A93289CA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54" y="1573179"/>
            <a:ext cx="4049913" cy="199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consumer lifestyles in </a:t>
            </a:r>
            <a:r>
              <a:rPr lang="en-US" altLang="en-US" sz="15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australia</a:t>
            </a:r>
            <a:endParaRPr lang="en-US" altLang="en-US" sz="15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9166" name="Straight Arrow Connector 14">
            <a:extLst>
              <a:ext uri="{FF2B5EF4-FFF2-40B4-BE49-F238E27FC236}">
                <a16:creationId xmlns:a16="http://schemas.microsoft.com/office/drawing/2014/main" id="{3330D29D-D4F4-2196-E0BE-263B4D55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4783339" y="1725968"/>
            <a:ext cx="2756110" cy="9203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6FEB5A9-ECEC-A1CF-366B-FD5C48DD166D}"/>
              </a:ext>
            </a:extLst>
          </p:cNvPr>
          <p:cNvSpPr/>
          <p:nvPr/>
        </p:nvSpPr>
        <p:spPr bwMode="auto">
          <a:xfrm>
            <a:off x="4901990" y="3543852"/>
            <a:ext cx="4013993" cy="3113020"/>
          </a:xfrm>
          <a:prstGeom prst="rect">
            <a:avLst/>
          </a:prstGeom>
          <a:solidFill>
            <a:srgbClr val="F8FC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Passport includes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individual reports for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over 200 countries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entitled: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Consumer Lifestyles in … </a:t>
            </a:r>
            <a:r>
              <a:rPr lang="en-US" sz="1600" i="1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[country name]</a:t>
            </a:r>
            <a:endParaRPr lang="en-US" sz="1600" dirty="0">
              <a:latin typeface="Calibri" panose="020F0502020204030204" pitchFamily="34" charset="0"/>
              <a:ea typeface="ＭＳ Ｐゴシック" pitchFamily="16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Consumer Types in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Consumer Values and </a:t>
            </a:r>
            <a:r>
              <a:rPr lang="en-US" sz="1600" dirty="0" err="1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Behaviour</a:t>
            </a: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 in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Megatrends in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Households: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Income and Expenditure: 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[country name]</a:t>
            </a:r>
            <a:r>
              <a:rPr lang="en-US" sz="1600" dirty="0">
                <a:latin typeface="Calibri" panose="020F0502020204030204" pitchFamily="34" charset="0"/>
                <a:ea typeface="ＭＳ Ｐゴシック" pitchFamily="16" charset="-128"/>
                <a:cs typeface="Calibri" panose="020F0502020204030204" pitchFamily="34" charset="0"/>
              </a:rPr>
              <a:t> In 2040: The Future Demographic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ea typeface="ＭＳ Ｐゴシック" pitchFamily="16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  <a:ea typeface="ＭＳ Ｐゴシック" pitchFamily="16" charset="-128"/>
              <a:cs typeface="Calibri" panose="020F0502020204030204" pitchFamily="34" charset="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  <a:ea typeface="ＭＳ Ｐゴシック" pitchFamily="16" charset="-128"/>
              <a:cs typeface="Calibri" panose="020F0502020204030204" pitchFamily="34" charset="0"/>
            </a:endParaRPr>
          </a:p>
        </p:txBody>
      </p:sp>
      <p:grpSp>
        <p:nvGrpSpPr>
          <p:cNvPr id="19" name="Group 18" descr="Passport toolbrowse menu with Consumers selected. Consumer menu includes categories for Households, Income and Expenditure, Lifestyles and Population.">
            <a:extLst>
              <a:ext uri="{FF2B5EF4-FFF2-40B4-BE49-F238E27FC236}">
                <a16:creationId xmlns:a16="http://schemas.microsoft.com/office/drawing/2014/main" id="{5E2A5202-C370-C378-64FE-DE26E836C283}"/>
              </a:ext>
            </a:extLst>
          </p:cNvPr>
          <p:cNvGrpSpPr/>
          <p:nvPr/>
        </p:nvGrpSpPr>
        <p:grpSpPr>
          <a:xfrm>
            <a:off x="520439" y="2160097"/>
            <a:ext cx="8522450" cy="2289903"/>
            <a:chOff x="520439" y="2160097"/>
            <a:chExt cx="8522450" cy="2289903"/>
          </a:xfrm>
        </p:grpSpPr>
        <p:pic>
          <p:nvPicPr>
            <p:cNvPr id="3" name="Picture 2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FB56A4E2-A638-F3A7-7E6B-30A49E3BA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0443" r="31124" b="47966"/>
            <a:stretch/>
          </p:blipFill>
          <p:spPr>
            <a:xfrm>
              <a:off x="520439" y="2160097"/>
              <a:ext cx="8522450" cy="693035"/>
            </a:xfrm>
            <a:prstGeom prst="rect">
              <a:avLst/>
            </a:prstGeom>
          </p:spPr>
        </p:pic>
        <p:sp>
          <p:nvSpPr>
            <p:cNvPr id="49158" name="Rounded Rectangle 11" descr="Consumer menu - includes subtabs for Households, Income and Expenditure, Lifestyles and Population">
              <a:extLst>
                <a:ext uri="{FF2B5EF4-FFF2-40B4-BE49-F238E27FC236}">
                  <a16:creationId xmlns:a16="http://schemas.microsoft.com/office/drawing/2014/main" id="{890B156A-6DFB-5345-B7D7-3E57ED96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192794"/>
              <a:ext cx="1091920" cy="361127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9165" name="Straight Arrow Connector 32">
              <a:extLst>
                <a:ext uri="{FF2B5EF4-FFF2-40B4-BE49-F238E27FC236}">
                  <a16:creationId xmlns:a16="http://schemas.microsoft.com/office/drawing/2014/main" id="{9DB7FB12-BAA7-5932-1B87-A1ADCC87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92720" y="2506614"/>
              <a:ext cx="0" cy="28539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D627A0-D0A5-307F-CA9D-3DFB100A9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69592" y="2792507"/>
              <a:ext cx="1711964" cy="1657493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</p:grpSp>
      <p:grpSp>
        <p:nvGrpSpPr>
          <p:cNvPr id="18" name="Group 17" descr="Consumer Lifestyles in Australia report in Passport.">
            <a:extLst>
              <a:ext uri="{FF2B5EF4-FFF2-40B4-BE49-F238E27FC236}">
                <a16:creationId xmlns:a16="http://schemas.microsoft.com/office/drawing/2014/main" id="{977B72DD-8ACC-708F-F114-743AED005E65}"/>
              </a:ext>
            </a:extLst>
          </p:cNvPr>
          <p:cNvGrpSpPr/>
          <p:nvPr/>
        </p:nvGrpSpPr>
        <p:grpSpPr>
          <a:xfrm>
            <a:off x="334723" y="3080487"/>
            <a:ext cx="4405934" cy="3490402"/>
            <a:chOff x="334723" y="3080487"/>
            <a:chExt cx="4405934" cy="3490402"/>
          </a:xfrm>
        </p:grpSpPr>
        <p:grpSp>
          <p:nvGrpSpPr>
            <p:cNvPr id="8" name="Group 7" descr="Consumer Lifestyles in Australia report in Passport">
              <a:extLst>
                <a:ext uri="{FF2B5EF4-FFF2-40B4-BE49-F238E27FC236}">
                  <a16:creationId xmlns:a16="http://schemas.microsoft.com/office/drawing/2014/main" id="{450EDB3F-9908-4CAA-086C-56B6E0D897EE}"/>
                </a:ext>
              </a:extLst>
            </p:cNvPr>
            <p:cNvGrpSpPr/>
            <p:nvPr/>
          </p:nvGrpSpPr>
          <p:grpSpPr>
            <a:xfrm>
              <a:off x="334723" y="3086053"/>
              <a:ext cx="4389677" cy="3484836"/>
              <a:chOff x="296989" y="2705588"/>
              <a:chExt cx="4312317" cy="3314212"/>
            </a:xfrm>
          </p:grpSpPr>
          <p:sp>
            <p:nvSpPr>
              <p:cNvPr id="49160" name="Rectangle 15" descr="Sample report: Consumer Lifestyles in Australia">
                <a:extLst>
                  <a:ext uri="{FF2B5EF4-FFF2-40B4-BE49-F238E27FC236}">
                    <a16:creationId xmlns:a16="http://schemas.microsoft.com/office/drawing/2014/main" id="{40D72670-C6A0-359C-8E2E-4CDA12D1C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89" y="2705588"/>
                <a:ext cx="4312317" cy="3314212"/>
              </a:xfrm>
              <a:prstGeom prst="rect">
                <a:avLst/>
              </a:prstGeom>
              <a:noFill/>
              <a:ln w="12700" algn="ctr">
                <a:solidFill>
                  <a:srgbClr val="10389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CA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683" name="Rectangle 8">
                <a:extLst>
                  <a:ext uri="{FF2B5EF4-FFF2-40B4-BE49-F238E27FC236}">
                    <a16:creationId xmlns:a16="http://schemas.microsoft.com/office/drawing/2014/main" id="{1773D47A-47FD-D25B-F9FA-0C3AEEF00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308" y="3733800"/>
                <a:ext cx="3897283" cy="215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Report typically covers topics such as … </a:t>
                </a:r>
                <a:endParaRPr lang="en-US" altLang="en-US" sz="1600" dirty="0">
                  <a:latin typeface="Calibri" panose="020F0502020204030204" pitchFamily="34" charset="0"/>
                </a:endParaRP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Consumer Landscape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Personal traits and values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Home life and leisure time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Eating and dietary habits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Working life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Health and wellness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en-US" altLang="en-US" sz="1600" dirty="0">
                    <a:latin typeface="Calibri" panose="020F0502020204030204" pitchFamily="34" charset="0"/>
                  </a:rPr>
                  <a:t>Shopping and spending</a:t>
                </a:r>
              </a:p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38365E-7C35-9EE6-21D3-9F8EF9BF4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723" y="3080487"/>
              <a:ext cx="4405934" cy="9267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4356895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>
            <a:extLst>
              <a:ext uri="{FF2B5EF4-FFF2-40B4-BE49-F238E27FC236}">
                <a16:creationId xmlns:a16="http://schemas.microsoft.com/office/drawing/2014/main" id="{02A64748-39FB-C358-76C1-E3031DB1D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963"/>
            <a:ext cx="9144000" cy="935037"/>
          </a:xfrm>
        </p:spPr>
        <p:txBody>
          <a:bodyPr/>
          <a:lstStyle/>
          <a:p>
            <a:r>
              <a:rPr lang="en-US" altLang="en-US" sz="3600" b="1">
                <a:hlinkClick r:id="rId4"/>
              </a:rPr>
              <a:t>Statista</a:t>
            </a:r>
            <a:br>
              <a:rPr lang="en-US" altLang="en-US"/>
            </a:br>
            <a:r>
              <a:rPr lang="en-US" altLang="en-US" sz="2500"/>
              <a:t>International statistics on over 80,000 topics from 18,000+ sources. </a:t>
            </a:r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53150325-FE1C-2E6F-8B1E-82188D92E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552470"/>
            <a:ext cx="1676400" cy="1143000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libri" panose="020F0502020204030204" pitchFamily="34" charset="0"/>
              </a:rPr>
              <a:t>Sample infographic</a:t>
            </a:r>
            <a:br>
              <a:rPr lang="en-US" altLang="en-US" sz="1600" dirty="0">
                <a:latin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</a:rPr>
              <a:t>and statistical table in Statista</a:t>
            </a:r>
          </a:p>
        </p:txBody>
      </p:sp>
      <p:pic>
        <p:nvPicPr>
          <p:cNvPr id="7" name="Picture 6" descr="Electric Vehicles Go Big infographic in Statista">
            <a:extLst>
              <a:ext uri="{FF2B5EF4-FFF2-40B4-BE49-F238E27FC236}">
                <a16:creationId xmlns:a16="http://schemas.microsoft.com/office/drawing/2014/main" id="{8DC75A2D-21C7-2ED1-788C-1E30CADE2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185218"/>
            <a:ext cx="6715794" cy="4682181"/>
          </a:xfrm>
          <a:prstGeom prst="rect">
            <a:avLst/>
          </a:prstGeom>
        </p:spPr>
      </p:pic>
      <p:pic>
        <p:nvPicPr>
          <p:cNvPr id="3" name="Picture 2" descr="Statistical table on &quot;Revenue of the eSports market in selected countries worldwide in 2023&quot; in Statista.">
            <a:extLst>
              <a:ext uri="{FF2B5EF4-FFF2-40B4-BE49-F238E27FC236}">
                <a16:creationId xmlns:a16="http://schemas.microsoft.com/office/drawing/2014/main" id="{1E9BDAE9-2CAF-9372-2F1E-7ADB9E72F5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833"/>
          <a:stretch/>
        </p:blipFill>
        <p:spPr>
          <a:xfrm>
            <a:off x="2057400" y="3005529"/>
            <a:ext cx="6934200" cy="36299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CB70C60-A5B9-E684-A081-F7C9CBFB5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7993062" cy="863600"/>
          </a:xfrm>
        </p:spPr>
        <p:txBody>
          <a:bodyPr/>
          <a:lstStyle/>
          <a:p>
            <a:r>
              <a:rPr lang="en-US" altLang="en-US" sz="3600" b="1" dirty="0"/>
              <a:t>Research Help</a:t>
            </a:r>
          </a:p>
        </p:txBody>
      </p:sp>
      <p:pic>
        <p:nvPicPr>
          <p:cNvPr id="53256" name="Picture 8" descr="Maud library staff mascot">
            <a:extLst>
              <a:ext uri="{FF2B5EF4-FFF2-40B4-BE49-F238E27FC236}">
                <a16:creationId xmlns:a16="http://schemas.microsoft.com/office/drawing/2014/main" id="{97AEC564-8795-494F-6B84-76055381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44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8" descr="Email icon: Envelope with arrow">
            <a:extLst>
              <a:ext uri="{FF2B5EF4-FFF2-40B4-BE49-F238E27FC236}">
                <a16:creationId xmlns:a16="http://schemas.microsoft.com/office/drawing/2014/main" id="{3DC01478-E941-353B-67A5-E1571994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9572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1" descr="Phone icon: Handset">
            <a:extLst>
              <a:ext uri="{FF2B5EF4-FFF2-40B4-BE49-F238E27FC236}">
                <a16:creationId xmlns:a16="http://schemas.microsoft.com/office/drawing/2014/main" id="{2D0340D8-2A2F-AB99-E617-17A28B0C5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2747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4" descr="People icon. Three  generic heads in a group">
            <a:extLst>
              <a:ext uri="{FF2B5EF4-FFF2-40B4-BE49-F238E27FC236}">
                <a16:creationId xmlns:a16="http://schemas.microsoft.com/office/drawing/2014/main" id="{762DCC00-F864-32C7-F854-81C6EC89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 descr="Ask a Librarian chat button">
            <a:extLst>
              <a:ext uri="{FF2B5EF4-FFF2-40B4-BE49-F238E27FC236}">
                <a16:creationId xmlns:a16="http://schemas.microsoft.com/office/drawing/2014/main" id="{4EA678D9-3BFB-95BE-BCE8-6766385D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0" y="5409414"/>
            <a:ext cx="19097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BBA98321-6FF5-EDA1-386B-A644BA48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0"/>
            <a:ext cx="6629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kern="0" dirty="0">
                <a:solidFill>
                  <a:srgbClr val="C00000"/>
                </a:solidFill>
                <a:latin typeface="Calibri" pitchFamily="34" charset="0"/>
                <a:ea typeface="+mn-ea"/>
                <a:cs typeface="ＭＳ Ｐゴシック"/>
              </a:rPr>
              <a:t>E-mail:</a:t>
            </a: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  </a:t>
            </a:r>
            <a:r>
              <a:rPr lang="en-US" altLang="en-US" sz="3000" kern="0" dirty="0">
                <a:solidFill>
                  <a:srgbClr val="020BBE"/>
                </a:solidFill>
                <a:latin typeface="Calibri" pitchFamily="34" charset="0"/>
                <a:ea typeface="+mn-ea"/>
                <a:cs typeface="ＭＳ Ｐゴシック"/>
                <a:hlinkClick r:id="rId9"/>
              </a:rPr>
              <a:t>library@mcmaster.ca</a:t>
            </a:r>
            <a:br>
              <a:rPr lang="en-US" altLang="en-US" sz="3000" kern="0" dirty="0">
                <a:solidFill>
                  <a:srgbClr val="020BBE"/>
                </a:solidFill>
                <a:latin typeface="Calibri" pitchFamily="34" charset="0"/>
                <a:ea typeface="+mn-ea"/>
                <a:cs typeface="ＭＳ Ｐゴシック"/>
              </a:rPr>
            </a:br>
            <a:endParaRPr lang="en-US" altLang="en-US" sz="1000" kern="0" dirty="0">
              <a:solidFill>
                <a:srgbClr val="020BBE"/>
              </a:solidFill>
              <a:latin typeface="Calibri" pitchFamily="34" charset="0"/>
              <a:ea typeface="+mn-ea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kern="0" dirty="0">
                <a:solidFill>
                  <a:srgbClr val="C00000"/>
                </a:solidFill>
                <a:latin typeface="Calibri" pitchFamily="34" charset="0"/>
                <a:ea typeface="+mn-ea"/>
                <a:cs typeface="ＭＳ Ｐゴシック"/>
              </a:rPr>
              <a:t>Phone: </a:t>
            </a: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905-525-9140</a:t>
            </a:r>
          </a:p>
          <a:p>
            <a:pPr marL="741363" lvl="1" indent="-284163">
              <a:spcBef>
                <a:spcPct val="20000"/>
              </a:spcBef>
              <a:buFontTx/>
              <a:buChar char="–"/>
              <a:defRPr/>
            </a:pP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ext. </a:t>
            </a:r>
            <a:r>
              <a:rPr lang="en-US" altLang="en-US" sz="3000" kern="0" dirty="0">
                <a:solidFill>
                  <a:srgbClr val="0000FF"/>
                </a:solidFill>
                <a:latin typeface="Calibri" pitchFamily="34" charset="0"/>
                <a:ea typeface="+mn-ea"/>
                <a:cs typeface="ＭＳ Ｐゴシック"/>
              </a:rPr>
              <a:t>22077</a:t>
            </a: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 Mills Service Desk</a:t>
            </a:r>
            <a:b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</a:br>
            <a:endParaRPr lang="en-US" altLang="en-US" sz="1000" kern="0" dirty="0">
              <a:latin typeface="Calibri" pitchFamily="34" charset="0"/>
              <a:ea typeface="+mn-ea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kern="0" dirty="0">
                <a:solidFill>
                  <a:srgbClr val="C00000"/>
                </a:solidFill>
                <a:latin typeface="Calibri" pitchFamily="34" charset="0"/>
                <a:ea typeface="+mn-ea"/>
                <a:cs typeface="ＭＳ Ｐゴシック"/>
              </a:rPr>
              <a:t>In Person: </a:t>
            </a:r>
          </a:p>
          <a:p>
            <a:pPr marL="798513" lvl="1" indent="-341313">
              <a:spcBef>
                <a:spcPct val="20000"/>
              </a:spcBef>
              <a:buFont typeface="Calibri" pitchFamily="34" charset="0"/>
              <a:buChar char="⁻"/>
              <a:defRPr/>
            </a:pP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Drop by a Library Service Desk </a:t>
            </a:r>
            <a:b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</a:b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(1</a:t>
            </a:r>
            <a:r>
              <a:rPr lang="en-US" altLang="en-US" sz="3000" kern="0" baseline="30000" dirty="0">
                <a:latin typeface="Calibri" pitchFamily="34" charset="0"/>
                <a:ea typeface="+mn-ea"/>
                <a:cs typeface="ＭＳ Ｐゴシック"/>
              </a:rPr>
              <a:t>st</a:t>
            </a: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</a:rPr>
              <a:t> floor), Monday to Friday or </a:t>
            </a:r>
            <a:r>
              <a:rPr lang="en-US" altLang="en-US" sz="3000" kern="0" dirty="0">
                <a:latin typeface="Calibri" pitchFamily="34" charset="0"/>
                <a:ea typeface="+mn-ea"/>
                <a:cs typeface="ＭＳ Ｐゴシック"/>
                <a:hlinkClick r:id="rId10"/>
              </a:rPr>
              <a:t>book an appointment</a:t>
            </a:r>
            <a:endParaRPr lang="en-US" altLang="en-US" sz="3000" kern="0" dirty="0">
              <a:latin typeface="Calibri" pitchFamily="34" charset="0"/>
              <a:ea typeface="+mn-ea"/>
              <a:cs typeface="ＭＳ Ｐゴシック"/>
            </a:endParaRPr>
          </a:p>
          <a:p>
            <a:pPr marL="798513" lvl="1" indent="-341313">
              <a:spcBef>
                <a:spcPct val="20000"/>
              </a:spcBef>
              <a:buFontTx/>
              <a:buChar char="-"/>
              <a:defRPr/>
            </a:pPr>
            <a:endParaRPr lang="en-US" altLang="en-US" sz="800" kern="0" dirty="0">
              <a:latin typeface="Calibri" pitchFamily="34" charset="0"/>
              <a:ea typeface="+mn-ea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buFontTx/>
              <a:buChar char="•"/>
              <a:defRPr/>
            </a:pPr>
            <a:r>
              <a:rPr lang="en-US" altLang="en-US" sz="3000" kern="0" dirty="0">
                <a:solidFill>
                  <a:srgbClr val="C00000"/>
                </a:solidFill>
                <a:latin typeface="Calibri" pitchFamily="34" charset="0"/>
                <a:ea typeface="+mn-ea"/>
                <a:cs typeface="ＭＳ Ｐゴシック"/>
              </a:rPr>
              <a:t>Live Chat/Text: </a:t>
            </a:r>
            <a:r>
              <a:rPr lang="en-US" altLang="en-US" sz="3000" kern="0" dirty="0">
                <a:solidFill>
                  <a:srgbClr val="020BBE"/>
                </a:solidFill>
                <a:latin typeface="Calibri" pitchFamily="34" charset="0"/>
                <a:ea typeface="+mn-ea"/>
                <a:cs typeface="ＭＳ Ｐゴシック"/>
                <a:hlinkClick r:id="rId11"/>
              </a:rPr>
              <a:t>https://library.mcmaster.ca/justask/</a:t>
            </a:r>
            <a:endParaRPr lang="en-US" altLang="en-US" sz="3000" kern="0" dirty="0">
              <a:solidFill>
                <a:srgbClr val="C00000"/>
              </a:solidFill>
              <a:latin typeface="Calibri" pitchFamily="34" charset="0"/>
              <a:ea typeface="+mn-ea"/>
              <a:cs typeface="ＭＳ Ｐゴシック"/>
            </a:endParaRPr>
          </a:p>
          <a:p>
            <a:pPr marL="341313" indent="-341313">
              <a:spcBef>
                <a:spcPct val="20000"/>
              </a:spcBef>
              <a:defRPr/>
            </a:pPr>
            <a:endParaRPr lang="en-US" altLang="en-US" sz="3000" kern="0" dirty="0">
              <a:latin typeface="Calibri" pitchFamily="34" charset="0"/>
              <a:ea typeface="+mn-ea"/>
              <a:cs typeface="ＭＳ Ｐゴシック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E1560E5-BB7B-384A-FB13-D5794F208E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9300" y="381000"/>
            <a:ext cx="7543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Calibri" pitchFamily="34" charset="0"/>
              </a:rPr>
              <a:t>Finding Library Resources</a:t>
            </a:r>
            <a:r>
              <a:rPr lang="en-US" sz="3600" dirty="0">
                <a:latin typeface="Calibri" pitchFamily="34" charset="0"/>
              </a:rPr>
              <a:t>  </a:t>
            </a:r>
            <a:b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n-US" sz="2600" dirty="0">
                <a:solidFill>
                  <a:srgbClr val="0000FF"/>
                </a:solidFill>
                <a:latin typeface="Calibri" pitchFamily="34" charset="0"/>
                <a:hlinkClick r:id="rId4"/>
              </a:rPr>
              <a:t>https://library.mcmaster.ca/</a:t>
            </a:r>
            <a:endParaRPr lang="en-US" sz="2600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7" name="Group 6" descr="McMaster University Library home page key search options highlighted - Omni and Databases">
            <a:extLst>
              <a:ext uri="{FF2B5EF4-FFF2-40B4-BE49-F238E27FC236}">
                <a16:creationId xmlns:a16="http://schemas.microsoft.com/office/drawing/2014/main" id="{E11E46E7-5A1E-AA5A-0DE2-1D19B3B3D0B8}"/>
              </a:ext>
            </a:extLst>
          </p:cNvPr>
          <p:cNvGrpSpPr/>
          <p:nvPr/>
        </p:nvGrpSpPr>
        <p:grpSpPr>
          <a:xfrm>
            <a:off x="677941" y="1822939"/>
            <a:ext cx="7788118" cy="2624621"/>
            <a:chOff x="482247" y="1419848"/>
            <a:chExt cx="7788118" cy="2624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06C2C5-46CD-7A7E-2EAD-BAE9F37A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247" y="1419848"/>
              <a:ext cx="7788118" cy="9935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3E3701-56C3-5A4C-281E-97A65BF46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59" r="1886"/>
            <a:stretch/>
          </p:blipFill>
          <p:spPr>
            <a:xfrm>
              <a:off x="482247" y="2405857"/>
              <a:ext cx="7758576" cy="1638612"/>
            </a:xfrm>
            <a:prstGeom prst="rect">
              <a:avLst/>
            </a:prstGeom>
          </p:spPr>
        </p:pic>
      </p:grpSp>
      <p:sp>
        <p:nvSpPr>
          <p:cNvPr id="11269" name="Rectangle 4">
            <a:extLst>
              <a:ext uri="{FF2B5EF4-FFF2-40B4-BE49-F238E27FC236}">
                <a16:creationId xmlns:a16="http://schemas.microsoft.com/office/drawing/2014/main" id="{0CBEE89E-FF5F-D731-055A-360BE1401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4" y="4721488"/>
            <a:ext cx="2286000" cy="12954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Omni</a:t>
            </a:r>
          </a:p>
          <a:p>
            <a:r>
              <a:rPr lang="en-US" altLang="en-US" b="1" dirty="0">
                <a:latin typeface="Calibri" panose="020F0502020204030204" pitchFamily="34" charset="0"/>
              </a:rPr>
              <a:t>Find Articles, Books, Journals, </a:t>
            </a:r>
            <a:r>
              <a:rPr lang="en-US" altLang="en-US" b="1" u="sng" dirty="0">
                <a:latin typeface="Calibri" panose="020F0502020204030204" pitchFamily="34" charset="0"/>
              </a:rPr>
              <a:t>Databases</a:t>
            </a:r>
            <a:r>
              <a:rPr lang="en-US" altLang="en-US" b="1" dirty="0">
                <a:latin typeface="Calibri" panose="020F0502020204030204" pitchFamily="34" charset="0"/>
              </a:rPr>
              <a:t>, etc. All formats.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7E1ABDC6-FAD8-52A2-B6AE-815884C1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721488"/>
            <a:ext cx="2133600" cy="12954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Databases</a:t>
            </a:r>
          </a:p>
          <a:p>
            <a:pPr>
              <a:defRPr/>
            </a:pPr>
            <a:r>
              <a:rPr lang="en-US" b="1" dirty="0">
                <a:latin typeface="Calibri" pitchFamily="34" charset="0"/>
              </a:rPr>
              <a:t>Find </a:t>
            </a:r>
            <a:r>
              <a:rPr lang="en-US" b="1" u="sng" dirty="0">
                <a:latin typeface="Calibri" pitchFamily="34" charset="0"/>
              </a:rPr>
              <a:t>Databases</a:t>
            </a:r>
            <a:r>
              <a:rPr lang="en-US" b="1" dirty="0">
                <a:latin typeface="Calibri" pitchFamily="34" charset="0"/>
              </a:rPr>
              <a:t>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by Name </a:t>
            </a:r>
            <a:r>
              <a:rPr lang="en-US" b="1" u="sng" dirty="0">
                <a:solidFill>
                  <a:srgbClr val="7030A0"/>
                </a:solidFill>
                <a:latin typeface="Calibri" pitchFamily="34" charset="0"/>
              </a:rPr>
              <a:t>or</a:t>
            </a:r>
            <a:r>
              <a:rPr lang="en-US" b="1" dirty="0">
                <a:latin typeface="Calibri" pitchFamily="34" charset="0"/>
              </a:rPr>
              <a:t>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by Subject Area</a:t>
            </a:r>
          </a:p>
        </p:txBody>
      </p:sp>
      <p:sp>
        <p:nvSpPr>
          <p:cNvPr id="28678" name="Up Arrow 5">
            <a:extLst>
              <a:ext uri="{FF2B5EF4-FFF2-40B4-BE49-F238E27FC236}">
                <a16:creationId xmlns:a16="http://schemas.microsoft.com/office/drawing/2014/main" id="{67F0BBBC-38E9-94A8-C2D3-7794CE9FE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88319" y="3013754"/>
            <a:ext cx="266700" cy="463061"/>
          </a:xfrm>
          <a:prstGeom prst="upArrow">
            <a:avLst>
              <a:gd name="adj1" fmla="val 50000"/>
              <a:gd name="adj2" fmla="val 50005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8" name="Up Arrow 3">
            <a:extLst>
              <a:ext uri="{FF2B5EF4-FFF2-40B4-BE49-F238E27FC236}">
                <a16:creationId xmlns:a16="http://schemas.microsoft.com/office/drawing/2014/main" id="{696B9D19-2FA3-16B2-AF23-D34EC74A2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57475" y="2951345"/>
            <a:ext cx="266700" cy="438150"/>
          </a:xfrm>
          <a:prstGeom prst="upArrow">
            <a:avLst>
              <a:gd name="adj1" fmla="val 50000"/>
              <a:gd name="adj2" fmla="val 50007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E3F165FF-2F0C-A7AC-5244-96A789DC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543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tx2"/>
                </a:solidFill>
              </a:rPr>
              <a:t>Course Research Guide</a:t>
            </a:r>
            <a:r>
              <a:rPr lang="en-US" altLang="en-US" sz="3600" dirty="0">
                <a:solidFill>
                  <a:schemeClr val="tx2"/>
                </a:solidFill>
              </a:rPr>
              <a:t> </a:t>
            </a:r>
            <a:br>
              <a:rPr lang="en-US" altLang="en-US" sz="3600" dirty="0">
                <a:solidFill>
                  <a:schemeClr val="tx2"/>
                </a:solidFill>
              </a:rPr>
            </a:br>
            <a:r>
              <a:rPr lang="en-US" altLang="en-US" sz="2600" b="0" dirty="0">
                <a:solidFill>
                  <a:schemeClr val="tx2"/>
                </a:solidFill>
              </a:rPr>
              <a:t>International Business &amp; Marketing</a:t>
            </a:r>
            <a:br>
              <a:rPr lang="en-US" altLang="en-US" sz="2600" dirty="0">
                <a:solidFill>
                  <a:schemeClr val="tx2"/>
                </a:solidFill>
              </a:rPr>
            </a:br>
            <a:r>
              <a:rPr lang="en-US" altLang="en-US" sz="2600" dirty="0">
                <a:solidFill>
                  <a:schemeClr val="tx2"/>
                </a:solidFill>
                <a:hlinkClick r:id="rId4"/>
              </a:rPr>
              <a:t>https://libguides.mcmaster.ca/commerce4sa3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3317" name="Picture 2" descr="Initial page of COMMERCE 4SA3 Course Research Guide for International Business">
            <a:extLst>
              <a:ext uri="{FF2B5EF4-FFF2-40B4-BE49-F238E27FC236}">
                <a16:creationId xmlns:a16="http://schemas.microsoft.com/office/drawing/2014/main" id="{6BA8FA02-7D4C-5F1E-0051-BA1993CC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232775" cy="398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Library slides section of COMMERCE 4SA3 course research guide">
            <a:extLst>
              <a:ext uri="{FF2B5EF4-FFF2-40B4-BE49-F238E27FC236}">
                <a16:creationId xmlns:a16="http://schemas.microsoft.com/office/drawing/2014/main" id="{AC11848A-B9FB-B76D-02DC-187D5F944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620" y="3816208"/>
            <a:ext cx="6201259" cy="2451166"/>
          </a:xfrm>
          <a:prstGeom prst="rect">
            <a:avLst/>
          </a:prstGeom>
        </p:spPr>
      </p:pic>
      <p:sp>
        <p:nvSpPr>
          <p:cNvPr id="13316" name="Content Placeholder 4">
            <a:extLst>
              <a:ext uri="{FF2B5EF4-FFF2-40B4-BE49-F238E27FC236}">
                <a16:creationId xmlns:a16="http://schemas.microsoft.com/office/drawing/2014/main" id="{969017D4-3B82-3EF5-3BFE-37F7D38719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22563" y="3150676"/>
            <a:ext cx="3276600" cy="3293209"/>
          </a:xfrm>
          <a:solidFill>
            <a:srgbClr val="F8FCA8"/>
          </a:solidFill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/>
              <a:t>Path to guide: </a:t>
            </a:r>
            <a:r>
              <a:rPr lang="en-US" altLang="en-US" sz="2000" b="1" dirty="0">
                <a:hlinkClick r:id="rId7"/>
              </a:rPr>
              <a:t>Library home page</a:t>
            </a:r>
            <a:r>
              <a:rPr lang="en-US" altLang="en-US" sz="2000" b="1" dirty="0"/>
              <a:t> &gt; Research Guides &gt;  Business &gt; COMMERCE 4SA3</a:t>
            </a:r>
          </a:p>
          <a:p>
            <a:pPr eaLnBrk="1" hangingPunct="1"/>
            <a:r>
              <a:rPr lang="en-US" altLang="en-US" sz="2000" dirty="0"/>
              <a:t>Guide includes </a:t>
            </a:r>
            <a:r>
              <a:rPr lang="en-US" altLang="en-US" sz="2000" b="1" dirty="0">
                <a:solidFill>
                  <a:srgbClr val="C00000"/>
                </a:solidFill>
              </a:rPr>
              <a:t>library resources </a:t>
            </a:r>
            <a:r>
              <a:rPr lang="en-US" altLang="en-US" sz="2000" dirty="0"/>
              <a:t>along with </a:t>
            </a:r>
            <a:r>
              <a:rPr lang="en-US" altLang="en-US" sz="2000" b="1" dirty="0">
                <a:solidFill>
                  <a:srgbClr val="C00000"/>
                </a:solidFill>
              </a:rPr>
              <a:t>free websites</a:t>
            </a:r>
            <a:r>
              <a:rPr lang="en-US" altLang="en-US" sz="2000" dirty="0"/>
              <a:t> </a:t>
            </a:r>
          </a:p>
          <a:p>
            <a:pPr eaLnBrk="1" hangingPunct="1"/>
            <a:r>
              <a:rPr lang="en-US" altLang="en-US" sz="2000" dirty="0"/>
              <a:t>Links to </a:t>
            </a:r>
            <a:r>
              <a:rPr lang="en-US" altLang="en-US" sz="2000" b="1" dirty="0">
                <a:solidFill>
                  <a:srgbClr val="C00000"/>
                </a:solidFill>
              </a:rPr>
              <a:t>guide &amp; slides </a:t>
            </a:r>
            <a:r>
              <a:rPr lang="en-US" altLang="en-US" sz="2000" dirty="0"/>
              <a:t>may also be included in Avenue to Learn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95D8022D-AFAB-F616-3568-66FB4E5CDC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1447800"/>
          </a:xfrm>
        </p:spPr>
        <p:txBody>
          <a:bodyPr/>
          <a:lstStyle/>
          <a:p>
            <a:r>
              <a:rPr lang="en-US" altLang="en-US" b="1" dirty="0"/>
              <a:t>Worldwide</a:t>
            </a:r>
            <a:br>
              <a:rPr lang="en-US" altLang="en-US" b="1" dirty="0"/>
            </a:br>
            <a:r>
              <a:rPr lang="en-US" altLang="en-US" b="1" dirty="0"/>
              <a:t>Country Info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BE301F29-5BB2-7453-E243-B13E7DE6F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609850"/>
            <a:ext cx="3429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B7ED2E-E817-9F6A-BF38-81A0C34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9906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hlinkClick r:id="rId3"/>
              </a:rPr>
              <a:t>EIU Viewpoint</a:t>
            </a:r>
            <a:r>
              <a:rPr lang="en-US" sz="3600" dirty="0">
                <a:hlinkClick r:id="rId3"/>
              </a:rPr>
              <a:t> </a:t>
            </a: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600" dirty="0"/>
              <a:t>Contains country specific </a:t>
            </a:r>
            <a:r>
              <a:rPr lang="en-US" sz="2600" b="1" dirty="0"/>
              <a:t>analysis</a:t>
            </a:r>
            <a:r>
              <a:rPr lang="en-US" sz="2600" dirty="0"/>
              <a:t> and </a:t>
            </a:r>
            <a:r>
              <a:rPr lang="en-US" sz="2600" b="1" dirty="0"/>
              <a:t>data</a:t>
            </a:r>
            <a:r>
              <a:rPr lang="en-US" sz="2600" dirty="0"/>
              <a:t> by </a:t>
            </a:r>
            <a:br>
              <a:rPr lang="en-US" sz="2600" dirty="0"/>
            </a:br>
            <a:r>
              <a:rPr lang="en-US" sz="2600" dirty="0"/>
              <a:t>The Economist Intelligence Unit (EIU)</a:t>
            </a:r>
            <a:endParaRPr lang="en-CA" dirty="0"/>
          </a:p>
        </p:txBody>
      </p:sp>
      <p:pic>
        <p:nvPicPr>
          <p:cNvPr id="17410" name="Picture 6" descr="EIU Viewpoint toolbar options">
            <a:extLst>
              <a:ext uri="{FF2B5EF4-FFF2-40B4-BE49-F238E27FC236}">
                <a16:creationId xmlns:a16="http://schemas.microsoft.com/office/drawing/2014/main" id="{C76F84DF-88BD-0E51-BC9B-B3DC16A75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35"/>
          <a:stretch/>
        </p:blipFill>
        <p:spPr bwMode="auto">
          <a:xfrm>
            <a:off x="73025" y="1600200"/>
            <a:ext cx="8997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1">
            <a:extLst>
              <a:ext uri="{FF2B5EF4-FFF2-40B4-BE49-F238E27FC236}">
                <a16:creationId xmlns:a16="http://schemas.microsoft.com/office/drawing/2014/main" id="{AD935401-CF91-9B49-F2ED-67E46AFD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09800"/>
            <a:ext cx="4648200" cy="609600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CA" altLang="en-US" sz="1600">
                <a:latin typeface="Calibri" panose="020F0502020204030204" pitchFamily="34" charset="0"/>
              </a:rPr>
              <a:t> for keyword(s) </a:t>
            </a:r>
            <a:br>
              <a:rPr lang="en-CA" altLang="en-US" sz="1600">
                <a:latin typeface="Calibri" panose="020F0502020204030204" pitchFamily="34" charset="0"/>
              </a:rPr>
            </a:br>
            <a:r>
              <a:rPr lang="en-CA" altLang="en-US" sz="1600" i="1">
                <a:latin typeface="Calibri" panose="020F0502020204030204" pitchFamily="34" charset="0"/>
              </a:rPr>
              <a:t>o</a:t>
            </a:r>
            <a:r>
              <a:rPr lang="en-CA" altLang="en-US" sz="1600">
                <a:latin typeface="Calibri" panose="020F0502020204030204" pitchFamily="34" charset="0"/>
              </a:rPr>
              <a:t>r </a:t>
            </a:r>
            <a:r>
              <a:rPr lang="en-CA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browse</a:t>
            </a:r>
            <a:r>
              <a:rPr lang="en-CA" altLang="en-US" sz="1600">
                <a:latin typeface="Calibri" panose="020F0502020204030204" pitchFamily="34" charset="0"/>
              </a:rPr>
              <a:t> for content using </a:t>
            </a:r>
            <a:r>
              <a:rPr lang="en-CA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drop-down menus/links </a:t>
            </a:r>
            <a:br>
              <a:rPr lang="en-CA" altLang="en-US" sz="1600">
                <a:latin typeface="Calibri" panose="020F0502020204030204" pitchFamily="34" charset="0"/>
              </a:rPr>
            </a:br>
            <a:endParaRPr lang="en-CA" altLang="en-US" sz="1600">
              <a:latin typeface="Calibri" panose="020F0502020204030204" pitchFamily="34" charset="0"/>
            </a:endParaRPr>
          </a:p>
        </p:txBody>
      </p:sp>
      <p:cxnSp>
        <p:nvCxnSpPr>
          <p:cNvPr id="17419" name="Straight Arrow Connector 28">
            <a:extLst>
              <a:ext uri="{FF2B5EF4-FFF2-40B4-BE49-F238E27FC236}">
                <a16:creationId xmlns:a16="http://schemas.microsoft.com/office/drawing/2014/main" id="{BC68C44F-6C65-568C-B9EC-B036A2F88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352800" y="2133600"/>
            <a:ext cx="685800" cy="5334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2" name="Rounded Rectangle 10">
            <a:extLst>
              <a:ext uri="{FF2B5EF4-FFF2-40B4-BE49-F238E27FC236}">
                <a16:creationId xmlns:a16="http://schemas.microsoft.com/office/drawing/2014/main" id="{476992E4-7EE6-6715-FDB6-9CCDAF7B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4953000" cy="2508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cxnSp>
        <p:nvCxnSpPr>
          <p:cNvPr id="17418" name="Straight Arrow Connector 27">
            <a:extLst>
              <a:ext uri="{FF2B5EF4-FFF2-40B4-BE49-F238E27FC236}">
                <a16:creationId xmlns:a16="http://schemas.microsoft.com/office/drawing/2014/main" id="{3C6AD7ED-8BF4-CF5C-05A6-DD28EEEF0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95600" y="2667000"/>
            <a:ext cx="11430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Straight Arrow Connector 31">
            <a:extLst>
              <a:ext uri="{FF2B5EF4-FFF2-40B4-BE49-F238E27FC236}">
                <a16:creationId xmlns:a16="http://schemas.microsoft.com/office/drawing/2014/main" id="{2ABD716E-1D06-961E-2EEE-DF1860C6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8375" y="2079625"/>
            <a:ext cx="1003300" cy="250825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2" name="Rounded Rectangle 10">
            <a:extLst>
              <a:ext uri="{FF2B5EF4-FFF2-40B4-BE49-F238E27FC236}">
                <a16:creationId xmlns:a16="http://schemas.microsoft.com/office/drawing/2014/main" id="{C2B6D378-4F00-AC43-E956-CAC6AA40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1" y="1830228"/>
            <a:ext cx="762000" cy="24939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pic>
        <p:nvPicPr>
          <p:cNvPr id="4" name="Picture 3" descr="The EIU View for Global. ">
            <a:extLst>
              <a:ext uri="{FF2B5EF4-FFF2-40B4-BE49-F238E27FC236}">
                <a16:creationId xmlns:a16="http://schemas.microsoft.com/office/drawing/2014/main" id="{7A53C6CD-D3F0-1DFE-ACF9-9FE06BE4B8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302" b="8819"/>
          <a:stretch/>
        </p:blipFill>
        <p:spPr>
          <a:xfrm>
            <a:off x="121378" y="2859436"/>
            <a:ext cx="8825044" cy="3820041"/>
          </a:xfrm>
          <a:prstGeom prst="rect">
            <a:avLst/>
          </a:prstGeom>
        </p:spPr>
      </p:pic>
      <p:sp>
        <p:nvSpPr>
          <p:cNvPr id="17413" name="Rectangle 18">
            <a:extLst>
              <a:ext uri="{FF2B5EF4-FFF2-40B4-BE49-F238E27FC236}">
                <a16:creationId xmlns:a16="http://schemas.microsoft.com/office/drawing/2014/main" id="{C638F9C1-6387-AE9E-B44F-F31A6178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387975"/>
            <a:ext cx="5337174" cy="1393825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2200" dirty="0">
                <a:latin typeface="Calibri" panose="020F0502020204030204" pitchFamily="34" charset="0"/>
              </a:rPr>
              <a:t>Viewpoint covers the </a:t>
            </a:r>
            <a:r>
              <a:rPr lang="en-CA" alt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political, policy, business </a:t>
            </a:r>
            <a:r>
              <a:rPr lang="en-CA" altLang="en-US" sz="2200" dirty="0">
                <a:latin typeface="Calibri" panose="020F0502020204030204" pitchFamily="34" charset="0"/>
              </a:rPr>
              <a:t>and</a:t>
            </a:r>
            <a:r>
              <a:rPr lang="en-CA" alt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 economic </a:t>
            </a:r>
            <a:r>
              <a:rPr lang="en-CA" altLang="en-US" sz="2200" dirty="0">
                <a:latin typeface="Calibri" panose="020F0502020204030204" pitchFamily="34" charset="0"/>
              </a:rPr>
              <a:t>outlook for nearly 200 </a:t>
            </a:r>
            <a:r>
              <a:rPr lang="en-CA" alt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countries </a:t>
            </a:r>
            <a:r>
              <a:rPr lang="en-CA" altLang="en-US" sz="2200" dirty="0">
                <a:latin typeface="Calibri" panose="020F0502020204030204" pitchFamily="34" charset="0"/>
              </a:rPr>
              <a:t>and 26 sectors across six major </a:t>
            </a:r>
            <a:r>
              <a:rPr lang="en-CA" altLang="en-US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industries.</a:t>
            </a:r>
          </a:p>
          <a:p>
            <a:endParaRPr lang="en-CA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>
            <a:extLst>
              <a:ext uri="{FF2B5EF4-FFF2-40B4-BE49-F238E27FC236}">
                <a16:creationId xmlns:a16="http://schemas.microsoft.com/office/drawing/2014/main" id="{2B14AD01-4732-A073-F7FA-45A3319A3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533400"/>
          </a:xfrm>
        </p:spPr>
        <p:txBody>
          <a:bodyPr/>
          <a:lstStyle/>
          <a:p>
            <a:r>
              <a:rPr lang="en-CA" altLang="en-US" sz="3600" dirty="0"/>
              <a:t>EIU Viewpoint Reports &amp; Data</a:t>
            </a:r>
            <a:br>
              <a:rPr lang="en-CA" altLang="en-US" sz="2600" dirty="0"/>
            </a:br>
            <a:r>
              <a:rPr lang="en-US" altLang="en-US" sz="2600" dirty="0"/>
              <a:t> e.g., </a:t>
            </a:r>
            <a:r>
              <a:rPr lang="en-US" altLang="en-US" sz="2600" b="1" dirty="0"/>
              <a:t>France </a:t>
            </a:r>
            <a:r>
              <a:rPr lang="en-US" altLang="en-US" sz="2600" dirty="0"/>
              <a:t>selected from </a:t>
            </a:r>
            <a:r>
              <a:rPr lang="en-US" altLang="en-US" sz="2600" b="1" dirty="0"/>
              <a:t>Geography menu</a:t>
            </a:r>
            <a:endParaRPr lang="en-CA" altLang="en-US" sz="2600" dirty="0"/>
          </a:p>
        </p:txBody>
      </p:sp>
      <p:pic>
        <p:nvPicPr>
          <p:cNvPr id="4" name="Picture 3" descr="EIU Viewpoint profile of France, selected from Geography menu. ">
            <a:extLst>
              <a:ext uri="{FF2B5EF4-FFF2-40B4-BE49-F238E27FC236}">
                <a16:creationId xmlns:a16="http://schemas.microsoft.com/office/drawing/2014/main" id="{BC1AD1BD-0D45-8F5E-3292-2A20117A4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6" y="1129067"/>
            <a:ext cx="8764491" cy="5398175"/>
          </a:xfrm>
          <a:prstGeom prst="rect">
            <a:avLst/>
          </a:prstGeom>
        </p:spPr>
      </p:pic>
      <p:cxnSp>
        <p:nvCxnSpPr>
          <p:cNvPr id="8" name="Straight Arrow Connector 7" descr="Downward facing arrow">
            <a:extLst>
              <a:ext uri="{FF2B5EF4-FFF2-40B4-BE49-F238E27FC236}">
                <a16:creationId xmlns:a16="http://schemas.microsoft.com/office/drawing/2014/main" id="{FD249179-42CC-CA71-C607-FA32D1B30FE7}"/>
              </a:ext>
            </a:extLst>
          </p:cNvPr>
          <p:cNvCxnSpPr>
            <a:cxnSpLocks/>
          </p:cNvCxnSpPr>
          <p:nvPr/>
        </p:nvCxnSpPr>
        <p:spPr bwMode="auto">
          <a:xfrm>
            <a:off x="2667000" y="1524000"/>
            <a:ext cx="0" cy="3603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466" name="Rectangle: Rounded Corners 3">
            <a:extLst>
              <a:ext uri="{FF2B5EF4-FFF2-40B4-BE49-F238E27FC236}">
                <a16:creationId xmlns:a16="http://schemas.microsoft.com/office/drawing/2014/main" id="{D6363233-15D0-8D5C-9574-60C150D1D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4" y="1597688"/>
            <a:ext cx="4489920" cy="60048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cxnSp>
        <p:nvCxnSpPr>
          <p:cNvPr id="19464" name="Straight Arrow Connector 31">
            <a:extLst>
              <a:ext uri="{FF2B5EF4-FFF2-40B4-BE49-F238E27FC236}">
                <a16:creationId xmlns:a16="http://schemas.microsoft.com/office/drawing/2014/main" id="{1390DFAD-F2D6-D8D7-AFCE-E2CA1D54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694737" y="2438400"/>
            <a:ext cx="2667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Rounded Rectangle 4">
            <a:extLst>
              <a:ext uri="{FF2B5EF4-FFF2-40B4-BE49-F238E27FC236}">
                <a16:creationId xmlns:a16="http://schemas.microsoft.com/office/drawing/2014/main" id="{DFCAB194-EAF3-F744-11C0-3DC2CA17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152" y="2209802"/>
            <a:ext cx="3994858" cy="457196"/>
          </a:xfrm>
          <a:prstGeom prst="roundRect">
            <a:avLst>
              <a:gd name="adj" fmla="val 16667"/>
            </a:avLst>
          </a:prstGeom>
          <a:solidFill>
            <a:srgbClr val="FF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sp>
        <p:nvSpPr>
          <p:cNvPr id="19463" name="Rounded Rectangle 4">
            <a:extLst>
              <a:ext uri="{FF2B5EF4-FFF2-40B4-BE49-F238E27FC236}">
                <a16:creationId xmlns:a16="http://schemas.microsoft.com/office/drawing/2014/main" id="{00027F47-63D9-F6B4-47D2-CD136788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742" y="6166338"/>
            <a:ext cx="1447800" cy="3048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cxnSp>
        <p:nvCxnSpPr>
          <p:cNvPr id="19465" name="Straight Arrow Connector 34">
            <a:extLst>
              <a:ext uri="{FF2B5EF4-FFF2-40B4-BE49-F238E27FC236}">
                <a16:creationId xmlns:a16="http://schemas.microsoft.com/office/drawing/2014/main" id="{23D42A84-BCAA-0A0A-55C2-3F90ECA1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79771" y="6291105"/>
            <a:ext cx="5334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78FF14C9-C417-2A9A-DC3B-A48F6FD10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82" y="4280711"/>
            <a:ext cx="1295403" cy="291289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sp>
        <p:nvSpPr>
          <p:cNvPr id="19460" name="Content Placeholder 1">
            <a:extLst>
              <a:ext uri="{FF2B5EF4-FFF2-40B4-BE49-F238E27FC236}">
                <a16:creationId xmlns:a16="http://schemas.microsoft.com/office/drawing/2014/main" id="{A7E0548D-A9A3-59C4-D275-0765C1AE15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856" y="4745088"/>
            <a:ext cx="4114801" cy="1967689"/>
          </a:xfrm>
          <a:solidFill>
            <a:srgbClr val="F8FCA8"/>
          </a:solidFill>
        </p:spPr>
        <p:txBody>
          <a:bodyPr/>
          <a:lstStyle/>
          <a:p>
            <a:pPr marL="0" indent="0" eaLnBrk="1" hangingPunct="1"/>
            <a:r>
              <a:rPr lang="en-CA" altLang="en-US" sz="1900" dirty="0"/>
              <a:t> Use </a:t>
            </a:r>
            <a:r>
              <a:rPr lang="en-CA" altLang="en-US" sz="1900" b="1" dirty="0">
                <a:solidFill>
                  <a:srgbClr val="C00000"/>
                </a:solidFill>
              </a:rPr>
              <a:t>menus</a:t>
            </a:r>
            <a:r>
              <a:rPr lang="en-CA" altLang="en-US" sz="1900" dirty="0"/>
              <a:t> and </a:t>
            </a:r>
            <a:r>
              <a:rPr lang="en-CA" altLang="en-US" sz="1900" b="1" dirty="0">
                <a:solidFill>
                  <a:srgbClr val="C00000"/>
                </a:solidFill>
              </a:rPr>
              <a:t>links</a:t>
            </a:r>
            <a:r>
              <a:rPr lang="en-CA" altLang="en-US" sz="1900" dirty="0"/>
              <a:t> to navigate to </a:t>
            </a:r>
            <a:br>
              <a:rPr lang="en-CA" altLang="en-US" sz="1900" dirty="0"/>
            </a:br>
            <a:r>
              <a:rPr lang="en-CA" altLang="en-US" sz="1900" dirty="0"/>
              <a:t>   desired information</a:t>
            </a:r>
          </a:p>
          <a:p>
            <a:pPr marL="0" indent="0" eaLnBrk="1" hangingPunct="1"/>
            <a:r>
              <a:rPr lang="en-CA" altLang="en-US" sz="1900" dirty="0"/>
              <a:t> Most countries are updated monthly</a:t>
            </a:r>
          </a:p>
          <a:p>
            <a:pPr marL="0" indent="0" eaLnBrk="1" hangingPunct="1"/>
            <a:r>
              <a:rPr lang="en-CA" altLang="en-US" sz="2000" dirty="0"/>
              <a:t> Analysis supported with charts &amp; </a:t>
            </a:r>
            <a:br>
              <a:rPr lang="en-CA" altLang="en-US" sz="2000" dirty="0"/>
            </a:br>
            <a:r>
              <a:rPr lang="en-CA" altLang="en-US" sz="2000" dirty="0"/>
              <a:t>   graphs highlighting key data trends </a:t>
            </a:r>
            <a:br>
              <a:rPr lang="en-CA" altLang="en-US" sz="2000" dirty="0"/>
            </a:br>
            <a:r>
              <a:rPr lang="en-CA" altLang="en-US" sz="2000" dirty="0"/>
              <a:t>   and forecasts for selected country</a:t>
            </a:r>
            <a:endParaRPr lang="en-US" altLang="en-US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>
            <a:extLst>
              <a:ext uri="{FF2B5EF4-FFF2-40B4-BE49-F238E27FC236}">
                <a16:creationId xmlns:a16="http://schemas.microsoft.com/office/drawing/2014/main" id="{48F08356-E519-1992-1358-6DEB0F1CB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9516" y="262677"/>
            <a:ext cx="6324600" cy="530772"/>
          </a:xfrm>
        </p:spPr>
        <p:txBody>
          <a:bodyPr/>
          <a:lstStyle/>
          <a:p>
            <a:r>
              <a:rPr lang="en-CA" altLang="en-US" sz="3600" dirty="0"/>
              <a:t>EIU Viewpoint: Report for France</a:t>
            </a:r>
          </a:p>
        </p:txBody>
      </p:sp>
      <p:pic>
        <p:nvPicPr>
          <p:cNvPr id="3" name="Picture 2" descr="One-click report: France, headinh">
            <a:extLst>
              <a:ext uri="{FF2B5EF4-FFF2-40B4-BE49-F238E27FC236}">
                <a16:creationId xmlns:a16="http://schemas.microsoft.com/office/drawing/2014/main" id="{6A636ADF-1C50-17FA-A581-5FD1FD675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14" y="810815"/>
            <a:ext cx="3295972" cy="667366"/>
          </a:xfrm>
          <a:prstGeom prst="rect">
            <a:avLst/>
          </a:prstGeom>
        </p:spPr>
      </p:pic>
      <p:pic>
        <p:nvPicPr>
          <p:cNvPr id="6" name="Picture 5" descr="One-click report: France, table of contents">
            <a:extLst>
              <a:ext uri="{FF2B5EF4-FFF2-40B4-BE49-F238E27FC236}">
                <a16:creationId xmlns:a16="http://schemas.microsoft.com/office/drawing/2014/main" id="{21A0DC0A-07A5-B3A5-66CD-BFC58581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7" y="76200"/>
            <a:ext cx="2422769" cy="6705600"/>
          </a:xfrm>
          <a:prstGeom prst="rect">
            <a:avLst/>
          </a:prstGeom>
        </p:spPr>
      </p:pic>
      <p:cxnSp>
        <p:nvCxnSpPr>
          <p:cNvPr id="21512" name="Straight Arrow Connector 28">
            <a:extLst>
              <a:ext uri="{FF2B5EF4-FFF2-40B4-BE49-F238E27FC236}">
                <a16:creationId xmlns:a16="http://schemas.microsoft.com/office/drawing/2014/main" id="{F7E8CB4A-BAD0-3AE8-4B5A-E9AA69AB0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2743200"/>
            <a:ext cx="160020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 descr="One-click report: France, Political Stabiity excerpt">
            <a:extLst>
              <a:ext uri="{FF2B5EF4-FFF2-40B4-BE49-F238E27FC236}">
                <a16:creationId xmlns:a16="http://schemas.microsoft.com/office/drawing/2014/main" id="{EDE2E6A8-B0F1-4546-F983-0DA26E669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753" y="1432362"/>
            <a:ext cx="6172721" cy="2125810"/>
          </a:xfrm>
          <a:prstGeom prst="rect">
            <a:avLst/>
          </a:prstGeom>
        </p:spPr>
      </p:pic>
      <p:cxnSp>
        <p:nvCxnSpPr>
          <p:cNvPr id="21513" name="Straight Arrow Connector 31">
            <a:extLst>
              <a:ext uri="{FF2B5EF4-FFF2-40B4-BE49-F238E27FC236}">
                <a16:creationId xmlns:a16="http://schemas.microsoft.com/office/drawing/2014/main" id="{086C210C-F886-FB58-4EBE-A80EB5CDB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43100" y="5715000"/>
            <a:ext cx="800100" cy="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 descr="One-click report: France, Business environment at a glance excerpt">
            <a:extLst>
              <a:ext uri="{FF2B5EF4-FFF2-40B4-BE49-F238E27FC236}">
                <a16:creationId xmlns:a16="http://schemas.microsoft.com/office/drawing/2014/main" id="{C8FA6248-76A3-3329-1318-07A9EE4B27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866"/>
          <a:stretch/>
        </p:blipFill>
        <p:spPr>
          <a:xfrm>
            <a:off x="2840753" y="3558172"/>
            <a:ext cx="6154299" cy="3162989"/>
          </a:xfrm>
          <a:prstGeom prst="rect">
            <a:avLst/>
          </a:prstGeom>
        </p:spPr>
      </p:pic>
      <p:sp>
        <p:nvSpPr>
          <p:cNvPr id="21515" name="Rectangle 16">
            <a:extLst>
              <a:ext uri="{FF2B5EF4-FFF2-40B4-BE49-F238E27FC236}">
                <a16:creationId xmlns:a16="http://schemas.microsoft.com/office/drawing/2014/main" id="{6798ED7A-96F4-6348-8814-80B012CD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524000"/>
            <a:ext cx="3508652" cy="787118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1600" dirty="0">
                <a:latin typeface="Calibri" panose="020F0502020204030204" pitchFamily="34" charset="0"/>
              </a:rPr>
              <a:t>To download a report in PDF format, click the </a:t>
            </a:r>
            <a:r>
              <a:rPr lang="en-CA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Print</a:t>
            </a:r>
            <a:r>
              <a:rPr lang="en-CA" altLang="en-US" sz="1600" dirty="0">
                <a:latin typeface="Calibri" panose="020F0502020204030204" pitchFamily="34" charset="0"/>
              </a:rPr>
              <a:t> button and select </a:t>
            </a:r>
            <a:r>
              <a:rPr lang="en-CA" alt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Save to PDF</a:t>
            </a:r>
            <a:r>
              <a:rPr lang="en-CA" altLang="en-US" sz="1400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21514" name="Straight Arrow Connector 32">
            <a:extLst>
              <a:ext uri="{FF2B5EF4-FFF2-40B4-BE49-F238E27FC236}">
                <a16:creationId xmlns:a16="http://schemas.microsoft.com/office/drawing/2014/main" id="{85B45F34-4B16-1625-A6EB-9D665630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91400" y="1329476"/>
            <a:ext cx="0" cy="194524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1" name="Picture 10" descr="Email and printing icons">
            <a:extLst>
              <a:ext uri="{FF2B5EF4-FFF2-40B4-BE49-F238E27FC236}">
                <a16:creationId xmlns:a16="http://schemas.microsoft.com/office/drawing/2014/main" id="{7633D101-0B43-2A0C-E7A4-08C160E0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27" y="94606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itle 1">
            <a:extLst>
              <a:ext uri="{FF2B5EF4-FFF2-40B4-BE49-F238E27FC236}">
                <a16:creationId xmlns:a16="http://schemas.microsoft.com/office/drawing/2014/main" id="{17728746-6BE4-524C-50AA-A99F4C570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9472" y="131760"/>
            <a:ext cx="7391400" cy="533400"/>
          </a:xfrm>
        </p:spPr>
        <p:txBody>
          <a:bodyPr/>
          <a:lstStyle/>
          <a:p>
            <a:r>
              <a:rPr lang="en-CA" altLang="en-US" sz="3600" dirty="0"/>
              <a:t>EIU Viewpoint: Sample Search</a:t>
            </a:r>
          </a:p>
        </p:txBody>
      </p:sp>
      <p:pic>
        <p:nvPicPr>
          <p:cNvPr id="4" name="Picture 3" descr="EIU Viewpoint search results for &quot;contract law&quot;">
            <a:extLst>
              <a:ext uri="{FF2B5EF4-FFF2-40B4-BE49-F238E27FC236}">
                <a16:creationId xmlns:a16="http://schemas.microsoft.com/office/drawing/2014/main" id="{3F8E44AB-08D4-4748-386B-CB94EC47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5" y="1426188"/>
            <a:ext cx="7256305" cy="5291972"/>
          </a:xfrm>
          <a:prstGeom prst="rect">
            <a:avLst/>
          </a:prstGeom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DF4973F2-286F-7FAB-2A44-74D76A711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75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D26B3C24-CCAF-E982-276B-4D9B6992D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041903"/>
            <a:ext cx="762000" cy="2555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CA" altLang="en-US" sz="2400">
              <a:latin typeface="Arial" panose="020B0604020202020204" pitchFamily="34" charset="0"/>
            </a:endParaRPr>
          </a:p>
        </p:txBody>
      </p:sp>
      <p:cxnSp>
        <p:nvCxnSpPr>
          <p:cNvPr id="23562" name="Straight Arrow Connector 23">
            <a:extLst>
              <a:ext uri="{FF2B5EF4-FFF2-40B4-BE49-F238E27FC236}">
                <a16:creationId xmlns:a16="http://schemas.microsoft.com/office/drawing/2014/main" id="{59F29742-7ADA-EFEF-4F1E-40971E206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62800" y="1235583"/>
            <a:ext cx="1009650" cy="136017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4" name="Picture 4" descr="search box with &quot;contract law*&quot; inside input box">
            <a:extLst>
              <a:ext uri="{FF2B5EF4-FFF2-40B4-BE49-F238E27FC236}">
                <a16:creationId xmlns:a16="http://schemas.microsoft.com/office/drawing/2014/main" id="{D68261C1-E68D-F6B5-FCB0-B36AA430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1450"/>
            <a:ext cx="5105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0">
            <a:extLst>
              <a:ext uri="{FF2B5EF4-FFF2-40B4-BE49-F238E27FC236}">
                <a16:creationId xmlns:a16="http://schemas.microsoft.com/office/drawing/2014/main" id="{D42B5E7F-B38F-F8EC-CA4D-8F5CC2A0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194" y="2362200"/>
            <a:ext cx="3133725" cy="1570038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Search Tips</a:t>
            </a:r>
          </a:p>
          <a:p>
            <a:pPr eaLnBrk="1" hangingPunct="1"/>
            <a:r>
              <a:rPr lang="en-US" alt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“ ”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quotes find items with exact </a:t>
            </a:r>
            <a:br>
              <a:rPr lang="en-US" altLang="en-US" sz="1600" dirty="0">
                <a:latin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</a:rPr>
              <a:t>      phrase</a:t>
            </a:r>
          </a:p>
          <a:p>
            <a:pPr eaLnBrk="1" hangingPunct="1"/>
            <a:r>
              <a:rPr lang="en-US" altLang="en-US" sz="1600" dirty="0">
                <a:solidFill>
                  <a:srgbClr val="7030A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   wildcard finds word ending </a:t>
            </a:r>
            <a:br>
              <a:rPr lang="en-US" altLang="en-US" sz="1600" dirty="0">
                <a:latin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</a:rPr>
              <a:t>      variations i.e., law, laws, </a:t>
            </a:r>
            <a:br>
              <a:rPr lang="en-US" altLang="en-US" sz="1600" dirty="0">
                <a:latin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</a:rPr>
              <a:t>      lawyer, lawless, etc.</a:t>
            </a:r>
          </a:p>
        </p:txBody>
      </p:sp>
      <p:cxnSp>
        <p:nvCxnSpPr>
          <p:cNvPr id="23560" name="Straight Arrow Connector 20">
            <a:extLst>
              <a:ext uri="{FF2B5EF4-FFF2-40B4-BE49-F238E27FC236}">
                <a16:creationId xmlns:a16="http://schemas.microsoft.com/office/drawing/2014/main" id="{F98C2032-BB3F-443D-E360-078B26DC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24300" y="1711325"/>
            <a:ext cx="704850" cy="650875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Rounded Rectangle 14">
            <a:extLst>
              <a:ext uri="{FF2B5EF4-FFF2-40B4-BE49-F238E27FC236}">
                <a16:creationId xmlns:a16="http://schemas.microsoft.com/office/drawing/2014/main" id="{A6BA016C-A369-1C5D-9AA2-90CE20576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5" y="1517650"/>
            <a:ext cx="1465103" cy="3048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Arial" panose="020B0604020202020204" pitchFamily="34" charset="0"/>
            </a:endParaRPr>
          </a:p>
        </p:txBody>
      </p:sp>
      <p:cxnSp>
        <p:nvCxnSpPr>
          <p:cNvPr id="23559" name="Straight Arrow Connector 15">
            <a:extLst>
              <a:ext uri="{FF2B5EF4-FFF2-40B4-BE49-F238E27FC236}">
                <a16:creationId xmlns:a16="http://schemas.microsoft.com/office/drawing/2014/main" id="{27D022E5-BD15-9A89-3D01-5FF4E9345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1822450"/>
            <a:ext cx="0" cy="187729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3" name="Rectangle 19">
            <a:extLst>
              <a:ext uri="{FF2B5EF4-FFF2-40B4-BE49-F238E27FC236}">
                <a16:creationId xmlns:a16="http://schemas.microsoft.com/office/drawing/2014/main" id="{C75B4826-F01F-EA5E-CCF1-8418C03A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670050"/>
            <a:ext cx="1524000" cy="4724400"/>
          </a:xfrm>
          <a:prstGeom prst="rect">
            <a:avLst/>
          </a:prstGeom>
          <a:solidFill>
            <a:srgbClr val="F8FC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CA" altLang="en-US" sz="2000">
                <a:latin typeface="Calibri" panose="020F0502020204030204" pitchFamily="34" charset="0"/>
              </a:rPr>
              <a:t>Can’t find what you’re looking for? </a:t>
            </a:r>
            <a:endParaRPr lang="en-CA" altLang="en-US" sz="800">
              <a:latin typeface="Calibri" panose="020F0502020204030204" pitchFamily="34" charset="0"/>
            </a:endParaRPr>
          </a:p>
          <a:p>
            <a:pPr algn="ctr"/>
            <a:br>
              <a:rPr lang="en-CA" altLang="en-US" sz="2000">
                <a:latin typeface="Calibri" panose="020F0502020204030204" pitchFamily="34" charset="0"/>
              </a:rPr>
            </a:br>
            <a:r>
              <a:rPr lang="en-CA" altLang="en-US" sz="2000">
                <a:latin typeface="Calibri" panose="020F0502020204030204" pitchFamily="34" charset="0"/>
              </a:rPr>
              <a:t>Use </a:t>
            </a:r>
            <a:r>
              <a:rPr lang="en-CA" altLang="en-US" sz="2000" b="1">
                <a:solidFill>
                  <a:srgbClr val="7030A0"/>
                </a:solidFill>
                <a:latin typeface="Calibri" panose="020F0502020204030204" pitchFamily="34" charset="0"/>
              </a:rPr>
              <a:t>Search</a:t>
            </a:r>
            <a:r>
              <a:rPr lang="en-CA" altLang="en-US" sz="2000">
                <a:latin typeface="Calibri" panose="020F0502020204030204" pitchFamily="34" charset="0"/>
              </a:rPr>
              <a:t> and input your keywords to find relevant info. </a:t>
            </a:r>
          </a:p>
          <a:p>
            <a:pPr algn="ctr"/>
            <a:endParaRPr lang="en-CA" altLang="en-US" sz="2000">
              <a:latin typeface="Calibri" panose="020F0502020204030204" pitchFamily="34" charset="0"/>
            </a:endParaRPr>
          </a:p>
          <a:p>
            <a:pPr algn="ctr"/>
            <a:r>
              <a:rPr lang="en-CA" altLang="en-US" sz="2000">
                <a:latin typeface="Calibri" panose="020F0502020204030204" pitchFamily="34" charset="0"/>
              </a:rPr>
              <a:t>Use </a:t>
            </a:r>
            <a:r>
              <a:rPr lang="en-CA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Filters </a:t>
            </a:r>
            <a:r>
              <a:rPr lang="en-CA" altLang="en-US" sz="2000">
                <a:latin typeface="Calibri" panose="020F0502020204030204" pitchFamily="34" charset="0"/>
              </a:rPr>
              <a:t>to refine search results.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Custom 9">
      <a:dk1>
        <a:srgbClr val="000000"/>
      </a:dk1>
      <a:lt1>
        <a:srgbClr val="FFFFFF"/>
      </a:lt1>
      <a:dk2>
        <a:srgbClr val="55213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55213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Innis July 08 (Newest)</Template>
  <TotalTime>13739</TotalTime>
  <Words>1123</Words>
  <Application>Microsoft Office PowerPoint</Application>
  <PresentationFormat>On-screen Show (4:3)</PresentationFormat>
  <Paragraphs>162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Univers LT Std 57 Cn</vt:lpstr>
      <vt:lpstr>Verdana</vt:lpstr>
      <vt:lpstr>Wingdings</vt:lpstr>
      <vt:lpstr>Blank Presentation</vt:lpstr>
      <vt:lpstr>Custom Design</vt:lpstr>
      <vt:lpstr>COMMERCE 4SA3 International Business </vt:lpstr>
      <vt:lpstr>Session Outline</vt:lpstr>
      <vt:lpstr>Finding Library Resources   https://library.mcmaster.ca/</vt:lpstr>
      <vt:lpstr>Course Research Guide  International Business &amp; Marketing https://libguides.mcmaster.ca/commerce4sa3 </vt:lpstr>
      <vt:lpstr>Worldwide Country Info</vt:lpstr>
      <vt:lpstr>EIU Viewpoint  Contains country specific analysis and data by  The Economist Intelligence Unit (EIU)</vt:lpstr>
      <vt:lpstr>EIU Viewpoint Reports &amp; Data  e.g., France selected from Geography menu</vt:lpstr>
      <vt:lpstr>EIU Viewpoint: Report for France</vt:lpstr>
      <vt:lpstr>EIU Viewpoint: Sample Search</vt:lpstr>
      <vt:lpstr>Statista Includes country reports with data for 150+ countries</vt:lpstr>
      <vt:lpstr>Statista  Sample Country Reports: India</vt:lpstr>
      <vt:lpstr>Passport Statistics &amp; analysis for international countries &amp; cities</vt:lpstr>
      <vt:lpstr>Passport: Sample Country Reports for South Korea</vt:lpstr>
      <vt:lpstr>Passport: Sample Statistics e.g., Annual Exchange Rates Against US Dollar   South Korea, Brazil, Canada, Germany</vt:lpstr>
      <vt:lpstr>Worldwide  Company Info</vt:lpstr>
      <vt:lpstr>Mergent Online Corporate &amp; Financial Data for Worldwide Companies (+ Country Profiles)</vt:lpstr>
      <vt:lpstr>Mergent Online e.g., Company Profile for Alphabet Inc.</vt:lpstr>
      <vt:lpstr>Worldwide Industry Info</vt:lpstr>
      <vt:lpstr>Passport Worldwide industry info on a variety of consumer goods &amp; services</vt:lpstr>
      <vt:lpstr>IBISWorld Global (plus Canadian &amp; US) Industry Reports</vt:lpstr>
      <vt:lpstr>IBISWorld: Sample Report</vt:lpstr>
      <vt:lpstr>Worldwide Consumer Info</vt:lpstr>
      <vt:lpstr>Passport  Worldwide consumer &amp; demographic information</vt:lpstr>
      <vt:lpstr>Statista International statistics on over 80,000 topics from 18,000+ sources. </vt:lpstr>
      <vt:lpstr>Research Help</vt:lpstr>
    </vt:vector>
  </TitlesOfParts>
  <Company>McMaster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Slides - COMMERCE 4SA3 - McMaster University</dc:title>
  <dc:creator>Ines Perkovic</dc:creator>
  <cp:keywords>international business, global business</cp:keywords>
  <cp:lastModifiedBy>Perkovic, Ines</cp:lastModifiedBy>
  <cp:revision>1022</cp:revision>
  <cp:lastPrinted>2021-01-05T21:49:08Z</cp:lastPrinted>
  <dcterms:created xsi:type="dcterms:W3CDTF">2003-09-10T09:31:15Z</dcterms:created>
  <dcterms:modified xsi:type="dcterms:W3CDTF">2024-09-03T17:14:51Z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9A4D275A-A07E-473E-A311-525268E800D6</vt:lpwstr>
  </property>
  <property fmtid="{D5CDD505-2E9C-101B-9397-08002B2CF9AE}" pid="3" name="ArticulatePath">
    <vt:lpwstr>Comm4SA3_IB_Jan15</vt:lpwstr>
  </property>
</Properties>
</file>