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93" r:id="rId3"/>
    <p:sldId id="294" r:id="rId4"/>
    <p:sldId id="295" r:id="rId5"/>
    <p:sldId id="281" r:id="rId6"/>
    <p:sldId id="282" r:id="rId7"/>
    <p:sldId id="286" r:id="rId8"/>
    <p:sldId id="287" r:id="rId9"/>
    <p:sldId id="288" r:id="rId10"/>
    <p:sldId id="4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002A"/>
    <a:srgbClr val="969696"/>
    <a:srgbClr val="0000FF"/>
    <a:srgbClr val="FDBF57"/>
    <a:srgbClr val="5E6A71"/>
    <a:srgbClr val="7A003C"/>
    <a:srgbClr val="485156"/>
    <a:srgbClr val="E9E9E9"/>
    <a:srgbClr val="3D3D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33" autoAdjust="0"/>
    <p:restoredTop sz="76978" autoAdjust="0"/>
  </p:normalViewPr>
  <p:slideViewPr>
    <p:cSldViewPr snapToGrid="0">
      <p:cViewPr>
        <p:scale>
          <a:sx n="86" d="100"/>
          <a:sy n="86" d="100"/>
        </p:scale>
        <p:origin x="546" y="84"/>
      </p:cViewPr>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85" d="100"/>
          <a:sy n="85" d="100"/>
        </p:scale>
        <p:origin x="301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2"/>
            <a:ext cx="2971800" cy="458788"/>
          </a:xfrm>
          <a:prstGeom prst="rect">
            <a:avLst/>
          </a:prstGeom>
        </p:spPr>
        <p:txBody>
          <a:bodyPr vert="horz" lIns="91440" tIns="45720" rIns="91440" bIns="45720" rtlCol="0"/>
          <a:lstStyle>
            <a:lvl1pPr algn="r">
              <a:defRPr sz="1200"/>
            </a:lvl1pPr>
          </a:lstStyle>
          <a:p>
            <a:fld id="{460FE2A2-CB65-4375-9A60-D242AADFC630}" type="datetimeFigureOut">
              <a:rPr lang="en-CA" smtClean="0"/>
              <a:t>2023-01-16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A6EAB2-0184-4D41-BC72-BD0ABC589FAC}" type="slidenum">
              <a:rPr lang="en-CA" smtClean="0"/>
              <a:t>‹#›</a:t>
            </a:fld>
            <a:endParaRPr lang="en-CA"/>
          </a:p>
        </p:txBody>
      </p:sp>
    </p:spTree>
    <p:extLst>
      <p:ext uri="{BB962C8B-B14F-4D97-AF65-F5344CB8AC3E}">
        <p14:creationId xmlns:p14="http://schemas.microsoft.com/office/powerpoint/2010/main" val="1798722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Citing sources is an important part of  research and writing.  </a:t>
            </a:r>
            <a:endParaRPr lang="en-CA"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This video will briefly discuss why it is important to cite, when you need to cite, and how to cite your sources using Chicago Style’s notes and bibliography system. </a:t>
            </a:r>
            <a:endParaRPr lang="en-CA" sz="1200" kern="1200" dirty="0">
              <a:solidFill>
                <a:schemeClr val="tx1"/>
              </a:solidFill>
              <a:latin typeface="+mn-lt"/>
              <a:ea typeface="+mn-ea"/>
              <a:cs typeface="+mn-cs"/>
            </a:endParaRPr>
          </a:p>
          <a:p>
            <a:endParaRPr lang="en-CA" dirty="0"/>
          </a:p>
        </p:txBody>
      </p:sp>
      <p:sp>
        <p:nvSpPr>
          <p:cNvPr id="4" name="Slide Number Placeholder 3"/>
          <p:cNvSpPr>
            <a:spLocks noGrp="1"/>
          </p:cNvSpPr>
          <p:nvPr>
            <p:ph type="sldNum" sz="quarter" idx="5"/>
          </p:nvPr>
        </p:nvSpPr>
        <p:spPr/>
        <p:txBody>
          <a:bodyPr/>
          <a:lstStyle/>
          <a:p>
            <a:fld id="{2EA6EAB2-0184-4D41-BC72-BD0ABC589FAC}" type="slidenum">
              <a:rPr lang="en-CA" smtClean="0"/>
              <a:t>1</a:t>
            </a:fld>
            <a:endParaRPr lang="en-CA"/>
          </a:p>
        </p:txBody>
      </p:sp>
    </p:spTree>
    <p:extLst>
      <p:ext uri="{BB962C8B-B14F-4D97-AF65-F5344CB8AC3E}">
        <p14:creationId xmlns:p14="http://schemas.microsoft.com/office/powerpoint/2010/main" val="3357049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200" b="0" i="0" dirty="0">
                <a:effectLst/>
                <a:latin typeface="+mn-lt"/>
              </a:rPr>
              <a:t>So there you have it. A brief summary of the notes and bibliography system in Chicago style.  </a:t>
            </a:r>
          </a:p>
          <a:p>
            <a:pPr algn="l" rtl="0" fontAlgn="base"/>
            <a:endParaRPr lang="en-US" sz="1200" b="0" i="0" dirty="0">
              <a:effectLst/>
              <a:latin typeface="+mn-lt"/>
            </a:endParaRPr>
          </a:p>
          <a:p>
            <a:pPr algn="l" rtl="0" fontAlgn="base"/>
            <a:r>
              <a:rPr lang="en-US" sz="1200" b="0" i="0" dirty="0">
                <a:effectLst/>
                <a:latin typeface="+mn-lt"/>
              </a:rPr>
              <a:t>Should you have any questions about citing, please don’t hesitate to get in touch with the Library via email, phone, face to face or live chat. </a:t>
            </a:r>
          </a:p>
          <a:p>
            <a:pPr algn="l" rtl="0" fontAlgn="base"/>
            <a:endParaRPr lang="en-US" sz="1200" b="0" i="0" dirty="0">
              <a:effectLst/>
              <a:latin typeface="+mn-lt"/>
            </a:endParaRPr>
          </a:p>
          <a:p>
            <a:pPr algn="l" rtl="0" fontAlgn="base"/>
            <a:r>
              <a:rPr lang="en-US" sz="1200" b="0" i="0" dirty="0">
                <a:effectLst/>
                <a:latin typeface="+mn-lt"/>
              </a:rPr>
              <a:t>Happy citing! </a:t>
            </a:r>
          </a:p>
          <a:p>
            <a:endParaRPr lang="en-US" altLang="en-US" dirty="0">
              <a:latin typeface="+mn-lt"/>
            </a:endParaRPr>
          </a:p>
          <a:p>
            <a:endParaRPr lang="en-US" altLang="en-US" dirty="0">
              <a:latin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2EA6EAB2-0184-4D41-BC72-BD0ABC589FAC}" type="slidenum">
              <a:rPr lang="en-CA" smtClean="0"/>
              <a:t>10</a:t>
            </a:fld>
            <a:endParaRPr lang="en-CA"/>
          </a:p>
        </p:txBody>
      </p:sp>
    </p:spTree>
    <p:extLst>
      <p:ext uri="{BB962C8B-B14F-4D97-AF65-F5344CB8AC3E}">
        <p14:creationId xmlns:p14="http://schemas.microsoft.com/office/powerpoint/2010/main" val="334400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A research paper or report will  typically include your own ideas and words along with the thoughts and text of other people. </a:t>
            </a:r>
            <a:endParaRPr lang="en-CA"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Citing helps distinguish your contributions from those of other authors. </a:t>
            </a:r>
            <a:endParaRPr lang="en-CA"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It documents what sources you have used and credits the work of others. </a:t>
            </a:r>
            <a:endParaRPr lang="en-CA"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The variety and quality of sources consulted can also lend support, credibility and authority to your analysis and it puts your interpretations into context</a:t>
            </a:r>
            <a:endParaRPr lang="en-CA"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dirty="0">
                <a:effectLst/>
                <a:latin typeface="+mn-lt"/>
              </a:rPr>
              <a:t>Citing your sources also permits a reader to locate, verify and consult the sources used and allows them to explore additional sources for further study.</a:t>
            </a:r>
            <a:r>
              <a:rPr lang="en-US" sz="1200" kern="1200" dirty="0">
                <a:solidFill>
                  <a:schemeClr val="tx1"/>
                </a:solidFill>
                <a:latin typeface="+mn-lt"/>
                <a:ea typeface="+mn-ea"/>
                <a:cs typeface="+mn-cs"/>
              </a:rPr>
              <a:t> </a:t>
            </a:r>
            <a:endParaRPr lang="en-CA"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In other words, it provides a way for you and others to track and trace your research. </a:t>
            </a:r>
            <a:endParaRPr lang="en-CA"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If you do not acknowledge the sources that have influenced or appeared in your paper (even if unintentional), you are guilty of plagiarism, a serious offence that violates moral and professional ethics. </a:t>
            </a:r>
            <a:endParaRPr lang="en-CA" sz="1200" kern="1200" dirty="0">
              <a:solidFill>
                <a:schemeClr val="tx1"/>
              </a:solidFill>
              <a:latin typeface="+mn-lt"/>
              <a:ea typeface="+mn-ea"/>
              <a:cs typeface="+mn-cs"/>
            </a:endParaRP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Citing  will help you avoid plagiarism and protect your academic integrity.</a:t>
            </a:r>
            <a:endParaRPr lang="en-CA" sz="1200" baseline="0" dirty="0">
              <a:latin typeface="+mn-lt"/>
            </a:endParaRPr>
          </a:p>
          <a:p>
            <a:endParaRPr lang="en-CA" sz="1200" dirty="0">
              <a:latin typeface="+mn-lt"/>
            </a:endParaRPr>
          </a:p>
          <a:p>
            <a:r>
              <a:rPr lang="en-CA" sz="1200" dirty="0">
                <a:latin typeface="+mn-lt"/>
              </a:rPr>
              <a:t>----------------------</a:t>
            </a:r>
          </a:p>
          <a:p>
            <a:r>
              <a:rPr lang="en-CA" sz="1200" dirty="0">
                <a:latin typeface="+mn-lt"/>
              </a:rPr>
              <a:t>Image</a:t>
            </a:r>
            <a:r>
              <a:rPr lang="en-CA" sz="1200" baseline="0" dirty="0">
                <a:latin typeface="+mn-lt"/>
              </a:rPr>
              <a:t> source: </a:t>
            </a:r>
            <a:r>
              <a:rPr lang="en-CA" sz="1200" dirty="0">
                <a:latin typeface="+mn-lt"/>
              </a:rPr>
              <a:t>https://tlp-lpa.ca/research/why-cite</a:t>
            </a:r>
          </a:p>
          <a:p>
            <a:endParaRPr lang="en-CA" dirty="0"/>
          </a:p>
        </p:txBody>
      </p:sp>
      <p:sp>
        <p:nvSpPr>
          <p:cNvPr id="4" name="Slide Number Placeholder 3"/>
          <p:cNvSpPr>
            <a:spLocks noGrp="1"/>
          </p:cNvSpPr>
          <p:nvPr>
            <p:ph type="sldNum" sz="quarter" idx="5"/>
          </p:nvPr>
        </p:nvSpPr>
        <p:spPr/>
        <p:txBody>
          <a:bodyPr/>
          <a:lstStyle/>
          <a:p>
            <a:fld id="{2EA6EAB2-0184-4D41-BC72-BD0ABC589FAC}" type="slidenum">
              <a:rPr lang="en-CA" smtClean="0"/>
              <a:t>2</a:t>
            </a:fld>
            <a:endParaRPr lang="en-CA"/>
          </a:p>
        </p:txBody>
      </p:sp>
    </p:spTree>
    <p:extLst>
      <p:ext uri="{BB962C8B-B14F-4D97-AF65-F5344CB8AC3E}">
        <p14:creationId xmlns:p14="http://schemas.microsoft.com/office/powerpoint/2010/main" val="1239019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You should cite your sources whenever you refer to them directly or indirectly.  </a:t>
            </a:r>
            <a:endParaRPr lang="en-CA"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For example, you need to cite when you have … </a:t>
            </a:r>
            <a:endParaRPr lang="en-CA"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 quoted a piece of text word-for-word</a:t>
            </a:r>
            <a:endParaRPr lang="en-CA"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 paraphrased another person’s ideas or text  into your own words</a:t>
            </a:r>
            <a:endParaRPr lang="en-CA"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 summarized the main points of someone else’s work</a:t>
            </a:r>
            <a:endParaRPr lang="en-CA"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 or  been influenced by another work</a:t>
            </a:r>
            <a:endParaRPr lang="en-CA"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As you do your research, take careful notes and keep track of your sources so you have all the information you need to cite them properly.</a:t>
            </a:r>
            <a:endParaRPr lang="en-CA" sz="1200" kern="1200" dirty="0">
              <a:solidFill>
                <a:schemeClr val="tx1"/>
              </a:solidFill>
              <a:latin typeface="+mn-lt"/>
              <a:ea typeface="+mn-ea"/>
              <a:cs typeface="+mn-cs"/>
            </a:endParaRPr>
          </a:p>
          <a:p>
            <a:pPr eaLnBrk="1" hangingPunct="1">
              <a:spcBef>
                <a:spcPct val="0"/>
              </a:spcBef>
            </a:pPr>
            <a:r>
              <a:rPr lang="en-US" altLang="en-US" sz="1200" dirty="0">
                <a:latin typeface="+mn-lt"/>
              </a:rPr>
              <a:t>-----------------</a:t>
            </a:r>
          </a:p>
          <a:p>
            <a:pPr eaLnBrk="1" hangingPunct="1">
              <a:spcBef>
                <a:spcPct val="0"/>
              </a:spcBef>
            </a:pPr>
            <a:r>
              <a:rPr lang="en-CA" altLang="en-US" sz="1200" dirty="0">
                <a:latin typeface="+mn-lt"/>
              </a:rPr>
              <a:t>Image source:</a:t>
            </a:r>
            <a:r>
              <a:rPr lang="en-CA" altLang="en-US" sz="1200" baseline="0" dirty="0">
                <a:latin typeface="+mn-lt"/>
              </a:rPr>
              <a:t> </a:t>
            </a:r>
            <a:r>
              <a:rPr lang="en-CA" altLang="en-US" sz="1200" dirty="0" err="1">
                <a:latin typeface="+mn-lt"/>
              </a:rPr>
              <a:t>Idil</a:t>
            </a:r>
            <a:r>
              <a:rPr lang="en-CA" altLang="en-US" sz="1200" dirty="0">
                <a:latin typeface="+mn-lt"/>
              </a:rPr>
              <a:t> </a:t>
            </a:r>
            <a:r>
              <a:rPr lang="en-CA" altLang="en-US" sz="1200" dirty="0" err="1">
                <a:latin typeface="+mn-lt"/>
              </a:rPr>
              <a:t>Keysan</a:t>
            </a:r>
            <a:r>
              <a:rPr lang="en-CA" altLang="en-US" sz="1200" dirty="0">
                <a:latin typeface="+mn-lt"/>
              </a:rPr>
              <a:t> for the Wikimedia Foundation, CC BY-SA 4.0 &lt;https://creativecommons.org/licenses/by-sa/4.0&gt;, via Wikimedia Commons</a:t>
            </a:r>
          </a:p>
          <a:p>
            <a:pPr eaLnBrk="1" hangingPunct="1">
              <a:spcBef>
                <a:spcPct val="0"/>
              </a:spcBef>
            </a:pPr>
            <a:r>
              <a:rPr lang="en-US" altLang="en-US" sz="1200" dirty="0">
                <a:latin typeface="+mn-lt"/>
              </a:rPr>
              <a:t>https://commons.wikimedia.org/wiki/File:Citation_Needed_-_Idil_Keysan_-_Wikimedia_Giphy_stickers_2019.gif</a:t>
            </a:r>
          </a:p>
          <a:p>
            <a:endParaRPr lang="en-CA" dirty="0"/>
          </a:p>
        </p:txBody>
      </p:sp>
      <p:sp>
        <p:nvSpPr>
          <p:cNvPr id="4" name="Slide Number Placeholder 3"/>
          <p:cNvSpPr>
            <a:spLocks noGrp="1"/>
          </p:cNvSpPr>
          <p:nvPr>
            <p:ph type="sldNum" sz="quarter" idx="5"/>
          </p:nvPr>
        </p:nvSpPr>
        <p:spPr/>
        <p:txBody>
          <a:bodyPr/>
          <a:lstStyle/>
          <a:p>
            <a:fld id="{2EA6EAB2-0184-4D41-BC72-BD0ABC589FAC}" type="slidenum">
              <a:rPr lang="en-CA" smtClean="0"/>
              <a:t>3</a:t>
            </a:fld>
            <a:endParaRPr lang="en-CA"/>
          </a:p>
        </p:txBody>
      </p:sp>
    </p:spTree>
    <p:extLst>
      <p:ext uri="{BB962C8B-B14F-4D97-AF65-F5344CB8AC3E}">
        <p14:creationId xmlns:p14="http://schemas.microsoft.com/office/powerpoint/2010/main" val="3297351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To help with citing sources, many writing guides and style manuals have been developed  for use in various disciplines.  Some of the most popular citation styles include APA, MLA, and Chicago. </a:t>
            </a:r>
            <a:endParaRPr lang="en-CA"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Although there are numerous citation styles available, they usually require much of the same information.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Most of the differences between styles are related to formatting , punctuation and the order of elements.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Once a style is selected, it should be used consistently throughout your paper. </a:t>
            </a:r>
            <a:endParaRPr lang="en-CA"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Since papers can be written in a variety of ways, these citation styles help establish an accepted standard for writing, documentation and formatting within a particular field. </a:t>
            </a:r>
            <a:endParaRPr lang="en-CA"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The uniform style establishes a consistency in presentation that helps readers scan references quickly for key points and findings.</a:t>
            </a:r>
            <a:endParaRPr lang="en-CA"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It also encourages the disclosure of  essential information among researchers and writers. </a:t>
            </a:r>
            <a:endParaRPr lang="en-CA"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cs typeface="Lucida Grande"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cs typeface="Lucida Grande" charset="0"/>
            </a:endParaRPr>
          </a:p>
          <a:p>
            <a:pPr eaLnBrk="1" hangingPunct="1"/>
            <a:endParaRPr lang="en-US" altLang="en-US" dirty="0">
              <a:latin typeface="Arial" panose="020B0604020202020204" pitchFamily="34" charset="0"/>
              <a:cs typeface="Lucida Grande" charset="0"/>
            </a:endParaRPr>
          </a:p>
          <a:p>
            <a:pPr eaLnBrk="1" hangingPunct="1"/>
            <a:endParaRPr lang="en-US" altLang="en-US" dirty="0">
              <a:latin typeface="Arial" panose="020B0604020202020204" pitchFamily="34" charset="0"/>
              <a:cs typeface="Lucida Grande" charset="0"/>
            </a:endParaRPr>
          </a:p>
          <a:p>
            <a:pPr eaLnBrk="1" hangingPunct="1"/>
            <a:endParaRPr lang="en-US" altLang="en-US" dirty="0">
              <a:latin typeface="Arial" panose="020B0604020202020204" pitchFamily="34" charset="0"/>
              <a:cs typeface="Lucida Grande" charset="0"/>
            </a:endParaRPr>
          </a:p>
          <a:p>
            <a:pPr eaLnBrk="1" hangingPunct="1"/>
            <a:endParaRPr lang="en-US" altLang="en-US" dirty="0">
              <a:latin typeface="Arial" panose="020B0604020202020204" pitchFamily="34" charset="0"/>
              <a:cs typeface="Lucida Grande" charset="0"/>
            </a:endParaRPr>
          </a:p>
          <a:p>
            <a:endParaRPr lang="en-CA" dirty="0"/>
          </a:p>
        </p:txBody>
      </p:sp>
      <p:sp>
        <p:nvSpPr>
          <p:cNvPr id="4" name="Slide Number Placeholder 3"/>
          <p:cNvSpPr>
            <a:spLocks noGrp="1"/>
          </p:cNvSpPr>
          <p:nvPr>
            <p:ph type="sldNum" sz="quarter" idx="5"/>
          </p:nvPr>
        </p:nvSpPr>
        <p:spPr/>
        <p:txBody>
          <a:bodyPr/>
          <a:lstStyle/>
          <a:p>
            <a:fld id="{2EA6EAB2-0184-4D41-BC72-BD0ABC589FAC}" type="slidenum">
              <a:rPr lang="en-CA" smtClean="0"/>
              <a:t>4</a:t>
            </a:fld>
            <a:endParaRPr lang="en-CA"/>
          </a:p>
        </p:txBody>
      </p:sp>
    </p:spTree>
    <p:extLst>
      <p:ext uri="{BB962C8B-B14F-4D97-AF65-F5344CB8AC3E}">
        <p14:creationId xmlns:p14="http://schemas.microsoft.com/office/powerpoint/2010/main" val="446090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a:solidFill>
                  <a:schemeClr val="tx1"/>
                </a:solidFill>
                <a:latin typeface="+mn-lt"/>
                <a:ea typeface="+mn-ea"/>
                <a:cs typeface="+mn-cs"/>
              </a:rPr>
              <a:t>In this course you are required to use the </a:t>
            </a:r>
            <a:r>
              <a:rPr lang="en-CA" sz="1200" kern="1200" dirty="0">
                <a:solidFill>
                  <a:schemeClr val="tx1"/>
                </a:solidFill>
                <a:latin typeface="+mn-lt"/>
                <a:ea typeface="+mn-ea"/>
                <a:cs typeface="+mn-cs"/>
              </a:rPr>
              <a:t>Chicago style notes and bibliography system for your reports.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The official Chicago Manual of Style is in its 17th edition and can be accessed online through the Library’s website.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Why Chicago?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Chicago is a citation style often used for reports and scholarly writing  in many fields of business, so as a Commerce student it is a style you are likely to encounter frequently in your studies.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All the most relevant Chicago style rules have been summarized and outlined in the Citation Guide for Business, a guide specifically developed for the </a:t>
            </a:r>
            <a:r>
              <a:rPr lang="en-US" sz="1200" kern="1200" dirty="0" err="1">
                <a:solidFill>
                  <a:schemeClr val="tx1"/>
                </a:solidFill>
                <a:latin typeface="+mn-lt"/>
                <a:ea typeface="+mn-ea"/>
                <a:cs typeface="+mn-cs"/>
              </a:rPr>
              <a:t>DeGroote</a:t>
            </a:r>
            <a:r>
              <a:rPr lang="en-US" sz="1200" kern="1200" dirty="0">
                <a:solidFill>
                  <a:schemeClr val="tx1"/>
                </a:solidFill>
                <a:latin typeface="+mn-lt"/>
                <a:ea typeface="+mn-ea"/>
                <a:cs typeface="+mn-cs"/>
              </a:rPr>
              <a:t> School of Business. </a:t>
            </a:r>
            <a:endParaRPr lang="en-CA"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This guide highlights the  formatting  requirements of all the major components of your paper – the title page, contents, text, appendix, notes and bibliography.  </a:t>
            </a:r>
            <a:endParaRPr lang="en-CA"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It also includes examples of how to cite a variety of different sources </a:t>
            </a:r>
            <a:r>
              <a:rPr lang="en-CA" sz="1200" kern="1200" dirty="0">
                <a:solidFill>
                  <a:schemeClr val="tx1"/>
                </a:solidFill>
                <a:latin typeface="+mn-lt"/>
                <a:ea typeface="+mn-ea"/>
                <a:cs typeface="+mn-cs"/>
              </a:rPr>
              <a:t>such as books, articles, reports and web pages.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Moreover, it includes citations for some of the most frequently cited sources in this course such as industry classification code manuals.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If your questions are not addressed by the Citation Guide for Business, consult the official manual for Chicago style.  </a:t>
            </a:r>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DED73A2A-03CC-48F4-AB64-4D49CD3FCA59}"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CA" sz="1200" kern="1200" dirty="0">
                <a:solidFill>
                  <a:schemeClr val="tx1"/>
                </a:solidFill>
                <a:latin typeface="+mn-lt"/>
                <a:ea typeface="+mn-ea"/>
                <a:cs typeface="+mn-cs"/>
              </a:rPr>
              <a:t>One part of citing involves Notes. In Chicago style, each time a source is used in the text, it must be cited with a note.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This is done with a superscripted number that is placed at the end of a sentence that uses ideas or text from a particular source.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On this slide, in the text image, the note numbers are highlighted in yellow. N</a:t>
            </a:r>
            <a:r>
              <a:rPr lang="en-US" sz="1200" kern="1200" dirty="0" err="1">
                <a:solidFill>
                  <a:schemeClr val="tx1"/>
                </a:solidFill>
                <a:latin typeface="+mn-lt"/>
                <a:ea typeface="+mn-ea"/>
                <a:cs typeface="+mn-cs"/>
              </a:rPr>
              <a:t>ote</a:t>
            </a:r>
            <a:r>
              <a:rPr lang="en-US" sz="1200" kern="1200" dirty="0">
                <a:solidFill>
                  <a:schemeClr val="tx1"/>
                </a:solidFill>
                <a:latin typeface="+mn-lt"/>
                <a:ea typeface="+mn-ea"/>
                <a:cs typeface="+mn-cs"/>
              </a:rPr>
              <a:t> numbers begin with “1” and continue in consecutive order throughout the paper as needed. </a:t>
            </a:r>
            <a:endParaRPr lang="en-CA" sz="1200" kern="1200" dirty="0">
              <a:solidFill>
                <a:schemeClr val="tx1"/>
              </a:solidFill>
              <a:latin typeface="+mn-lt"/>
              <a:ea typeface="+mn-ea"/>
              <a:cs typeface="+mn-cs"/>
            </a:endParaRP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The specific details of the sources cited in the text will be listed on a separate Notes page near the end of the paper and are referred to as endnotes.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These endnote citations are arranged in the same numerical order that they are referred to in the text.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 single source can be cited in the text many times and each instance will have its own endnote number. </a:t>
            </a:r>
            <a:endParaRPr lang="en-CA" sz="1200" kern="1200" dirty="0">
              <a:solidFill>
                <a:schemeClr val="tx1"/>
              </a:solidFill>
              <a:latin typeface="+mn-lt"/>
              <a:ea typeface="+mn-ea"/>
              <a:cs typeface="+mn-cs"/>
            </a:endParaRP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The first time you cite a source, a full endnote citation  should be provided in the Notes list.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If you cite the same source again, a shortened endnote form should be used. </a:t>
            </a:r>
            <a:endParaRPr lang="en-CA" dirty="0"/>
          </a:p>
        </p:txBody>
      </p:sp>
      <p:sp>
        <p:nvSpPr>
          <p:cNvPr id="4" name="Slide Number Placeholder 3"/>
          <p:cNvSpPr>
            <a:spLocks noGrp="1"/>
          </p:cNvSpPr>
          <p:nvPr>
            <p:ph type="sldNum" sz="quarter" idx="10"/>
          </p:nvPr>
        </p:nvSpPr>
        <p:spPr/>
        <p:txBody>
          <a:bodyPr/>
          <a:lstStyle/>
          <a:p>
            <a:fld id="{DED73A2A-03CC-48F4-AB64-4D49CD3FCA59}"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a:solidFill>
                  <a:schemeClr val="tx1"/>
                </a:solidFill>
                <a:latin typeface="+mn-lt"/>
                <a:ea typeface="+mn-ea"/>
                <a:cs typeface="+mn-cs"/>
              </a:rPr>
              <a:t>The other part of citing involves the Bibliography.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It includes all the sources used to write your paper.</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Entries  in a bibliography are organized in alphabetical order according to the first word in each citation</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Furthermore, only a single entry is included for each source, regardless of how many times it has have been cited in the paper</a:t>
            </a:r>
            <a:endParaRPr lang="en-CA" sz="1200" baseline="0" dirty="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baseline="0" dirty="0">
              <a:latin typeface="+mn-lt"/>
            </a:endParaRPr>
          </a:p>
          <a:p>
            <a:endParaRPr lang="en-US" altLang="en-US" sz="1200" dirty="0">
              <a:latin typeface="+mn-lt"/>
            </a:endParaRPr>
          </a:p>
          <a:p>
            <a:pPr marL="0" marR="0" indent="0" algn="l" defTabSz="914400" rtl="0" eaLnBrk="1" fontAlgn="auto" latinLnBrk="0" hangingPunct="1">
              <a:lnSpc>
                <a:spcPct val="100000"/>
              </a:lnSpc>
              <a:spcBef>
                <a:spcPct val="0"/>
              </a:spcBef>
              <a:spcAft>
                <a:spcPts val="1200"/>
              </a:spcAft>
              <a:buClrTx/>
              <a:buSzTx/>
              <a:buFontTx/>
              <a:buNone/>
              <a:tabLst/>
              <a:defRPr/>
            </a:pPr>
            <a:endParaRPr lang="en-CA" sz="2400" dirty="0"/>
          </a:p>
        </p:txBody>
      </p:sp>
      <p:sp>
        <p:nvSpPr>
          <p:cNvPr id="4" name="Slide Number Placeholder 3"/>
          <p:cNvSpPr>
            <a:spLocks noGrp="1"/>
          </p:cNvSpPr>
          <p:nvPr>
            <p:ph type="sldNum" sz="quarter" idx="10"/>
          </p:nvPr>
        </p:nvSpPr>
        <p:spPr/>
        <p:txBody>
          <a:bodyPr/>
          <a:lstStyle/>
          <a:p>
            <a:fld id="{DED73A2A-03CC-48F4-AB64-4D49CD3FCA59}"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a:solidFill>
                  <a:schemeClr val="tx1"/>
                </a:solidFill>
                <a:latin typeface="+mn-lt"/>
                <a:ea typeface="+mn-ea"/>
                <a:cs typeface="+mn-cs"/>
              </a:rPr>
              <a:t>You may have noticed that endnote and bibliography citations are formatted a bit differently.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Although both types contain a lot of the same information about the source, it’s the small details in these citations, like punctuation, that vary.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For instance, the top of this slide includes an example of a book citation.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In the endnote, the citation is indented on the first line, the author’s given name precedes the surname, commas are used to separate citation elements, and the page number where the information was found is noted.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In the bibliography, the citation uses hanging indents, inverts the author’s name, uses periods to separate citation elements and excludes the page number altogether.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Although these differences may seem minor, they do matter, so it’s important to pay close attention to them as you create the citations for your paper.</a:t>
            </a:r>
          </a:p>
          <a:p>
            <a:r>
              <a:rPr lang="en-CA" sz="1200" kern="120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DED73A2A-03CC-48F4-AB64-4D49CD3FCA59}"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CA" sz="1200" kern="1200" dirty="0">
                <a:solidFill>
                  <a:schemeClr val="tx1"/>
                </a:solidFill>
                <a:latin typeface="+mn-lt"/>
                <a:ea typeface="+mn-ea"/>
                <a:cs typeface="+mn-cs"/>
              </a:rPr>
              <a:t>The information needed to construct citations depends upon the type of source being used. In other words, citations to books require different citation elements than journal articles and blog posts.</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For example, book citations  need an author, title, place of publication, publisher and a publication date. If online, a link and access date are also required.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By contrast, journal article citations  need a bit more information including an author, article title , journal title,  volume, issue, page numbers, and publication date. If online, a link and access date are also  needed.  </a:t>
            </a:r>
          </a:p>
          <a:p>
            <a:endParaRPr lang="en-CA" sz="1200" kern="1200" dirty="0">
              <a:solidFill>
                <a:schemeClr val="tx1"/>
              </a:solidFill>
              <a:latin typeface="+mn-lt"/>
              <a:ea typeface="+mn-ea"/>
              <a:cs typeface="+mn-cs"/>
            </a:endParaRPr>
          </a:p>
          <a:p>
            <a:r>
              <a:rPr lang="en-CA" sz="1200" kern="1200" dirty="0">
                <a:solidFill>
                  <a:schemeClr val="tx1"/>
                </a:solidFill>
                <a:latin typeface="+mn-lt"/>
                <a:ea typeface="+mn-ea"/>
                <a:cs typeface="+mn-cs"/>
              </a:rPr>
              <a:t>So before you can cite something correctly, you'll need  to identify the type of source you are using. </a:t>
            </a:r>
          </a:p>
          <a:p>
            <a:r>
              <a:rPr lang="en-CA" sz="1200" kern="1200" dirty="0">
                <a:solidFill>
                  <a:schemeClr val="tx1"/>
                </a:solidFill>
                <a:latin typeface="+mn-lt"/>
                <a:ea typeface="+mn-ea"/>
                <a:cs typeface="+mn-cs"/>
              </a:rPr>
              <a:t> </a:t>
            </a:r>
          </a:p>
          <a:p>
            <a:r>
              <a:rPr lang="en-CA" sz="1200" kern="1200" dirty="0">
                <a:solidFill>
                  <a:schemeClr val="tx1"/>
                </a:solidFill>
                <a:latin typeface="+mn-lt"/>
                <a:ea typeface="+mn-ea"/>
                <a:cs typeface="+mn-cs"/>
              </a:rPr>
              <a:t>Once you do, all the rules for putting together that citation will be noted in the Citation Guide for Business. Endnote and bibliography  examples are also provided</a:t>
            </a:r>
            <a:r>
              <a:rPr lang="en-CA" sz="1200" kern="1200" baseline="0" dirty="0">
                <a:solidFill>
                  <a:schemeClr val="tx1"/>
                </a:solidFill>
                <a:latin typeface="+mn-lt"/>
                <a:ea typeface="+mn-ea"/>
                <a:cs typeface="+mn-cs"/>
              </a:rPr>
              <a:t> for each source type.</a:t>
            </a:r>
            <a:endParaRPr lang="en-CA" sz="1200" kern="1200" dirty="0">
              <a:solidFill>
                <a:schemeClr val="tx1"/>
              </a:solidFill>
              <a:latin typeface="+mn-lt"/>
              <a:ea typeface="+mn-ea"/>
              <a:cs typeface="+mn-cs"/>
            </a:endParaRPr>
          </a:p>
          <a:p>
            <a:endParaRPr lang="en-CA" sz="1200" baseline="0" dirty="0">
              <a:latin typeface="+mn-lt"/>
            </a:endParaRPr>
          </a:p>
          <a:p>
            <a:r>
              <a:rPr lang="en-CA" sz="1200" baseline="0" dirty="0">
                <a:latin typeface="+mn-lt"/>
              </a:rPr>
              <a:t>--------------------------</a:t>
            </a:r>
          </a:p>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a:latin typeface="+mn-lt"/>
              </a:rPr>
              <a:t>Image sources: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dirty="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a:latin typeface="+mn-lt"/>
              </a:rPr>
              <a:t>Book cover of: </a:t>
            </a:r>
            <a:r>
              <a:rPr lang="en-US" sz="1200" dirty="0">
                <a:latin typeface="+mn-lt"/>
              </a:rPr>
              <a:t>Cialdini, Robert B. </a:t>
            </a:r>
            <a:r>
              <a:rPr lang="en-US" sz="1200" i="1" dirty="0">
                <a:latin typeface="+mn-lt"/>
              </a:rPr>
              <a:t>Influence: The Psychology of Persuasion.</a:t>
            </a:r>
            <a:r>
              <a:rPr lang="en-US" sz="1200" dirty="0">
                <a:latin typeface="+mn-lt"/>
              </a:rPr>
              <a:t> </a:t>
            </a:r>
            <a:r>
              <a:rPr lang="en-CA" sz="1200" dirty="0">
                <a:latin typeface="+mn-lt"/>
              </a:rPr>
              <a:t>‎Revised ed. New York: Harper Business, </a:t>
            </a:r>
            <a:r>
              <a:rPr lang="en-US" sz="1200" dirty="0">
                <a:latin typeface="+mn-lt"/>
              </a:rPr>
              <a:t>2006.</a:t>
            </a:r>
          </a:p>
          <a:p>
            <a:pPr marL="0" marR="0" indent="0" algn="l" defTabSz="914400" rtl="0" eaLnBrk="1" fontAlgn="auto" latinLnBrk="0" hangingPunct="1">
              <a:lnSpc>
                <a:spcPct val="100000"/>
              </a:lnSpc>
              <a:spcBef>
                <a:spcPts val="0"/>
              </a:spcBef>
              <a:spcAft>
                <a:spcPts val="0"/>
              </a:spcAft>
              <a:buClrTx/>
              <a:buSzTx/>
              <a:buFontTx/>
              <a:buNone/>
              <a:tabLst/>
              <a:defRPr/>
            </a:pPr>
            <a:r>
              <a:rPr lang="en-CA" sz="1200" baseline="0" dirty="0">
                <a:latin typeface="+mn-lt"/>
              </a:rPr>
              <a:t>https://images.squarespace-cdn.com/content/v1/568cf1da4bf1182258ed49cc/1528511290602-OAXZOM8IT25H9LFVEFU1/Screen+Shot+2018-06-09+at+12.27.30+PM.png   </a:t>
            </a:r>
            <a:endParaRPr lang="en-CA" sz="1200" dirty="0">
              <a:latin typeface="+mn-lt"/>
            </a:endParaRPr>
          </a:p>
          <a:p>
            <a:br>
              <a:rPr lang="en-CA" sz="1200" dirty="0">
                <a:cs typeface="+mn-lt"/>
              </a:rPr>
            </a:br>
            <a:r>
              <a:rPr lang="en-CA" sz="1200" dirty="0">
                <a:latin typeface="+mn-lt"/>
              </a:rPr>
              <a:t>First page of PDF journal</a:t>
            </a:r>
            <a:r>
              <a:rPr lang="en-CA" sz="1200" baseline="0" dirty="0">
                <a:latin typeface="+mn-lt"/>
              </a:rPr>
              <a:t> article from</a:t>
            </a:r>
            <a:r>
              <a:rPr lang="en-CA" dirty="0"/>
              <a:t> </a:t>
            </a:r>
            <a:r>
              <a:rPr lang="en-CA" sz="1200" baseline="0" dirty="0">
                <a:latin typeface="+mn-lt"/>
              </a:rPr>
              <a:t>Taylor &amp; Francis website:</a:t>
            </a:r>
            <a:r>
              <a:rPr lang="en-CA" dirty="0"/>
              <a:t> </a:t>
            </a:r>
            <a:endParaRPr lang="en-CA" sz="1200" baseline="0" dirty="0">
              <a:latin typeface="+mn-lt"/>
              <a:cs typeface="Calibri"/>
            </a:endParaRPr>
          </a:p>
          <a:p>
            <a:r>
              <a:rPr lang="en-US" sz="1200" dirty="0">
                <a:latin typeface="+mn-lt"/>
              </a:rPr>
              <a:t>Dhaliwal, Amrita, Devinder Pal Singh, and Justin Paul. “The Consumer Behavior of Luxury Goods: a Review and Research Agenda.” </a:t>
            </a:r>
            <a:r>
              <a:rPr lang="en-US" sz="1200" i="1" dirty="0">
                <a:latin typeface="+mn-lt"/>
              </a:rPr>
              <a:t>Journal of Strategic Marketing </a:t>
            </a:r>
            <a:r>
              <a:rPr lang="en-US" sz="1200" dirty="0">
                <a:latin typeface="+mn-lt"/>
              </a:rPr>
              <a:t>(June 2020): 1–27. Accessed January 15, 2023. </a:t>
            </a:r>
            <a:r>
              <a:rPr lang="en-CA" sz="1200" dirty="0">
                <a:effectLst/>
                <a:latin typeface="+mn-lt"/>
              </a:rPr>
              <a:t>https://doi.org/10.1080/0965254x.2020.1758198</a:t>
            </a:r>
            <a:r>
              <a:rPr lang="en-US" dirty="0"/>
              <a:t>.</a:t>
            </a:r>
            <a:endParaRPr lang="en-CA" dirty="0"/>
          </a:p>
        </p:txBody>
      </p:sp>
      <p:sp>
        <p:nvSpPr>
          <p:cNvPr id="4" name="Slide Number Placeholder 3"/>
          <p:cNvSpPr>
            <a:spLocks noGrp="1"/>
          </p:cNvSpPr>
          <p:nvPr>
            <p:ph type="sldNum" sz="quarter" idx="10"/>
          </p:nvPr>
        </p:nvSpPr>
        <p:spPr/>
        <p:txBody>
          <a:bodyPr/>
          <a:lstStyle/>
          <a:p>
            <a:fld id="{DED73A2A-03CC-48F4-AB64-4D49CD3FCA59}"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D2B79290-910A-4510-A23D-880B41B0C36B}" type="datetimeFigureOut">
              <a:rPr lang="en-CA" smtClean="0"/>
              <a:t>2023-01-16</a:t>
            </a:fld>
            <a:endParaRPr lang="en-CA"/>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CA"/>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7A89ECA2-1DFD-442B-BB00-4D5C98A48A1D}" type="slidenum">
              <a:rPr lang="en-CA" smtClean="0"/>
              <a:t>‹#›</a:t>
            </a:fld>
            <a:endParaRPr lang="en-CA"/>
          </a:p>
        </p:txBody>
      </p:sp>
    </p:spTree>
    <p:extLst>
      <p:ext uri="{BB962C8B-B14F-4D97-AF65-F5344CB8AC3E}">
        <p14:creationId xmlns:p14="http://schemas.microsoft.com/office/powerpoint/2010/main" val="298614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79290-910A-4510-A23D-880B41B0C36B}" type="datetimeFigureOut">
              <a:rPr lang="en-CA" smtClean="0"/>
              <a:t>2023-01-16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A89ECA2-1DFD-442B-BB00-4D5C98A48A1D}" type="slidenum">
              <a:rPr lang="en-CA" smtClean="0"/>
              <a:t>‹#›</a:t>
            </a:fld>
            <a:endParaRPr lang="en-CA"/>
          </a:p>
        </p:txBody>
      </p:sp>
    </p:spTree>
    <p:extLst>
      <p:ext uri="{BB962C8B-B14F-4D97-AF65-F5344CB8AC3E}">
        <p14:creationId xmlns:p14="http://schemas.microsoft.com/office/powerpoint/2010/main" val="2245339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D2B79290-910A-4510-A23D-880B41B0C36B}" type="datetimeFigureOut">
              <a:rPr lang="en-CA" smtClean="0"/>
              <a:t>2023-01-16</a:t>
            </a:fld>
            <a:endParaRPr lang="en-CA"/>
          </a:p>
        </p:txBody>
      </p:sp>
      <p:sp>
        <p:nvSpPr>
          <p:cNvPr id="5" name="Footer Placeholder 4"/>
          <p:cNvSpPr>
            <a:spLocks noGrp="1"/>
          </p:cNvSpPr>
          <p:nvPr>
            <p:ph type="ftr" sz="quarter" idx="11"/>
          </p:nvPr>
        </p:nvSpPr>
        <p:spPr>
          <a:xfrm>
            <a:off x="774923" y="5951811"/>
            <a:ext cx="7896279" cy="365125"/>
          </a:xfrm>
        </p:spPr>
        <p:txBody>
          <a:bodyPr/>
          <a:lstStyle/>
          <a:p>
            <a:endParaRPr lang="en-CA"/>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7A89ECA2-1DFD-442B-BB00-4D5C98A48A1D}" type="slidenum">
              <a:rPr lang="en-CA" smtClean="0"/>
              <a:t>‹#›</a:t>
            </a:fld>
            <a:endParaRPr lang="en-CA"/>
          </a:p>
        </p:txBody>
      </p:sp>
    </p:spTree>
    <p:extLst>
      <p:ext uri="{BB962C8B-B14F-4D97-AF65-F5344CB8AC3E}">
        <p14:creationId xmlns:p14="http://schemas.microsoft.com/office/powerpoint/2010/main" val="1310775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79290-910A-4510-A23D-880B41B0C36B}" type="datetimeFigureOut">
              <a:rPr lang="en-CA" smtClean="0"/>
              <a:t>2023-01-16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10558300" y="5956137"/>
            <a:ext cx="1052508" cy="365125"/>
          </a:xfrm>
        </p:spPr>
        <p:txBody>
          <a:bodyPr/>
          <a:lstStyle/>
          <a:p>
            <a:fld id="{7A89ECA2-1DFD-442B-BB00-4D5C98A48A1D}" type="slidenum">
              <a:rPr lang="en-CA" smtClean="0"/>
              <a:t>‹#›</a:t>
            </a:fld>
            <a:endParaRPr lang="en-CA"/>
          </a:p>
        </p:txBody>
      </p:sp>
    </p:spTree>
    <p:extLst>
      <p:ext uri="{BB962C8B-B14F-4D97-AF65-F5344CB8AC3E}">
        <p14:creationId xmlns:p14="http://schemas.microsoft.com/office/powerpoint/2010/main" val="868849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2B79290-910A-4510-A23D-880B41B0C36B}" type="datetimeFigureOut">
              <a:rPr lang="en-CA" smtClean="0"/>
              <a:t>2023-01-16</a:t>
            </a:fld>
            <a:endParaRPr lang="en-CA"/>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CA"/>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7A89ECA2-1DFD-442B-BB00-4D5C98A48A1D}" type="slidenum">
              <a:rPr lang="en-CA" smtClean="0"/>
              <a:t>‹#›</a:t>
            </a:fld>
            <a:endParaRPr lang="en-CA"/>
          </a:p>
        </p:txBody>
      </p:sp>
    </p:spTree>
    <p:extLst>
      <p:ext uri="{BB962C8B-B14F-4D97-AF65-F5344CB8AC3E}">
        <p14:creationId xmlns:p14="http://schemas.microsoft.com/office/powerpoint/2010/main" val="3784747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B79290-910A-4510-A23D-880B41B0C36B}" type="datetimeFigureOut">
              <a:rPr lang="en-CA" smtClean="0"/>
              <a:t>2023-01-16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A89ECA2-1DFD-442B-BB00-4D5C98A48A1D}" type="slidenum">
              <a:rPr lang="en-CA" smtClean="0"/>
              <a:t>‹#›</a:t>
            </a:fld>
            <a:endParaRPr lang="en-CA"/>
          </a:p>
        </p:txBody>
      </p:sp>
    </p:spTree>
    <p:extLst>
      <p:ext uri="{BB962C8B-B14F-4D97-AF65-F5344CB8AC3E}">
        <p14:creationId xmlns:p14="http://schemas.microsoft.com/office/powerpoint/2010/main" val="3568967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B79290-910A-4510-A23D-880B41B0C36B}" type="datetimeFigureOut">
              <a:rPr lang="en-CA" smtClean="0"/>
              <a:t>2023-01-16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A89ECA2-1DFD-442B-BB00-4D5C98A48A1D}" type="slidenum">
              <a:rPr lang="en-CA" smtClean="0"/>
              <a:t>‹#›</a:t>
            </a:fld>
            <a:endParaRPr lang="en-CA"/>
          </a:p>
        </p:txBody>
      </p:sp>
    </p:spTree>
    <p:extLst>
      <p:ext uri="{BB962C8B-B14F-4D97-AF65-F5344CB8AC3E}">
        <p14:creationId xmlns:p14="http://schemas.microsoft.com/office/powerpoint/2010/main" val="2273444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B79290-910A-4510-A23D-880B41B0C36B}" type="datetimeFigureOut">
              <a:rPr lang="en-CA" smtClean="0"/>
              <a:t>2023-01-16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A89ECA2-1DFD-442B-BB00-4D5C98A48A1D}" type="slidenum">
              <a:rPr lang="en-CA" smtClean="0"/>
              <a:t>‹#›</a:t>
            </a:fld>
            <a:endParaRPr lang="en-CA"/>
          </a:p>
        </p:txBody>
      </p:sp>
    </p:spTree>
    <p:extLst>
      <p:ext uri="{BB962C8B-B14F-4D97-AF65-F5344CB8AC3E}">
        <p14:creationId xmlns:p14="http://schemas.microsoft.com/office/powerpoint/2010/main" val="179958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79290-910A-4510-A23D-880B41B0C36B}" type="datetimeFigureOut">
              <a:rPr lang="en-CA" smtClean="0"/>
              <a:t>2023-01-16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A89ECA2-1DFD-442B-BB00-4D5C98A48A1D}" type="slidenum">
              <a:rPr lang="en-CA" smtClean="0"/>
              <a:t>‹#›</a:t>
            </a:fld>
            <a:endParaRPr lang="en-CA"/>
          </a:p>
        </p:txBody>
      </p:sp>
    </p:spTree>
    <p:extLst>
      <p:ext uri="{BB962C8B-B14F-4D97-AF65-F5344CB8AC3E}">
        <p14:creationId xmlns:p14="http://schemas.microsoft.com/office/powerpoint/2010/main" val="30412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D2B79290-910A-4510-A23D-880B41B0C36B}" type="datetimeFigureOut">
              <a:rPr lang="en-CA" smtClean="0"/>
              <a:t>2023-01-16</a:t>
            </a:fld>
            <a:endParaRPr lang="en-CA"/>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7A89ECA2-1DFD-442B-BB00-4D5C98A48A1D}" type="slidenum">
              <a:rPr lang="en-CA" smtClean="0"/>
              <a:t>‹#›</a:t>
            </a:fld>
            <a:endParaRPr lang="en-CA"/>
          </a:p>
        </p:txBody>
      </p:sp>
    </p:spTree>
    <p:extLst>
      <p:ext uri="{BB962C8B-B14F-4D97-AF65-F5344CB8AC3E}">
        <p14:creationId xmlns:p14="http://schemas.microsoft.com/office/powerpoint/2010/main" val="2214610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B79290-910A-4510-A23D-880B41B0C36B}" type="datetimeFigureOut">
              <a:rPr lang="en-CA" smtClean="0"/>
              <a:t>2023-01-16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A89ECA2-1DFD-442B-BB00-4D5C98A48A1D}" type="slidenum">
              <a:rPr lang="en-CA" smtClean="0"/>
              <a:t>‹#›</a:t>
            </a:fld>
            <a:endParaRPr lang="en-CA"/>
          </a:p>
        </p:txBody>
      </p:sp>
    </p:spTree>
    <p:extLst>
      <p:ext uri="{BB962C8B-B14F-4D97-AF65-F5344CB8AC3E}">
        <p14:creationId xmlns:p14="http://schemas.microsoft.com/office/powerpoint/2010/main" val="2756329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D2B79290-910A-4510-A23D-880B41B0C36B}" type="datetimeFigureOut">
              <a:rPr lang="en-CA" smtClean="0"/>
              <a:t>2023-01-16</a:t>
            </a:fld>
            <a:endParaRPr lang="en-CA"/>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CA"/>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7A89ECA2-1DFD-442B-BB00-4D5C98A48A1D}" type="slidenum">
              <a:rPr lang="en-CA" smtClean="0"/>
              <a:t>‹#›</a:t>
            </a:fld>
            <a:endParaRPr lang="en-CA"/>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222647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0.png"/><Relationship Id="rId7" Type="http://schemas.openxmlformats.org/officeDocument/2006/relationships/hyperlink" Target="https://library.mcmaster.ca/justas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libcal.mcmaster.ca/appointments" TargetMode="External"/><Relationship Id="rId11" Type="http://schemas.openxmlformats.org/officeDocument/2006/relationships/image" Target="../media/image14.png"/><Relationship Id="rId5" Type="http://schemas.openxmlformats.org/officeDocument/2006/relationships/hyperlink" Target="https://library.mcmaster.ca/staff/perkovic-ines" TargetMode="External"/><Relationship Id="rId10" Type="http://schemas.openxmlformats.org/officeDocument/2006/relationships/image" Target="../media/image13.png"/><Relationship Id="rId4" Type="http://schemas.openxmlformats.org/officeDocument/2006/relationships/hyperlink" Target="mailto:library@mcmaster.ca" TargetMode="External"/><Relationship Id="rId9"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hyperlink" Target="https://tlp-lpa.ca/research/why-cit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library.mcmaster.ca/" TargetMode="External"/><Relationship Id="rId3" Type="http://schemas.openxmlformats.org/officeDocument/2006/relationships/notesSlide" Target="../notesSlides/notesSlide5.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hyperlink" Target="http://library.mcmaster.ca/sites/default/files/businesscitation.pdf" TargetMode="External"/><Relationship Id="rId5" Type="http://schemas.openxmlformats.org/officeDocument/2006/relationships/image" Target="../media/image3.jpeg"/><Relationship Id="rId4" Type="http://schemas.openxmlformats.org/officeDocument/2006/relationships/hyperlink" Target="https://library.mcmaster.ca/databases/chicago-manual-style-online"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8" Type="http://schemas.openxmlformats.org/officeDocument/2006/relationships/hyperlink" Target="http://library.mcmaster.ca/sites/default/files/businesscitation.pdf" TargetMode="External"/><Relationship Id="rId3" Type="http://schemas.openxmlformats.org/officeDocument/2006/relationships/notesSlide" Target="../notesSlides/notesSlide9.xml"/><Relationship Id="rId7"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hyperlink" Target="https://mcmaster.primo.exlibrisgroup.com/permalink/01OCUL_MU/6thkva/cdi_informaworld_taylorfrancis_310_1080_0965254X_2020_1758198" TargetMode="External"/><Relationship Id="rId5" Type="http://schemas.openxmlformats.org/officeDocument/2006/relationships/image" Target="../media/image8.png"/><Relationship Id="rId4" Type="http://schemas.openxmlformats.org/officeDocument/2006/relationships/hyperlink" Target="https://mcmaster.primo.exlibrisgroup.com/discovery/search?query=creator,exact,Cialdini,%20Robert%20B.,AND&amp;query=title,begins_with,influence,AND&amp;pfilter=rtype,exact,books,AND&amp;tab=LibraryCatalog&amp;search_scope=MyInstitution&amp;sortby=title&amp;vid=01OCUL_MU:OMNI&amp;lang=en&amp;mode=advanced&amp;offset=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F3E72-4BEF-46F2-93D4-F55AE546E19E}"/>
              </a:ext>
            </a:extLst>
          </p:cNvPr>
          <p:cNvSpPr>
            <a:spLocks noGrp="1"/>
          </p:cNvSpPr>
          <p:nvPr>
            <p:ph type="ctrTitle"/>
          </p:nvPr>
        </p:nvSpPr>
        <p:spPr>
          <a:xfrm>
            <a:off x="599225" y="972831"/>
            <a:ext cx="10993549" cy="1038849"/>
          </a:xfrm>
        </p:spPr>
        <p:txBody>
          <a:bodyPr>
            <a:normAutofit fontScale="90000"/>
          </a:bodyPr>
          <a:lstStyle/>
          <a:p>
            <a:r>
              <a:rPr lang="en-CA" sz="7200" dirty="0">
                <a:solidFill>
                  <a:srgbClr val="7A003C"/>
                </a:solidFill>
              </a:rPr>
              <a:t>Citing sources</a:t>
            </a:r>
          </a:p>
        </p:txBody>
      </p:sp>
      <p:sp>
        <p:nvSpPr>
          <p:cNvPr id="6" name="TextBox 5">
            <a:extLst>
              <a:ext uri="{FF2B5EF4-FFF2-40B4-BE49-F238E27FC236}">
                <a16:creationId xmlns:a16="http://schemas.microsoft.com/office/drawing/2014/main" id="{B4A44B0C-4212-4D30-8D41-2391C0AC002C}"/>
              </a:ext>
            </a:extLst>
          </p:cNvPr>
          <p:cNvSpPr txBox="1"/>
          <p:nvPr/>
        </p:nvSpPr>
        <p:spPr>
          <a:xfrm>
            <a:off x="665825" y="2282380"/>
            <a:ext cx="11055912" cy="646331"/>
          </a:xfrm>
          <a:prstGeom prst="rect">
            <a:avLst/>
          </a:prstGeom>
          <a:noFill/>
        </p:spPr>
        <p:txBody>
          <a:bodyPr wrap="square" rtlCol="0">
            <a:spAutoFit/>
          </a:bodyPr>
          <a:lstStyle/>
          <a:p>
            <a:r>
              <a:rPr lang="en-US" sz="3600" dirty="0">
                <a:solidFill>
                  <a:srgbClr val="485156"/>
                </a:solidFill>
              </a:rPr>
              <a:t>Chicago Style (17th edition): Notes &amp; Bibliography</a:t>
            </a:r>
            <a:endParaRPr lang="en-CA" sz="3600" dirty="0">
              <a:solidFill>
                <a:srgbClr val="485156"/>
              </a:solidFill>
            </a:endParaRPr>
          </a:p>
        </p:txBody>
      </p:sp>
      <p:sp>
        <p:nvSpPr>
          <p:cNvPr id="3" name="Rectangle 2">
            <a:extLst>
              <a:ext uri="{FF2B5EF4-FFF2-40B4-BE49-F238E27FC236}">
                <a16:creationId xmlns:a16="http://schemas.microsoft.com/office/drawing/2014/main" id="{B87FE8A6-32FC-FD57-0C5D-636CCC63E6B2}"/>
              </a:ext>
            </a:extLst>
          </p:cNvPr>
          <p:cNvSpPr/>
          <p:nvPr/>
        </p:nvSpPr>
        <p:spPr>
          <a:xfrm>
            <a:off x="8380660" y="5650523"/>
            <a:ext cx="3305908" cy="6463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dirty="0">
                <a:solidFill>
                  <a:schemeClr val="bg1">
                    <a:lumMod val="85000"/>
                  </a:schemeClr>
                </a:solidFill>
              </a:rPr>
              <a:t>McMaster University Library</a:t>
            </a:r>
          </a:p>
        </p:txBody>
      </p:sp>
    </p:spTree>
    <p:extLst>
      <p:ext uri="{BB962C8B-B14F-4D97-AF65-F5344CB8AC3E}">
        <p14:creationId xmlns:p14="http://schemas.microsoft.com/office/powerpoint/2010/main" val="791626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C0012-BA88-75FE-5796-EC5060AE8110}"/>
              </a:ext>
            </a:extLst>
          </p:cNvPr>
          <p:cNvSpPr>
            <a:spLocks noGrp="1"/>
          </p:cNvSpPr>
          <p:nvPr>
            <p:ph type="title"/>
          </p:nvPr>
        </p:nvSpPr>
        <p:spPr/>
        <p:txBody>
          <a:bodyPr>
            <a:normAutofit/>
          </a:bodyPr>
          <a:lstStyle/>
          <a:p>
            <a:r>
              <a:rPr lang="en-CA" sz="4000" dirty="0"/>
              <a:t>Get HELP</a:t>
            </a:r>
          </a:p>
        </p:txBody>
      </p:sp>
      <p:pic>
        <p:nvPicPr>
          <p:cNvPr id="13" name="Picture 8" descr="Maud the McMaster eagle mascot with a library staff t-shirt pointing a wing at contact options">
            <a:extLst>
              <a:ext uri="{FF2B5EF4-FFF2-40B4-BE49-F238E27FC236}">
                <a16:creationId xmlns:a16="http://schemas.microsoft.com/office/drawing/2014/main" id="{0DD78394-C4A6-566E-5809-55EEB5F8B6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63335" y="2128193"/>
            <a:ext cx="2160951" cy="2279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93584861-FCD3-008B-86C8-E5544B9E22F0}"/>
              </a:ext>
            </a:extLst>
          </p:cNvPr>
          <p:cNvSpPr>
            <a:spLocks noGrp="1"/>
          </p:cNvSpPr>
          <p:nvPr>
            <p:ph idx="1"/>
          </p:nvPr>
        </p:nvSpPr>
        <p:spPr>
          <a:xfrm>
            <a:off x="2714587" y="2016339"/>
            <a:ext cx="8936418" cy="4507816"/>
          </a:xfrm>
        </p:spPr>
        <p:txBody>
          <a:bodyPr>
            <a:normAutofit fontScale="62500" lnSpcReduction="20000"/>
          </a:bodyPr>
          <a:lstStyle/>
          <a:p>
            <a:pPr marL="340995" indent="-340995">
              <a:spcBef>
                <a:spcPct val="20000"/>
              </a:spcBef>
              <a:buFontTx/>
              <a:buChar char="•"/>
              <a:defRPr/>
            </a:pPr>
            <a:r>
              <a:rPr lang="en-US" altLang="en-US" sz="4800" kern="0" dirty="0">
                <a:solidFill>
                  <a:srgbClr val="C00000"/>
                </a:solidFill>
                <a:cs typeface="ＭＳ Ｐゴシック"/>
              </a:rPr>
              <a:t>E-mail:</a:t>
            </a:r>
            <a:r>
              <a:rPr lang="en-US" altLang="en-US" sz="4800" kern="0" dirty="0">
                <a:cs typeface="ＭＳ Ｐゴシック"/>
              </a:rPr>
              <a:t>  </a:t>
            </a:r>
            <a:r>
              <a:rPr lang="en-US" altLang="en-US" sz="4800" kern="0" dirty="0">
                <a:solidFill>
                  <a:srgbClr val="020BBE"/>
                </a:solidFill>
                <a:cs typeface="ＭＳ Ｐゴシック"/>
                <a:hlinkClick r:id="rId4"/>
              </a:rPr>
              <a:t>library@mcmaster.ca</a:t>
            </a:r>
            <a:endParaRPr lang="en-US" altLang="en-US" sz="4800" kern="0" dirty="0">
              <a:solidFill>
                <a:srgbClr val="020BBE"/>
              </a:solidFill>
              <a:cs typeface="ＭＳ Ｐゴシック"/>
            </a:endParaRPr>
          </a:p>
          <a:p>
            <a:pPr marL="340995" indent="-340995">
              <a:spcBef>
                <a:spcPct val="20000"/>
              </a:spcBef>
              <a:buFontTx/>
              <a:buChar char="•"/>
              <a:defRPr/>
            </a:pPr>
            <a:r>
              <a:rPr lang="en-US" altLang="en-US" sz="4800" kern="0" dirty="0">
                <a:solidFill>
                  <a:srgbClr val="C00000"/>
                </a:solidFill>
                <a:cs typeface="ＭＳ Ｐゴシック"/>
              </a:rPr>
              <a:t>Phone: </a:t>
            </a:r>
            <a:r>
              <a:rPr lang="en-US" altLang="en-US" sz="4800" kern="0" dirty="0">
                <a:cs typeface="ＭＳ Ｐゴシック"/>
              </a:rPr>
              <a:t>905-525-9140</a:t>
            </a:r>
          </a:p>
          <a:p>
            <a:pPr marL="741045" lvl="1" indent="-283845">
              <a:spcBef>
                <a:spcPct val="20000"/>
              </a:spcBef>
              <a:buFontTx/>
              <a:buChar char="–"/>
              <a:defRPr/>
            </a:pPr>
            <a:r>
              <a:rPr lang="en-US" altLang="en-US" sz="4800" kern="0" dirty="0">
                <a:cs typeface="ＭＳ Ｐゴシック"/>
              </a:rPr>
              <a:t>ext. </a:t>
            </a:r>
            <a:r>
              <a:rPr lang="en-US" altLang="en-US" sz="4800" kern="0" dirty="0">
                <a:solidFill>
                  <a:schemeClr val="tx1"/>
                </a:solidFill>
                <a:cs typeface="ＭＳ Ｐゴシック"/>
              </a:rPr>
              <a:t>21359</a:t>
            </a:r>
            <a:r>
              <a:rPr lang="en-US" altLang="en-US" sz="4800" kern="0" dirty="0">
                <a:cs typeface="ＭＳ Ｐゴシック"/>
              </a:rPr>
              <a:t> </a:t>
            </a:r>
            <a:r>
              <a:rPr lang="en-US" altLang="en-US" sz="4800" kern="0" dirty="0">
                <a:cs typeface="ＭＳ Ｐゴシック"/>
                <a:hlinkClick r:id="rId5"/>
              </a:rPr>
              <a:t>Business Librarian</a:t>
            </a:r>
          </a:p>
          <a:p>
            <a:pPr marL="741045" lvl="1" indent="-283845">
              <a:spcBef>
                <a:spcPct val="20000"/>
              </a:spcBef>
              <a:buFontTx/>
              <a:buChar char="–"/>
              <a:defRPr/>
            </a:pPr>
            <a:r>
              <a:rPr lang="en-US" altLang="en-US" sz="4800" kern="0" dirty="0">
                <a:cs typeface="ＭＳ Ｐゴシック"/>
              </a:rPr>
              <a:t>ext. </a:t>
            </a:r>
            <a:r>
              <a:rPr lang="en-US" altLang="en-US" sz="4800" kern="0" dirty="0">
                <a:solidFill>
                  <a:schemeClr val="tx1"/>
                </a:solidFill>
                <a:cs typeface="ＭＳ Ｐゴシック"/>
              </a:rPr>
              <a:t>22077</a:t>
            </a:r>
            <a:r>
              <a:rPr lang="en-US" altLang="en-US" sz="4800" kern="0" dirty="0">
                <a:cs typeface="ＭＳ Ｐゴシック"/>
              </a:rPr>
              <a:t> Mills Service Desk</a:t>
            </a:r>
          </a:p>
          <a:p>
            <a:pPr marL="340995" indent="-340995">
              <a:spcBef>
                <a:spcPct val="20000"/>
              </a:spcBef>
              <a:buFontTx/>
              <a:buChar char="•"/>
              <a:defRPr/>
            </a:pPr>
            <a:r>
              <a:rPr lang="en-US" altLang="en-US" sz="4800" kern="0" dirty="0">
                <a:solidFill>
                  <a:srgbClr val="C00000"/>
                </a:solidFill>
                <a:cs typeface="ＭＳ Ｐゴシック"/>
              </a:rPr>
              <a:t>Face to Face: </a:t>
            </a:r>
          </a:p>
          <a:p>
            <a:pPr marL="798195" lvl="1" indent="-340995">
              <a:spcBef>
                <a:spcPct val="20000"/>
              </a:spcBef>
              <a:buFont typeface="Calibri" pitchFamily="34" charset="0"/>
              <a:buChar char="⁻"/>
              <a:defRPr/>
            </a:pPr>
            <a:r>
              <a:rPr lang="en-US" altLang="en-US" sz="4800" kern="0" dirty="0">
                <a:cs typeface="ＭＳ Ｐゴシック"/>
              </a:rPr>
              <a:t>Drop by Mills Service Desk (1</a:t>
            </a:r>
            <a:r>
              <a:rPr lang="en-US" altLang="en-US" sz="4800" kern="0" baseline="30000" dirty="0">
                <a:cs typeface="ＭＳ Ｐゴシック"/>
              </a:rPr>
              <a:t>st</a:t>
            </a:r>
            <a:r>
              <a:rPr lang="en-US" altLang="en-US" sz="4800" kern="0" dirty="0">
                <a:cs typeface="ＭＳ Ｐゴシック"/>
              </a:rPr>
              <a:t> floor), Monday to Friday or </a:t>
            </a:r>
            <a:r>
              <a:rPr lang="en-US" altLang="en-US" sz="4800" dirty="0">
                <a:hlinkClick r:id="rId6"/>
              </a:rPr>
              <a:t>book an appointment</a:t>
            </a:r>
            <a:endParaRPr lang="en-US" altLang="en-US" sz="4800" kern="0" dirty="0">
              <a:cs typeface="ＭＳ Ｐゴシック"/>
            </a:endParaRPr>
          </a:p>
          <a:p>
            <a:pPr marL="340995" indent="-340995">
              <a:spcBef>
                <a:spcPct val="20000"/>
              </a:spcBef>
              <a:buFontTx/>
              <a:buChar char="•"/>
              <a:defRPr/>
            </a:pPr>
            <a:r>
              <a:rPr lang="en-US" altLang="en-US" sz="4800" kern="0" dirty="0">
                <a:solidFill>
                  <a:srgbClr val="C00000"/>
                </a:solidFill>
                <a:cs typeface="ＭＳ Ｐゴシック"/>
              </a:rPr>
              <a:t>Live Chat/Text: </a:t>
            </a:r>
            <a:r>
              <a:rPr lang="en-US" altLang="en-US" sz="4800" kern="0" dirty="0">
                <a:solidFill>
                  <a:srgbClr val="020BBE"/>
                </a:solidFill>
                <a:cs typeface="ＭＳ Ｐゴシック"/>
                <a:hlinkClick r:id="rId7"/>
              </a:rPr>
              <a:t>https://library.mcmaster.ca/justask/</a:t>
            </a:r>
            <a:endParaRPr lang="en-US" altLang="en-US" sz="4800" kern="0" dirty="0">
              <a:solidFill>
                <a:srgbClr val="C00000"/>
              </a:solidFill>
              <a:cs typeface="ＭＳ Ｐゴシック"/>
            </a:endParaRPr>
          </a:p>
          <a:p>
            <a:pPr marL="305435" indent="-305435"/>
            <a:endParaRPr lang="en-CA" dirty="0"/>
          </a:p>
        </p:txBody>
      </p:sp>
      <p:pic>
        <p:nvPicPr>
          <p:cNvPr id="5" name="Picture 8" descr="Email icon, envelope with arrow">
            <a:extLst>
              <a:ext uri="{FF2B5EF4-FFF2-40B4-BE49-F238E27FC236}">
                <a16:creationId xmlns:a16="http://schemas.microsoft.com/office/drawing/2014/main" id="{AC622F6E-1C48-5CB6-60E4-5EFC80A5724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57441" y="1927722"/>
            <a:ext cx="957263" cy="1006475"/>
          </a:xfrm>
          <a:prstGeom prst="rect">
            <a:avLst/>
          </a:prstGeom>
          <a:solidFill>
            <a:srgbClr val="56002A"/>
          </a:solidFill>
          <a:ln>
            <a:noFill/>
          </a:ln>
        </p:spPr>
      </p:pic>
      <p:pic>
        <p:nvPicPr>
          <p:cNvPr id="7" name="Picture 11" descr="Phone icon, handset ">
            <a:extLst>
              <a:ext uri="{FF2B5EF4-FFF2-40B4-BE49-F238E27FC236}">
                <a16:creationId xmlns:a16="http://schemas.microsoft.com/office/drawing/2014/main" id="{85721233-C3D3-56C7-58B7-E39B8C56B688}"/>
              </a:ext>
              <a:ext uri="{C183D7F6-B498-43B3-948B-1728B52AA6E4}">
                <adec:decorative xmlns:adec="http://schemas.microsoft.com/office/drawing/2017/decorative" val="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06594" y="3033897"/>
            <a:ext cx="1274763"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4" descr="Face to face icon, 3 people">
            <a:extLst>
              <a:ext uri="{FF2B5EF4-FFF2-40B4-BE49-F238E27FC236}">
                <a16:creationId xmlns:a16="http://schemas.microsoft.com/office/drawing/2014/main" id="{3C661952-EC0F-18E9-3C7F-117544B6CC3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67714" y="4270247"/>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descr="Live chat icon, Ask a Librarian button">
            <a:extLst>
              <a:ext uri="{FF2B5EF4-FFF2-40B4-BE49-F238E27FC236}">
                <a16:creationId xmlns:a16="http://schemas.microsoft.com/office/drawing/2014/main" id="{DC1E6587-732C-74B5-B96E-F2CA6925159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1192" y="5555330"/>
            <a:ext cx="19097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8793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DC273-EA49-C569-5863-50BFE54C1569}"/>
              </a:ext>
            </a:extLst>
          </p:cNvPr>
          <p:cNvSpPr>
            <a:spLocks noGrp="1"/>
          </p:cNvSpPr>
          <p:nvPr>
            <p:ph type="title"/>
          </p:nvPr>
        </p:nvSpPr>
        <p:spPr/>
        <p:txBody>
          <a:bodyPr>
            <a:normAutofit/>
          </a:bodyPr>
          <a:lstStyle/>
          <a:p>
            <a:r>
              <a:rPr lang="en-CA" sz="4000" dirty="0">
                <a:cs typeface="Calibri" panose="020F0502020204030204" pitchFamily="34" charset="0"/>
              </a:rPr>
              <a:t>Why cite?</a:t>
            </a:r>
            <a:endParaRPr lang="en-CA" sz="4000" dirty="0"/>
          </a:p>
        </p:txBody>
      </p:sp>
      <p:sp>
        <p:nvSpPr>
          <p:cNvPr id="3" name="Content Placeholder 2">
            <a:extLst>
              <a:ext uri="{FF2B5EF4-FFF2-40B4-BE49-F238E27FC236}">
                <a16:creationId xmlns:a16="http://schemas.microsoft.com/office/drawing/2014/main" id="{CCCAE3C3-EECF-1A34-BD00-8B8AB756975A}"/>
              </a:ext>
            </a:extLst>
          </p:cNvPr>
          <p:cNvSpPr>
            <a:spLocks noGrp="1"/>
          </p:cNvSpPr>
          <p:nvPr>
            <p:ph idx="1"/>
          </p:nvPr>
        </p:nvSpPr>
        <p:spPr>
          <a:xfrm>
            <a:off x="581192" y="2062930"/>
            <a:ext cx="11029615" cy="4272555"/>
          </a:xfrm>
        </p:spPr>
        <p:txBody>
          <a:bodyPr>
            <a:noAutofit/>
          </a:bodyPr>
          <a:lstStyle/>
          <a:p>
            <a:pPr>
              <a:spcAft>
                <a:spcPts val="0"/>
              </a:spcAft>
            </a:pPr>
            <a:r>
              <a:rPr lang="en-CA" sz="2800" dirty="0"/>
              <a:t>to distinguish your contributions from those of others</a:t>
            </a:r>
          </a:p>
          <a:p>
            <a:pPr>
              <a:spcAft>
                <a:spcPts val="0"/>
              </a:spcAft>
            </a:pPr>
            <a:r>
              <a:rPr lang="en-CA" sz="2800" dirty="0"/>
              <a:t>to document sources used</a:t>
            </a:r>
          </a:p>
          <a:p>
            <a:pPr>
              <a:spcAft>
                <a:spcPts val="0"/>
              </a:spcAft>
            </a:pPr>
            <a:r>
              <a:rPr lang="en-CA" sz="2800" dirty="0"/>
              <a:t>to credit authors of the works that you are using</a:t>
            </a:r>
          </a:p>
          <a:p>
            <a:pPr>
              <a:spcAft>
                <a:spcPts val="0"/>
              </a:spcAft>
            </a:pPr>
            <a:r>
              <a:rPr lang="en-CA" sz="2800" dirty="0"/>
              <a:t>to support your analysis </a:t>
            </a:r>
          </a:p>
          <a:p>
            <a:pPr>
              <a:spcAft>
                <a:spcPts val="0"/>
              </a:spcAft>
            </a:pPr>
            <a:r>
              <a:rPr lang="en-CA" sz="2800" dirty="0"/>
              <a:t>to put your interpretations into context</a:t>
            </a:r>
          </a:p>
          <a:p>
            <a:pPr>
              <a:spcAft>
                <a:spcPts val="0"/>
              </a:spcAft>
            </a:pPr>
            <a:r>
              <a:rPr lang="en-CA" sz="2800" dirty="0"/>
              <a:t>to help readers find the sources used</a:t>
            </a:r>
          </a:p>
          <a:p>
            <a:pPr>
              <a:spcAft>
                <a:spcPts val="0"/>
              </a:spcAft>
            </a:pPr>
            <a:r>
              <a:rPr lang="en-CA" sz="2800" dirty="0"/>
              <a:t>to provide additional sources for further study</a:t>
            </a:r>
          </a:p>
          <a:p>
            <a:pPr>
              <a:spcAft>
                <a:spcPts val="0"/>
              </a:spcAft>
            </a:pPr>
            <a:r>
              <a:rPr lang="en-CA" sz="2800" dirty="0"/>
              <a:t>to trace your research </a:t>
            </a:r>
          </a:p>
          <a:p>
            <a:pPr>
              <a:spcAft>
                <a:spcPts val="0"/>
              </a:spcAft>
            </a:pPr>
            <a:r>
              <a:rPr lang="en-CA" sz="2800" dirty="0"/>
              <a:t>to avoid plagiarism</a:t>
            </a:r>
          </a:p>
        </p:txBody>
      </p:sp>
      <p:pic>
        <p:nvPicPr>
          <p:cNvPr id="7" name="Picture 2" descr="A question mark in a speech bubble with quotes around it. ">
            <a:hlinkClick r:id="rId3"/>
            <a:extLst>
              <a:ext uri="{FF2B5EF4-FFF2-40B4-BE49-F238E27FC236}">
                <a16:creationId xmlns:a16="http://schemas.microsoft.com/office/drawing/2014/main" id="{10078192-AEC1-32E4-A457-2B8C37B880C2}"/>
              </a:ext>
            </a:extLst>
          </p:cNvPr>
          <p:cNvPicPr>
            <a:picLocks noChangeAspect="1" noChangeArrowheads="1"/>
          </p:cNvPicPr>
          <p:nvPr/>
        </p:nvPicPr>
        <p:blipFill>
          <a:blip r:embed="rId4" cstate="print"/>
          <a:srcRect/>
          <a:stretch>
            <a:fillRect/>
          </a:stretch>
        </p:blipFill>
        <p:spPr bwMode="auto">
          <a:xfrm>
            <a:off x="9055021" y="3142591"/>
            <a:ext cx="2343150" cy="1924051"/>
          </a:xfrm>
          <a:prstGeom prst="rect">
            <a:avLst/>
          </a:prstGeom>
          <a:noFill/>
        </p:spPr>
      </p:pic>
    </p:spTree>
    <p:extLst>
      <p:ext uri="{BB962C8B-B14F-4D97-AF65-F5344CB8AC3E}">
        <p14:creationId xmlns:p14="http://schemas.microsoft.com/office/powerpoint/2010/main" val="1449095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9D2ED-0593-FBB9-7EEC-2AA5D69DA58B}"/>
              </a:ext>
            </a:extLst>
          </p:cNvPr>
          <p:cNvSpPr>
            <a:spLocks noGrp="1"/>
          </p:cNvSpPr>
          <p:nvPr>
            <p:ph type="title"/>
          </p:nvPr>
        </p:nvSpPr>
        <p:spPr/>
        <p:txBody>
          <a:bodyPr>
            <a:normAutofit/>
          </a:bodyPr>
          <a:lstStyle/>
          <a:p>
            <a:r>
              <a:rPr lang="en-CA" sz="4000" dirty="0"/>
              <a:t>When to cite</a:t>
            </a:r>
          </a:p>
        </p:txBody>
      </p:sp>
      <p:sp>
        <p:nvSpPr>
          <p:cNvPr id="3" name="Content Placeholder 2">
            <a:extLst>
              <a:ext uri="{FF2B5EF4-FFF2-40B4-BE49-F238E27FC236}">
                <a16:creationId xmlns:a16="http://schemas.microsoft.com/office/drawing/2014/main" id="{CE0264A3-9FCD-F3A5-E58D-4EB7A0DE02A4}"/>
              </a:ext>
            </a:extLst>
          </p:cNvPr>
          <p:cNvSpPr>
            <a:spLocks noGrp="1"/>
          </p:cNvSpPr>
          <p:nvPr>
            <p:ph idx="1"/>
          </p:nvPr>
        </p:nvSpPr>
        <p:spPr>
          <a:xfrm>
            <a:off x="581192" y="1694870"/>
            <a:ext cx="11029615" cy="3678303"/>
          </a:xfrm>
        </p:spPr>
        <p:txBody>
          <a:bodyPr>
            <a:normAutofit/>
          </a:bodyPr>
          <a:lstStyle/>
          <a:p>
            <a:pPr>
              <a:buNone/>
            </a:pPr>
            <a:r>
              <a:rPr lang="en-CA" sz="3000" dirty="0"/>
              <a:t>When the work or idea of another person is …</a:t>
            </a:r>
          </a:p>
          <a:p>
            <a:pPr lvl="1"/>
            <a:r>
              <a:rPr lang="en-CA" sz="3000" dirty="0"/>
              <a:t>Quoted</a:t>
            </a:r>
          </a:p>
          <a:p>
            <a:pPr lvl="1"/>
            <a:r>
              <a:rPr lang="en-CA" sz="3000" dirty="0"/>
              <a:t>Paraphrased</a:t>
            </a:r>
          </a:p>
          <a:p>
            <a:pPr lvl="1"/>
            <a:r>
              <a:rPr lang="en-CA" sz="3000" dirty="0"/>
              <a:t>Summarized</a:t>
            </a:r>
          </a:p>
          <a:p>
            <a:pPr lvl="1"/>
            <a:r>
              <a:rPr lang="en-CA" sz="3000" dirty="0"/>
              <a:t>Influential</a:t>
            </a:r>
          </a:p>
        </p:txBody>
      </p:sp>
      <p:pic>
        <p:nvPicPr>
          <p:cNvPr id="6" name="Picture 5" descr="A gif image with the words [CITATION NEEDED] moving">
            <a:extLst>
              <a:ext uri="{FF2B5EF4-FFF2-40B4-BE49-F238E27FC236}">
                <a16:creationId xmlns:a16="http://schemas.microsoft.com/office/drawing/2014/main" id="{EB608BBA-F848-D94C-1460-954017D318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25505" y="2708670"/>
            <a:ext cx="6837336" cy="2546908"/>
          </a:xfrm>
          <a:prstGeom prst="rect">
            <a:avLst/>
          </a:prstGeom>
        </p:spPr>
      </p:pic>
    </p:spTree>
    <p:extLst>
      <p:ext uri="{BB962C8B-B14F-4D97-AF65-F5344CB8AC3E}">
        <p14:creationId xmlns:p14="http://schemas.microsoft.com/office/powerpoint/2010/main" val="1766374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5FD94-BC0B-16E9-1414-DE103030A011}"/>
              </a:ext>
            </a:extLst>
          </p:cNvPr>
          <p:cNvSpPr>
            <a:spLocks noGrp="1"/>
          </p:cNvSpPr>
          <p:nvPr>
            <p:ph type="title"/>
          </p:nvPr>
        </p:nvSpPr>
        <p:spPr/>
        <p:txBody>
          <a:bodyPr>
            <a:normAutofit/>
          </a:bodyPr>
          <a:lstStyle/>
          <a:p>
            <a:r>
              <a:rPr lang="en-CA" sz="4000" dirty="0"/>
              <a:t>Citation styles</a:t>
            </a:r>
          </a:p>
        </p:txBody>
      </p:sp>
      <p:sp>
        <p:nvSpPr>
          <p:cNvPr id="5" name="Content Placeholder 3">
            <a:extLst>
              <a:ext uri="{FF2B5EF4-FFF2-40B4-BE49-F238E27FC236}">
                <a16:creationId xmlns:a16="http://schemas.microsoft.com/office/drawing/2014/main" id="{55561ADB-A1DA-F510-3476-127769EF9EB4}"/>
              </a:ext>
            </a:extLst>
          </p:cNvPr>
          <p:cNvSpPr txBox="1">
            <a:spLocks/>
          </p:cNvSpPr>
          <p:nvPr/>
        </p:nvSpPr>
        <p:spPr>
          <a:xfrm>
            <a:off x="786516" y="2164493"/>
            <a:ext cx="4046240" cy="4248472"/>
          </a:xfrm>
          <a:prstGeom prst="rect">
            <a:avLst/>
          </a:prstGeom>
        </p:spPr>
        <p:txBody>
          <a:bodyPr vert="horz" lIns="54864" tIns="91440" rtlCol="0">
            <a:normAutofit/>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tabLst/>
              <a:defRPr/>
            </a:pPr>
            <a:r>
              <a:rPr kumimoji="0" lang="en-CA" sz="3000" b="1" i="0" u="none" strike="noStrike" kern="1200" cap="none" spc="0" normalizeH="0" baseline="0" noProof="0" dirty="0">
                <a:ln>
                  <a:noFill/>
                </a:ln>
                <a:solidFill>
                  <a:srgbClr val="56002A"/>
                </a:solidFill>
                <a:effectLst/>
                <a:uLnTx/>
                <a:uFillTx/>
              </a:rPr>
              <a:t>Examples:</a:t>
            </a:r>
            <a:br>
              <a:rPr kumimoji="0" lang="en-CA" sz="1500" b="1" i="0" u="none" strike="noStrike" kern="1200" cap="none" spc="0" normalizeH="0" baseline="0" noProof="0" dirty="0">
                <a:ln>
                  <a:noFill/>
                </a:ln>
                <a:solidFill>
                  <a:schemeClr val="tx1"/>
                </a:solidFill>
                <a:effectLst/>
                <a:uLnTx/>
                <a:uFillTx/>
              </a:rPr>
            </a:br>
            <a:endParaRPr kumimoji="0" lang="en-CA" sz="1500" b="1" i="0" u="none" strike="noStrike" kern="1200" cap="none" spc="0" normalizeH="0" baseline="0" noProof="0" dirty="0">
              <a:ln>
                <a:noFill/>
              </a:ln>
              <a:solidFill>
                <a:schemeClr val="tx1"/>
              </a:solidFill>
              <a:effectLst/>
              <a:uLnTx/>
              <a:uFillTx/>
            </a:endParaRP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Arial" pitchFamily="34" charset="0"/>
              <a:buChar char="•"/>
              <a:tabLst/>
              <a:defRPr/>
            </a:pPr>
            <a:r>
              <a:rPr lang="en-CA" sz="3000" dirty="0">
                <a:solidFill>
                  <a:srgbClr val="5E6A71"/>
                </a:solidFill>
              </a:rPr>
              <a:t>APA </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Arial" pitchFamily="34" charset="0"/>
              <a:buChar char="•"/>
              <a:tabLst/>
              <a:defRPr/>
            </a:pPr>
            <a:r>
              <a:rPr kumimoji="0" lang="en-CA" sz="3000" b="0" i="0" u="none" strike="noStrike" kern="1200" cap="none" spc="0" normalizeH="0" baseline="0" noProof="0" dirty="0">
                <a:ln>
                  <a:noFill/>
                </a:ln>
                <a:solidFill>
                  <a:srgbClr val="5E6A71"/>
                </a:solidFill>
                <a:effectLst/>
                <a:uLnTx/>
                <a:uFillTx/>
              </a:rPr>
              <a:t>MLA</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Arial" pitchFamily="34" charset="0"/>
              <a:buChar char="•"/>
              <a:tabLst/>
              <a:defRPr/>
            </a:pPr>
            <a:r>
              <a:rPr lang="en-CA" sz="3000" dirty="0">
                <a:solidFill>
                  <a:srgbClr val="5E6A71"/>
                </a:solidFill>
              </a:rPr>
              <a:t>Chicago</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Arial" pitchFamily="34" charset="0"/>
              <a:buChar char="•"/>
              <a:tabLst/>
              <a:defRPr/>
            </a:pPr>
            <a:r>
              <a:rPr lang="en-CA" sz="3000" baseline="0" dirty="0">
                <a:solidFill>
                  <a:srgbClr val="5E6A71"/>
                </a:solidFill>
              </a:rPr>
              <a:t>Vancouver</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Arial" pitchFamily="34" charset="0"/>
              <a:buChar char="•"/>
              <a:tabLst/>
              <a:defRPr/>
            </a:pPr>
            <a:r>
              <a:rPr kumimoji="0" lang="en-CA" sz="3000" b="0" i="0" u="none" strike="noStrike" kern="1200" cap="none" spc="0" normalizeH="0" noProof="0" dirty="0">
                <a:ln>
                  <a:noFill/>
                </a:ln>
                <a:solidFill>
                  <a:srgbClr val="5E6A71"/>
                </a:solidFill>
                <a:effectLst/>
                <a:uLnTx/>
                <a:uFillTx/>
              </a:rPr>
              <a:t>Harvard</a:t>
            </a:r>
          </a:p>
          <a:p>
            <a:pPr marL="438912" marR="0" lvl="0" indent="-320040" algn="l" defTabSz="914400" rtl="0" eaLnBrk="1" fontAlgn="auto" latinLnBrk="0" hangingPunct="1">
              <a:lnSpc>
                <a:spcPct val="100000"/>
              </a:lnSpc>
              <a:spcBef>
                <a:spcPts val="0"/>
              </a:spcBef>
              <a:spcAft>
                <a:spcPts val="0"/>
              </a:spcAft>
              <a:buClr>
                <a:schemeClr val="accent1"/>
              </a:buClr>
              <a:buSzPct val="80000"/>
              <a:buFont typeface="Arial" pitchFamily="34" charset="0"/>
              <a:buChar char="•"/>
              <a:tabLst/>
              <a:defRPr/>
            </a:pPr>
            <a:r>
              <a:rPr lang="en-CA" sz="3000" baseline="0" dirty="0">
                <a:solidFill>
                  <a:srgbClr val="5E6A71"/>
                </a:solidFill>
              </a:rPr>
              <a:t>etc.</a:t>
            </a:r>
            <a:endParaRPr kumimoji="0" lang="en-CA" sz="3000" b="0" i="0" u="none" strike="noStrike" kern="1200" cap="none" spc="0" normalizeH="0" baseline="0" noProof="0" dirty="0">
              <a:ln>
                <a:noFill/>
              </a:ln>
              <a:solidFill>
                <a:srgbClr val="5E6A71"/>
              </a:solidFill>
              <a:effectLst/>
              <a:uLnTx/>
              <a:uFillTx/>
            </a:endParaRPr>
          </a:p>
        </p:txBody>
      </p:sp>
      <p:sp>
        <p:nvSpPr>
          <p:cNvPr id="6" name="Content Placeholder 3">
            <a:extLst>
              <a:ext uri="{FF2B5EF4-FFF2-40B4-BE49-F238E27FC236}">
                <a16:creationId xmlns:a16="http://schemas.microsoft.com/office/drawing/2014/main" id="{3EFA0853-4339-B408-253F-55D5E247DD77}"/>
              </a:ext>
            </a:extLst>
          </p:cNvPr>
          <p:cNvSpPr>
            <a:spLocks noGrp="1"/>
          </p:cNvSpPr>
          <p:nvPr>
            <p:ph idx="1"/>
          </p:nvPr>
        </p:nvSpPr>
        <p:spPr>
          <a:xfrm>
            <a:off x="4049968" y="1975924"/>
            <a:ext cx="7560840" cy="4625609"/>
          </a:xfrm>
        </p:spPr>
        <p:txBody>
          <a:bodyPr>
            <a:normAutofit/>
          </a:bodyPr>
          <a:lstStyle/>
          <a:p>
            <a:pPr lvl="0">
              <a:buNone/>
              <a:defRPr/>
            </a:pPr>
            <a:r>
              <a:rPr lang="en-CA" sz="3000" b="1" dirty="0"/>
              <a:t>Purpose:</a:t>
            </a:r>
          </a:p>
          <a:p>
            <a:pPr lvl="0">
              <a:defRPr/>
            </a:pPr>
            <a:r>
              <a:rPr lang="en-CA" sz="3000" dirty="0">
                <a:solidFill>
                  <a:schemeClr val="tx1"/>
                </a:solidFill>
              </a:rPr>
              <a:t>establishes a standard of writing and documentation within a particular field</a:t>
            </a:r>
          </a:p>
          <a:p>
            <a:pPr lvl="0">
              <a:defRPr/>
            </a:pPr>
            <a:r>
              <a:rPr lang="en-CA" sz="3000" dirty="0">
                <a:solidFill>
                  <a:schemeClr val="tx1"/>
                </a:solidFill>
              </a:rPr>
              <a:t>uniform style helps readers scan references quickly for key points and findings</a:t>
            </a:r>
          </a:p>
          <a:p>
            <a:pPr lvl="0">
              <a:defRPr/>
            </a:pPr>
            <a:r>
              <a:rPr lang="en-CA" sz="3000" dirty="0">
                <a:solidFill>
                  <a:schemeClr val="tx1"/>
                </a:solidFill>
              </a:rPr>
              <a:t>encourages full disclosure of essential information </a:t>
            </a:r>
          </a:p>
          <a:p>
            <a:endParaRPr lang="en-CA" dirty="0"/>
          </a:p>
        </p:txBody>
      </p:sp>
    </p:spTree>
    <p:extLst>
      <p:ext uri="{BB962C8B-B14F-4D97-AF65-F5344CB8AC3E}">
        <p14:creationId xmlns:p14="http://schemas.microsoft.com/office/powerpoint/2010/main" val="205311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4000" dirty="0">
                <a:latin typeface="Calibri" pitchFamily="34" charset="0"/>
              </a:rPr>
              <a:t>Chicago Style: Notes &amp; Bibliography</a:t>
            </a:r>
          </a:p>
        </p:txBody>
      </p:sp>
      <p:pic>
        <p:nvPicPr>
          <p:cNvPr id="24584" name="Picture 8" descr="Cover of the Chicago Manual of Style, 17th edition (2017)">
            <a:hlinkClick r:id="rId4"/>
          </p:cNvPr>
          <p:cNvPicPr>
            <a:picLocks noChangeAspect="1" noChangeArrowheads="1"/>
          </p:cNvPicPr>
          <p:nvPr/>
        </p:nvPicPr>
        <p:blipFill>
          <a:blip r:embed="rId5" cstate="print"/>
          <a:srcRect/>
          <a:stretch>
            <a:fillRect/>
          </a:stretch>
        </p:blipFill>
        <p:spPr bwMode="auto">
          <a:xfrm>
            <a:off x="623374" y="2116182"/>
            <a:ext cx="2664313" cy="3842463"/>
          </a:xfrm>
          <a:prstGeom prst="rect">
            <a:avLst/>
          </a:prstGeom>
          <a:noFill/>
        </p:spPr>
      </p:pic>
      <p:sp>
        <p:nvSpPr>
          <p:cNvPr id="9" name="Rectangle 8"/>
          <p:cNvSpPr/>
          <p:nvPr/>
        </p:nvSpPr>
        <p:spPr>
          <a:xfrm>
            <a:off x="263352" y="5877272"/>
            <a:ext cx="316835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b="1" dirty="0">
                <a:hlinkClick r:id="rId4"/>
              </a:rPr>
              <a:t>Official CMOS 17 (2017</a:t>
            </a:r>
            <a:r>
              <a:rPr lang="en-CA" dirty="0">
                <a:hlinkClick r:id="rId4"/>
              </a:rPr>
              <a:t>)</a:t>
            </a:r>
            <a:endParaRPr lang="en-CA" dirty="0"/>
          </a:p>
        </p:txBody>
      </p:sp>
      <p:pic>
        <p:nvPicPr>
          <p:cNvPr id="24586" name="Picture 10" descr="Cover of Citation Guide for Business">
            <a:hlinkClick r:id="rId6"/>
          </p:cNvPr>
          <p:cNvPicPr>
            <a:picLocks noChangeAspect="1" noChangeArrowheads="1"/>
          </p:cNvPicPr>
          <p:nvPr/>
        </p:nvPicPr>
        <p:blipFill>
          <a:blip r:embed="rId7" cstate="print"/>
          <a:srcRect/>
          <a:stretch>
            <a:fillRect/>
          </a:stretch>
        </p:blipFill>
        <p:spPr bwMode="auto">
          <a:xfrm>
            <a:off x="3842591" y="2135453"/>
            <a:ext cx="2901481" cy="3823192"/>
          </a:xfrm>
          <a:prstGeom prst="rect">
            <a:avLst/>
          </a:prstGeom>
          <a:noFill/>
          <a:ln w="9525">
            <a:noFill/>
            <a:miter lim="800000"/>
            <a:headEnd/>
            <a:tailEnd/>
          </a:ln>
        </p:spPr>
      </p:pic>
      <p:sp>
        <p:nvSpPr>
          <p:cNvPr id="12" name="Rectangle 11"/>
          <p:cNvSpPr/>
          <p:nvPr/>
        </p:nvSpPr>
        <p:spPr>
          <a:xfrm>
            <a:off x="3575720" y="5877272"/>
            <a:ext cx="345638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000" b="1" dirty="0">
                <a:hlinkClick r:id="rId6"/>
              </a:rPr>
              <a:t>Citation Guide for Business</a:t>
            </a:r>
            <a:endParaRPr lang="en-CA" sz="2000" dirty="0"/>
          </a:p>
        </p:txBody>
      </p:sp>
      <p:sp>
        <p:nvSpPr>
          <p:cNvPr id="14" name="Rectangle 13"/>
          <p:cNvSpPr/>
          <p:nvPr/>
        </p:nvSpPr>
        <p:spPr>
          <a:xfrm>
            <a:off x="713400" y="6261410"/>
            <a:ext cx="6258381"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tx1"/>
                </a:solidFill>
              </a:rPr>
              <a:t>Available via University Library website: </a:t>
            </a:r>
            <a:r>
              <a:rPr lang="en-CA" dirty="0">
                <a:solidFill>
                  <a:srgbClr val="0000FF"/>
                </a:solidFill>
                <a:hlinkClick r:id="rId8"/>
              </a:rPr>
              <a:t>library.mcmaster.ca</a:t>
            </a:r>
            <a:endParaRPr lang="en-CA" dirty="0">
              <a:solidFill>
                <a:srgbClr val="0000FF"/>
              </a:solidFill>
            </a:endParaRPr>
          </a:p>
        </p:txBody>
      </p:sp>
      <p:sp>
        <p:nvSpPr>
          <p:cNvPr id="17" name="Right Arrow 16">
            <a:extLst>
              <a:ext uri="{C183D7F6-B498-43B3-948B-1728B52AA6E4}">
                <adec:decorative xmlns:adec="http://schemas.microsoft.com/office/drawing/2017/decorative" val="1"/>
              </a:ext>
            </a:extLst>
          </p:cNvPr>
          <p:cNvSpPr/>
          <p:nvPr/>
        </p:nvSpPr>
        <p:spPr>
          <a:xfrm>
            <a:off x="6661483" y="3808662"/>
            <a:ext cx="741241" cy="411645"/>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Content Placeholder 3" descr="Citation Guide for Business includes formatting rules for&#10; Title Page&#10; Contents&#10; Text&#10; Appendix(es)&#10; Notes &#10; Bibliography&#10;+ citation examples for   &#10;   frequently used sources">
            <a:extLst>
              <a:ext uri="{FF2B5EF4-FFF2-40B4-BE49-F238E27FC236}">
                <a16:creationId xmlns:a16="http://schemas.microsoft.com/office/drawing/2014/main" id="{25830BC7-A0BF-8AA4-B339-8AB1EEFCF102}"/>
              </a:ext>
            </a:extLst>
          </p:cNvPr>
          <p:cNvSpPr>
            <a:spLocks noGrp="1"/>
          </p:cNvSpPr>
          <p:nvPr>
            <p:ph idx="1"/>
          </p:nvPr>
        </p:nvSpPr>
        <p:spPr>
          <a:xfrm>
            <a:off x="7459404" y="2121678"/>
            <a:ext cx="4185958" cy="4121265"/>
          </a:xfrm>
        </p:spPr>
        <p:txBody>
          <a:bodyPr>
            <a:noAutofit/>
          </a:bodyPr>
          <a:lstStyle/>
          <a:p>
            <a:pPr marL="0" indent="0">
              <a:buNone/>
            </a:pPr>
            <a:r>
              <a:rPr lang="en-CA" sz="2300" dirty="0">
                <a:solidFill>
                  <a:schemeClr val="tx1"/>
                </a:solidFill>
              </a:rPr>
              <a:t>Citation Guide for Business includes formatting rules for</a:t>
            </a:r>
          </a:p>
          <a:p>
            <a:pPr>
              <a:spcBef>
                <a:spcPts val="0"/>
              </a:spcBef>
              <a:spcAft>
                <a:spcPts val="0"/>
              </a:spcAft>
              <a:buFont typeface="Arial" pitchFamily="34" charset="0"/>
              <a:buChar char="•"/>
            </a:pPr>
            <a:r>
              <a:rPr lang="en-CA" sz="2300" dirty="0">
                <a:solidFill>
                  <a:schemeClr val="tx1"/>
                </a:solidFill>
              </a:rPr>
              <a:t> Title Page</a:t>
            </a:r>
          </a:p>
          <a:p>
            <a:pPr>
              <a:spcBef>
                <a:spcPts val="0"/>
              </a:spcBef>
              <a:spcAft>
                <a:spcPts val="0"/>
              </a:spcAft>
              <a:buFont typeface="Arial" pitchFamily="34" charset="0"/>
              <a:buChar char="•"/>
            </a:pPr>
            <a:r>
              <a:rPr lang="en-CA" sz="2300" dirty="0">
                <a:solidFill>
                  <a:schemeClr val="tx1"/>
                </a:solidFill>
              </a:rPr>
              <a:t> Contents</a:t>
            </a:r>
          </a:p>
          <a:p>
            <a:pPr>
              <a:spcBef>
                <a:spcPts val="0"/>
              </a:spcBef>
              <a:spcAft>
                <a:spcPts val="0"/>
              </a:spcAft>
              <a:buFont typeface="Arial" pitchFamily="34" charset="0"/>
              <a:buChar char="•"/>
            </a:pPr>
            <a:r>
              <a:rPr lang="en-CA" sz="2300" dirty="0">
                <a:solidFill>
                  <a:schemeClr val="tx1"/>
                </a:solidFill>
              </a:rPr>
              <a:t> Text</a:t>
            </a:r>
          </a:p>
          <a:p>
            <a:pPr>
              <a:spcBef>
                <a:spcPts val="0"/>
              </a:spcBef>
              <a:spcAft>
                <a:spcPts val="0"/>
              </a:spcAft>
              <a:buFont typeface="Arial" pitchFamily="34" charset="0"/>
              <a:buChar char="•"/>
            </a:pPr>
            <a:r>
              <a:rPr lang="en-CA" sz="2300" dirty="0">
                <a:solidFill>
                  <a:schemeClr val="tx1"/>
                </a:solidFill>
              </a:rPr>
              <a:t> Appendix(es)</a:t>
            </a:r>
          </a:p>
          <a:p>
            <a:pPr>
              <a:spcBef>
                <a:spcPts val="0"/>
              </a:spcBef>
              <a:spcAft>
                <a:spcPts val="0"/>
              </a:spcAft>
              <a:buFont typeface="Arial" pitchFamily="34" charset="0"/>
              <a:buChar char="•"/>
            </a:pPr>
            <a:r>
              <a:rPr lang="en-CA" sz="2300" dirty="0">
                <a:solidFill>
                  <a:schemeClr val="tx1"/>
                </a:solidFill>
              </a:rPr>
              <a:t> Notes </a:t>
            </a:r>
          </a:p>
          <a:p>
            <a:pPr>
              <a:spcBef>
                <a:spcPts val="0"/>
              </a:spcBef>
              <a:spcAft>
                <a:spcPts val="0"/>
              </a:spcAft>
              <a:buFont typeface="Arial" pitchFamily="34" charset="0"/>
              <a:buChar char="•"/>
            </a:pPr>
            <a:r>
              <a:rPr lang="en-CA" sz="2300" dirty="0">
                <a:solidFill>
                  <a:schemeClr val="tx1"/>
                </a:solidFill>
              </a:rPr>
              <a:t> Bibliography</a:t>
            </a:r>
            <a:br>
              <a:rPr lang="en-CA" sz="2300" dirty="0">
                <a:solidFill>
                  <a:schemeClr val="tx1"/>
                </a:solidFill>
              </a:rPr>
            </a:br>
            <a:r>
              <a:rPr lang="en-CA" sz="2300" dirty="0">
                <a:solidFill>
                  <a:schemeClr val="tx1"/>
                </a:solidFill>
              </a:rPr>
              <a:t>+ citation examples for   </a:t>
            </a:r>
            <a:br>
              <a:rPr lang="en-CA" sz="2300" dirty="0">
                <a:solidFill>
                  <a:schemeClr val="tx1"/>
                </a:solidFill>
              </a:rPr>
            </a:br>
            <a:r>
              <a:rPr lang="en-CA" sz="2300" dirty="0">
                <a:solidFill>
                  <a:schemeClr val="tx1"/>
                </a:solidFill>
              </a:rPr>
              <a:t>   frequently used sources</a:t>
            </a:r>
            <a:endParaRPr lang="en-CA" sz="2300" dirty="0"/>
          </a:p>
        </p:txBody>
      </p:sp>
    </p:spTree>
    <p:custDataLst>
      <p:tags r:id="rId1"/>
    </p:custData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a:latin typeface="Calibri" pitchFamily="34" charset="0"/>
              </a:rPr>
              <a:t>Notes: In-Text + Endnotes</a:t>
            </a:r>
          </a:p>
        </p:txBody>
      </p:sp>
      <p:pic>
        <p:nvPicPr>
          <p:cNvPr id="47107" name="Picture 3" descr="Superscripted numbers at the end of three separate sentences in a sample body of text."/>
          <p:cNvPicPr>
            <a:picLocks noChangeAspect="1" noChangeArrowheads="1"/>
          </p:cNvPicPr>
          <p:nvPr/>
        </p:nvPicPr>
        <p:blipFill>
          <a:blip r:embed="rId4" cstate="print"/>
          <a:srcRect b="39290"/>
          <a:stretch>
            <a:fillRect/>
          </a:stretch>
        </p:blipFill>
        <p:spPr bwMode="auto">
          <a:xfrm>
            <a:off x="473087" y="1846969"/>
            <a:ext cx="6050911" cy="4824536"/>
          </a:xfrm>
          <a:prstGeom prst="rect">
            <a:avLst/>
          </a:prstGeom>
          <a:noFill/>
          <a:ln w="6350">
            <a:solidFill>
              <a:schemeClr val="bg1">
                <a:lumMod val="75000"/>
              </a:schemeClr>
            </a:solidFill>
            <a:miter lim="800000"/>
            <a:headEnd/>
            <a:tailEnd/>
          </a:ln>
        </p:spPr>
      </p:pic>
      <p:sp>
        <p:nvSpPr>
          <p:cNvPr id="7" name="Rectangle 6"/>
          <p:cNvSpPr/>
          <p:nvPr/>
        </p:nvSpPr>
        <p:spPr>
          <a:xfrm rot="20339211">
            <a:off x="628296" y="2164801"/>
            <a:ext cx="1080120" cy="288032"/>
          </a:xfrm>
          <a:prstGeom prst="rect">
            <a:avLst/>
          </a:prstGeom>
          <a:solidFill>
            <a:srgbClr val="5E6A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a:solidFill>
                  <a:schemeClr val="bg1"/>
                </a:solidFill>
              </a:rPr>
              <a:t>Text</a:t>
            </a:r>
          </a:p>
        </p:txBody>
      </p:sp>
      <p:pic>
        <p:nvPicPr>
          <p:cNvPr id="6" name="Picture 2" descr="Notes page which includes three endnote examples. "/>
          <p:cNvPicPr>
            <a:picLocks noChangeAspect="1" noChangeArrowheads="1"/>
          </p:cNvPicPr>
          <p:nvPr/>
        </p:nvPicPr>
        <p:blipFill>
          <a:blip r:embed="rId5" cstate="print"/>
          <a:srcRect l="5704" t="5358" r="4172" b="68185"/>
          <a:stretch>
            <a:fillRect/>
          </a:stretch>
        </p:blipFill>
        <p:spPr bwMode="auto">
          <a:xfrm>
            <a:off x="5544616" y="1825941"/>
            <a:ext cx="5951984" cy="2232248"/>
          </a:xfrm>
          <a:prstGeom prst="rect">
            <a:avLst/>
          </a:prstGeom>
          <a:noFill/>
          <a:ln w="9525">
            <a:solidFill>
              <a:schemeClr val="bg1">
                <a:lumMod val="75000"/>
              </a:schemeClr>
            </a:solidFill>
            <a:miter lim="800000"/>
            <a:headEnd/>
            <a:tailEnd/>
          </a:ln>
        </p:spPr>
      </p:pic>
      <p:cxnSp>
        <p:nvCxnSpPr>
          <p:cNvPr id="9" name="Straight Arrow Connector 8">
            <a:extLst>
              <a:ext uri="{C183D7F6-B498-43B3-948B-1728B52AA6E4}">
                <adec:decorative xmlns:adec="http://schemas.microsoft.com/office/drawing/2017/decorative" val="1"/>
              </a:ext>
            </a:extLst>
          </p:cNvPr>
          <p:cNvCxnSpPr>
            <a:cxnSpLocks/>
          </p:cNvCxnSpPr>
          <p:nvPr/>
        </p:nvCxnSpPr>
        <p:spPr>
          <a:xfrm flipV="1">
            <a:off x="2510294" y="2538447"/>
            <a:ext cx="3627120" cy="807236"/>
          </a:xfrm>
          <a:prstGeom prst="straightConnector1">
            <a:avLst/>
          </a:prstGeom>
          <a:ln>
            <a:solidFill>
              <a:srgbClr val="FDBF57"/>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C183D7F6-B498-43B3-948B-1728B52AA6E4}">
                <adec:decorative xmlns:adec="http://schemas.microsoft.com/office/drawing/2017/decorative" val="1"/>
              </a:ext>
            </a:extLst>
          </p:cNvPr>
          <p:cNvCxnSpPr>
            <a:cxnSpLocks/>
          </p:cNvCxnSpPr>
          <p:nvPr/>
        </p:nvCxnSpPr>
        <p:spPr>
          <a:xfrm flipV="1">
            <a:off x="4249822" y="3239589"/>
            <a:ext cx="1916162" cy="1220695"/>
          </a:xfrm>
          <a:prstGeom prst="straightConnector1">
            <a:avLst/>
          </a:prstGeom>
          <a:ln>
            <a:solidFill>
              <a:srgbClr val="FDBF57"/>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C183D7F6-B498-43B3-948B-1728B52AA6E4}">
                <adec:decorative xmlns:adec="http://schemas.microsoft.com/office/drawing/2017/decorative" val="1"/>
              </a:ext>
            </a:extLst>
          </p:cNvPr>
          <p:cNvCxnSpPr>
            <a:cxnSpLocks/>
          </p:cNvCxnSpPr>
          <p:nvPr/>
        </p:nvCxnSpPr>
        <p:spPr>
          <a:xfrm flipV="1">
            <a:off x="2067816" y="3573016"/>
            <a:ext cx="4067333" cy="2744004"/>
          </a:xfrm>
          <a:prstGeom prst="straightConnector1">
            <a:avLst/>
          </a:prstGeom>
          <a:ln>
            <a:solidFill>
              <a:srgbClr val="FDBF57"/>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1028548" y="1700808"/>
            <a:ext cx="1008112" cy="792088"/>
          </a:xfrm>
          <a:prstGeom prst="rect">
            <a:avLst/>
          </a:prstGeom>
          <a:solidFill>
            <a:srgbClr val="FDB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a:solidFill>
                  <a:schemeClr val="tx1"/>
                </a:solidFill>
                <a:latin typeface="Calibri" pitchFamily="34" charset="0"/>
              </a:rPr>
              <a:t>1.  Complete </a:t>
            </a:r>
            <a:br>
              <a:rPr lang="en-CA" sz="1200" dirty="0">
                <a:solidFill>
                  <a:schemeClr val="tx1"/>
                </a:solidFill>
                <a:latin typeface="Calibri" pitchFamily="34" charset="0"/>
              </a:rPr>
            </a:br>
            <a:r>
              <a:rPr lang="en-CA" sz="1200" dirty="0">
                <a:solidFill>
                  <a:schemeClr val="tx1"/>
                </a:solidFill>
                <a:latin typeface="Calibri" pitchFamily="34" charset="0"/>
              </a:rPr>
              <a:t>     endnote </a:t>
            </a:r>
            <a:br>
              <a:rPr lang="en-CA" sz="1200" dirty="0">
                <a:solidFill>
                  <a:schemeClr val="tx1"/>
                </a:solidFill>
                <a:latin typeface="Calibri" pitchFamily="34" charset="0"/>
              </a:rPr>
            </a:br>
            <a:r>
              <a:rPr lang="en-CA" sz="1200" dirty="0">
                <a:solidFill>
                  <a:schemeClr val="tx1"/>
                </a:solidFill>
                <a:latin typeface="Calibri" pitchFamily="34" charset="0"/>
              </a:rPr>
              <a:t>     form (1</a:t>
            </a:r>
            <a:r>
              <a:rPr lang="en-CA" sz="1200" baseline="30000" dirty="0">
                <a:solidFill>
                  <a:schemeClr val="tx1"/>
                </a:solidFill>
                <a:latin typeface="Calibri" pitchFamily="34" charset="0"/>
              </a:rPr>
              <a:t>st</a:t>
            </a:r>
            <a:r>
              <a:rPr lang="en-CA" sz="1200" dirty="0">
                <a:solidFill>
                  <a:schemeClr val="tx1"/>
                </a:solidFill>
                <a:latin typeface="Calibri" pitchFamily="34" charset="0"/>
              </a:rPr>
              <a:t> </a:t>
            </a:r>
            <a:br>
              <a:rPr lang="en-CA" sz="1200" dirty="0">
                <a:solidFill>
                  <a:schemeClr val="tx1"/>
                </a:solidFill>
                <a:latin typeface="Calibri" pitchFamily="34" charset="0"/>
              </a:rPr>
            </a:br>
            <a:r>
              <a:rPr lang="en-CA" sz="1200" dirty="0">
                <a:solidFill>
                  <a:schemeClr val="tx1"/>
                </a:solidFill>
                <a:latin typeface="Calibri" pitchFamily="34" charset="0"/>
              </a:rPr>
              <a:t>     citing)</a:t>
            </a:r>
          </a:p>
        </p:txBody>
      </p:sp>
      <p:sp>
        <p:nvSpPr>
          <p:cNvPr id="12" name="Rectangle 11"/>
          <p:cNvSpPr/>
          <p:nvPr/>
        </p:nvSpPr>
        <p:spPr>
          <a:xfrm>
            <a:off x="10992544" y="2636912"/>
            <a:ext cx="1080120" cy="936104"/>
          </a:xfrm>
          <a:prstGeom prst="rect">
            <a:avLst/>
          </a:prstGeom>
          <a:solidFill>
            <a:srgbClr val="FDB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a:solidFill>
                  <a:schemeClr val="tx1"/>
                </a:solidFill>
                <a:latin typeface="Calibri" pitchFamily="34" charset="0"/>
              </a:rPr>
              <a:t>2. Shortened </a:t>
            </a:r>
            <a:br>
              <a:rPr lang="en-CA" sz="1200" dirty="0">
                <a:solidFill>
                  <a:schemeClr val="tx1"/>
                </a:solidFill>
                <a:latin typeface="Calibri" pitchFamily="34" charset="0"/>
              </a:rPr>
            </a:br>
            <a:r>
              <a:rPr lang="en-CA" sz="1200" dirty="0">
                <a:solidFill>
                  <a:schemeClr val="tx1"/>
                </a:solidFill>
                <a:latin typeface="Calibri" pitchFamily="34" charset="0"/>
              </a:rPr>
              <a:t>    endnote   </a:t>
            </a:r>
            <a:br>
              <a:rPr lang="en-CA" sz="1200" dirty="0">
                <a:solidFill>
                  <a:schemeClr val="tx1"/>
                </a:solidFill>
                <a:latin typeface="Calibri" pitchFamily="34" charset="0"/>
              </a:rPr>
            </a:br>
            <a:r>
              <a:rPr lang="en-CA" sz="1200" dirty="0">
                <a:solidFill>
                  <a:schemeClr val="tx1"/>
                </a:solidFill>
                <a:latin typeface="Calibri" pitchFamily="34" charset="0"/>
              </a:rPr>
              <a:t>    form  </a:t>
            </a:r>
            <a:br>
              <a:rPr lang="en-CA" sz="1200" dirty="0">
                <a:solidFill>
                  <a:schemeClr val="tx1"/>
                </a:solidFill>
                <a:latin typeface="Calibri" pitchFamily="34" charset="0"/>
              </a:rPr>
            </a:br>
            <a:r>
              <a:rPr lang="en-CA" sz="1200" dirty="0">
                <a:solidFill>
                  <a:schemeClr val="tx1"/>
                </a:solidFill>
                <a:latin typeface="Calibri" pitchFamily="34" charset="0"/>
              </a:rPr>
              <a:t>   (subsequent </a:t>
            </a:r>
            <a:br>
              <a:rPr lang="en-CA" sz="1200" dirty="0">
                <a:solidFill>
                  <a:schemeClr val="tx1"/>
                </a:solidFill>
                <a:latin typeface="Calibri" pitchFamily="34" charset="0"/>
              </a:rPr>
            </a:br>
            <a:r>
              <a:rPr lang="en-CA" sz="1200" dirty="0">
                <a:solidFill>
                  <a:schemeClr val="tx1"/>
                </a:solidFill>
                <a:latin typeface="Calibri" pitchFamily="34" charset="0"/>
              </a:rPr>
              <a:t>    citing).</a:t>
            </a:r>
          </a:p>
        </p:txBody>
      </p:sp>
      <p:cxnSp>
        <p:nvCxnSpPr>
          <p:cNvPr id="21" name="Straight Arrow Connector 20">
            <a:extLst>
              <a:ext uri="{C183D7F6-B498-43B3-948B-1728B52AA6E4}">
                <adec:decorative xmlns:adec="http://schemas.microsoft.com/office/drawing/2017/decorative" val="1"/>
              </a:ext>
            </a:extLst>
          </p:cNvPr>
          <p:cNvCxnSpPr>
            <a:cxnSpLocks/>
          </p:cNvCxnSpPr>
          <p:nvPr/>
        </p:nvCxnSpPr>
        <p:spPr>
          <a:xfrm flipH="1">
            <a:off x="10215154" y="2209109"/>
            <a:ext cx="813394" cy="235787"/>
          </a:xfrm>
          <a:prstGeom prst="straightConnector1">
            <a:avLst/>
          </a:prstGeom>
          <a:ln>
            <a:solidFill>
              <a:srgbClr val="FDBF57"/>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C183D7F6-B498-43B3-948B-1728B52AA6E4}">
                <adec:decorative xmlns:adec="http://schemas.microsoft.com/office/drawing/2017/decorative" val="1"/>
              </a:ext>
            </a:extLst>
          </p:cNvPr>
          <p:cNvCxnSpPr/>
          <p:nvPr/>
        </p:nvCxnSpPr>
        <p:spPr>
          <a:xfrm flipH="1">
            <a:off x="10344472" y="2924944"/>
            <a:ext cx="648072" cy="144016"/>
          </a:xfrm>
          <a:prstGeom prst="straightConnector1">
            <a:avLst/>
          </a:prstGeom>
          <a:ln>
            <a:solidFill>
              <a:srgbClr val="FDBF57"/>
            </a:solidFill>
            <a:tailEnd type="arrow"/>
          </a:ln>
        </p:spPr>
        <p:style>
          <a:lnRef idx="1">
            <a:schemeClr val="accent1"/>
          </a:lnRef>
          <a:fillRef idx="0">
            <a:schemeClr val="accent1"/>
          </a:fillRef>
          <a:effectRef idx="0">
            <a:schemeClr val="accent1"/>
          </a:effectRef>
          <a:fontRef idx="minor">
            <a:schemeClr val="tx1"/>
          </a:fontRef>
        </p:style>
      </p:cxnSp>
      <p:sp>
        <p:nvSpPr>
          <p:cNvPr id="17" name="Content Placeholder 4"/>
          <p:cNvSpPr>
            <a:spLocks noGrp="1"/>
          </p:cNvSpPr>
          <p:nvPr>
            <p:ph idx="1"/>
          </p:nvPr>
        </p:nvSpPr>
        <p:spPr>
          <a:xfrm>
            <a:off x="6523998" y="4060341"/>
            <a:ext cx="5256584" cy="2606867"/>
          </a:xfrm>
          <a:prstGeom prst="rect">
            <a:avLst/>
          </a:prstGeom>
        </p:spPr>
        <p:txBody>
          <a:bodyPr wrap="square">
            <a:spAutoFit/>
          </a:bodyPr>
          <a:lstStyle/>
          <a:p>
            <a:pPr>
              <a:buFont typeface="Wingdings" pitchFamily="2" charset="2"/>
              <a:buChar char="§"/>
            </a:pPr>
            <a:r>
              <a:rPr lang="en-CA" sz="2200" dirty="0"/>
              <a:t>Each time a source is used in the text, it must be cited with a superscripted note number. </a:t>
            </a:r>
          </a:p>
          <a:p>
            <a:pPr>
              <a:buFont typeface="Wingdings" pitchFamily="2" charset="2"/>
              <a:buChar char="§"/>
            </a:pPr>
            <a:r>
              <a:rPr lang="en-CA" sz="2200" dirty="0"/>
              <a:t>The specific details of the sources cited in the text will  be listed in numerical order on a separate Notes page near the end of the paper (i.e., endnotes)</a:t>
            </a:r>
            <a:endParaRPr lang="en-US" altLang="ja-JP" sz="2200" dirty="0"/>
          </a:p>
        </p:txBody>
      </p:sp>
    </p:spTree>
    <p:custDataLst>
      <p:tags r:id="rId1"/>
    </p:custData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a:latin typeface="Calibri" pitchFamily="34" charset="0"/>
              </a:rPr>
              <a:t>Bibliography</a:t>
            </a:r>
          </a:p>
        </p:txBody>
      </p:sp>
      <p:pic>
        <p:nvPicPr>
          <p:cNvPr id="1026" name="Picture 2" descr="Sample Bibliography page with five individual, complete citations listed in alphabetical order by first element (author surname)."/>
          <p:cNvPicPr>
            <a:picLocks noChangeAspect="1" noChangeArrowheads="1"/>
          </p:cNvPicPr>
          <p:nvPr/>
        </p:nvPicPr>
        <p:blipFill>
          <a:blip r:embed="rId4" cstate="print"/>
          <a:srcRect/>
          <a:stretch>
            <a:fillRect/>
          </a:stretch>
        </p:blipFill>
        <p:spPr bwMode="auto">
          <a:xfrm>
            <a:off x="5303912" y="1916832"/>
            <a:ext cx="6750486" cy="4016980"/>
          </a:xfrm>
          <a:prstGeom prst="rect">
            <a:avLst/>
          </a:prstGeom>
          <a:noFill/>
          <a:ln w="9525">
            <a:noFill/>
            <a:miter lim="800000"/>
            <a:headEnd/>
            <a:tailEnd/>
          </a:ln>
        </p:spPr>
      </p:pic>
      <p:sp>
        <p:nvSpPr>
          <p:cNvPr id="5" name="Content Placeholder 4"/>
          <p:cNvSpPr>
            <a:spLocks noGrp="1"/>
          </p:cNvSpPr>
          <p:nvPr>
            <p:ph idx="1"/>
          </p:nvPr>
        </p:nvSpPr>
        <p:spPr>
          <a:xfrm>
            <a:off x="341729" y="2043337"/>
            <a:ext cx="5144672" cy="4555093"/>
          </a:xfrm>
          <a:prstGeom prst="rect">
            <a:avLst/>
          </a:prstGeom>
        </p:spPr>
        <p:txBody>
          <a:bodyPr wrap="square">
            <a:spAutoFit/>
          </a:bodyPr>
          <a:lstStyle/>
          <a:p>
            <a:pPr>
              <a:spcBef>
                <a:spcPct val="0"/>
              </a:spcBef>
              <a:spcAft>
                <a:spcPts val="1200"/>
              </a:spcAft>
              <a:buFont typeface="Wingdings" pitchFamily="2" charset="2"/>
              <a:buChar char="§"/>
            </a:pPr>
            <a:r>
              <a:rPr lang="en-US" sz="2500" dirty="0"/>
              <a:t>lists all the sources used to write your paper</a:t>
            </a:r>
          </a:p>
          <a:p>
            <a:pPr>
              <a:spcBef>
                <a:spcPct val="0"/>
              </a:spcBef>
              <a:spcAft>
                <a:spcPts val="1200"/>
              </a:spcAft>
              <a:buFont typeface="Wingdings" pitchFamily="2" charset="2"/>
              <a:buChar char="§"/>
            </a:pPr>
            <a:r>
              <a:rPr lang="en-CA" sz="2500" dirty="0"/>
              <a:t>entries are arranged in alphabetical order according to the first word in each citation (i.e., author’s name,  or first word in title if there is no author)</a:t>
            </a:r>
          </a:p>
          <a:p>
            <a:pPr>
              <a:buFont typeface="Wingdings" pitchFamily="2" charset="2"/>
              <a:buChar char="§"/>
            </a:pPr>
            <a:r>
              <a:rPr lang="en-US" sz="2500" dirty="0"/>
              <a:t>includes a single entry for each source, regardless of how many times it has been cited in the paper</a:t>
            </a:r>
            <a:endParaRPr lang="en-CA" sz="3000" dirty="0"/>
          </a:p>
          <a:p>
            <a:pPr>
              <a:spcBef>
                <a:spcPct val="0"/>
              </a:spcBef>
              <a:spcAft>
                <a:spcPts val="1200"/>
              </a:spcAft>
              <a:buNone/>
            </a:pPr>
            <a:endParaRPr lang="en-US" altLang="ja-JP" sz="1000" dirty="0"/>
          </a:p>
        </p:txBody>
      </p:sp>
    </p:spTree>
    <p:custDataLst>
      <p:tags r:id="rId1"/>
    </p:custData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a:t>Endnote &amp; Bibliography Differences</a:t>
            </a:r>
          </a:p>
        </p:txBody>
      </p:sp>
      <p:sp>
        <p:nvSpPr>
          <p:cNvPr id="3" name="Text Placeholder 2"/>
          <p:cNvSpPr>
            <a:spLocks noGrp="1"/>
          </p:cNvSpPr>
          <p:nvPr>
            <p:ph type="body" idx="1"/>
          </p:nvPr>
        </p:nvSpPr>
        <p:spPr>
          <a:xfrm>
            <a:off x="708147" y="2008869"/>
            <a:ext cx="5087075" cy="536005"/>
          </a:xfrm>
        </p:spPr>
        <p:txBody>
          <a:bodyPr/>
          <a:lstStyle/>
          <a:p>
            <a:r>
              <a:rPr lang="en-CA" dirty="0">
                <a:solidFill>
                  <a:srgbClr val="5E6A71"/>
                </a:solidFill>
              </a:rPr>
              <a:t>ENDNOTE</a:t>
            </a:r>
          </a:p>
        </p:txBody>
      </p:sp>
      <p:sp>
        <p:nvSpPr>
          <p:cNvPr id="11" name="Rectangle 1">
            <a:extLst>
              <a:ext uri="{FF2B5EF4-FFF2-40B4-BE49-F238E27FC236}">
                <a16:creationId xmlns:a16="http://schemas.microsoft.com/office/drawing/2014/main" id="{3B43A830-6CBD-53DC-31E2-0FFE37C4E2A7}"/>
              </a:ext>
            </a:extLst>
          </p:cNvPr>
          <p:cNvSpPr>
            <a:spLocks noChangeArrowheads="1"/>
          </p:cNvSpPr>
          <p:nvPr/>
        </p:nvSpPr>
        <p:spPr bwMode="auto">
          <a:xfrm>
            <a:off x="623392" y="2663070"/>
            <a:ext cx="5328592"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dirty="0">
                <a:ln>
                  <a:noFill/>
                </a:ln>
                <a:effectLst/>
                <a:latin typeface="Times New Roman"/>
                <a:ea typeface="Times New Roman" pitchFamily="18" charset="0"/>
                <a:cs typeface="Calibri"/>
              </a:rPr>
              <a:t>1. </a:t>
            </a:r>
            <a:r>
              <a:rPr kumimoji="0" lang="en-US" sz="2000" b="0" i="0" u="none" strike="noStrike" cap="none" normalizeH="0" dirty="0">
                <a:ln>
                  <a:noFill/>
                </a:ln>
                <a:solidFill>
                  <a:srgbClr val="C00000"/>
                </a:solidFill>
                <a:effectLst/>
                <a:latin typeface="Times New Roman"/>
                <a:ea typeface="Times New Roman" pitchFamily="18" charset="0"/>
                <a:cs typeface="Calibri"/>
              </a:rPr>
              <a:t>Ken Auletta</a:t>
            </a:r>
            <a:r>
              <a:rPr kumimoji="0" lang="en-US" sz="2000" b="1" i="0" u="none" strike="noStrike" cap="none" normalizeH="0" dirty="0">
                <a:ln>
                  <a:noFill/>
                </a:ln>
                <a:solidFill>
                  <a:srgbClr val="C00000"/>
                </a:solidFill>
                <a:effectLst/>
                <a:latin typeface="Times New Roman"/>
                <a:ea typeface="Times New Roman" pitchFamily="18" charset="0"/>
                <a:cs typeface="Calibri"/>
              </a:rPr>
              <a:t>,</a:t>
            </a:r>
            <a:r>
              <a:rPr kumimoji="0" lang="en-US" sz="2000" b="0" i="0" u="none" strike="noStrike" cap="none" normalizeH="0" dirty="0">
                <a:ln>
                  <a:noFill/>
                </a:ln>
                <a:effectLst/>
                <a:latin typeface="Times New Roman"/>
                <a:ea typeface="Times New Roman" pitchFamily="18" charset="0"/>
                <a:cs typeface="Calibri"/>
              </a:rPr>
              <a:t> </a:t>
            </a:r>
            <a:r>
              <a:rPr kumimoji="0" lang="en-US" sz="2000" b="0" i="1" u="none" strike="noStrike" cap="none" normalizeH="0" dirty="0">
                <a:ln>
                  <a:noFill/>
                </a:ln>
                <a:effectLst/>
                <a:latin typeface="Times New Roman"/>
                <a:ea typeface="Times New Roman" pitchFamily="18" charset="0"/>
                <a:cs typeface="Calibri"/>
              </a:rPr>
              <a:t>Googled: The End of the World As We Know It </a:t>
            </a:r>
            <a:r>
              <a:rPr kumimoji="0" lang="en-US" sz="2000" b="0" i="0" u="none" strike="noStrike" cap="none" normalizeH="0" dirty="0">
                <a:ln>
                  <a:noFill/>
                </a:ln>
                <a:effectLst/>
                <a:latin typeface="Times New Roman"/>
                <a:ea typeface="Times New Roman" pitchFamily="18" charset="0"/>
                <a:cs typeface="Calibri"/>
              </a:rPr>
              <a:t>(New York: Penguin Press, 2009)</a:t>
            </a:r>
            <a:r>
              <a:rPr kumimoji="0" lang="en-US" sz="2000" b="1" i="0" u="none" strike="noStrike" cap="none" normalizeH="0" dirty="0">
                <a:ln>
                  <a:noFill/>
                </a:ln>
                <a:solidFill>
                  <a:srgbClr val="C00000"/>
                </a:solidFill>
                <a:effectLst/>
                <a:latin typeface="Times New Roman"/>
                <a:ea typeface="Times New Roman" pitchFamily="18" charset="0"/>
                <a:cs typeface="Calibri"/>
              </a:rPr>
              <a:t>,</a:t>
            </a:r>
            <a:r>
              <a:rPr kumimoji="0" lang="en-US" sz="2000" b="0" i="0" u="none" strike="noStrike" cap="none" normalizeH="0" dirty="0">
                <a:ln>
                  <a:noFill/>
                </a:ln>
                <a:effectLst/>
                <a:latin typeface="Times New Roman"/>
                <a:ea typeface="Times New Roman" pitchFamily="18" charset="0"/>
                <a:cs typeface="Calibri"/>
              </a:rPr>
              <a:t> </a:t>
            </a:r>
            <a:r>
              <a:rPr kumimoji="0" lang="en-US" sz="2000" b="0" i="0" u="none" strike="noStrike" cap="none" normalizeH="0" dirty="0">
                <a:ln>
                  <a:noFill/>
                </a:ln>
                <a:solidFill>
                  <a:srgbClr val="C00000"/>
                </a:solidFill>
                <a:effectLst/>
                <a:latin typeface="Times New Roman"/>
                <a:ea typeface="Times New Roman" pitchFamily="18" charset="0"/>
                <a:cs typeface="Calibri"/>
              </a:rPr>
              <a:t>10.</a:t>
            </a:r>
            <a:endParaRPr lang="en-US" sz="2000" b="0" i="0" u="none" strike="noStrike" cap="none" normalizeH="0" dirty="0">
              <a:ln>
                <a:noFill/>
              </a:ln>
              <a:solidFill>
                <a:srgbClr val="C00000"/>
              </a:solidFill>
              <a:effectLst/>
              <a:latin typeface="Times New Roman"/>
              <a:cs typeface="Calibri"/>
            </a:endParaRPr>
          </a:p>
        </p:txBody>
      </p:sp>
      <p:cxnSp>
        <p:nvCxnSpPr>
          <p:cNvPr id="14" name="Straight Arrow Connector 13" descr="First line of endnote indented.">
            <a:extLst>
              <a:ext uri="{FF2B5EF4-FFF2-40B4-BE49-F238E27FC236}">
                <a16:creationId xmlns:a16="http://schemas.microsoft.com/office/drawing/2014/main" id="{2D11B770-EF04-B105-62AB-4D7C5C2AF46F}"/>
              </a:ext>
            </a:extLst>
          </p:cNvPr>
          <p:cNvCxnSpPr/>
          <p:nvPr/>
        </p:nvCxnSpPr>
        <p:spPr>
          <a:xfrm>
            <a:off x="683677" y="2874712"/>
            <a:ext cx="432048" cy="0"/>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sz="half" idx="2"/>
          </p:nvPr>
        </p:nvSpPr>
        <p:spPr>
          <a:xfrm>
            <a:off x="623392" y="3997786"/>
            <a:ext cx="5544616" cy="2539752"/>
          </a:xfrm>
        </p:spPr>
        <p:txBody>
          <a:bodyPr>
            <a:normAutofit fontScale="92500" lnSpcReduction="20000"/>
          </a:bodyPr>
          <a:lstStyle/>
          <a:p>
            <a:r>
              <a:rPr lang="en-US" sz="2600" dirty="0"/>
              <a:t>first line of each note indented, with subsequent lines flush to left margin</a:t>
            </a:r>
            <a:endParaRPr lang="en-CA" sz="2600" dirty="0"/>
          </a:p>
          <a:p>
            <a:r>
              <a:rPr lang="en-US" sz="2600" dirty="0"/>
              <a:t>author: given name, surname</a:t>
            </a:r>
            <a:endParaRPr lang="en-CA" sz="2600" dirty="0"/>
          </a:p>
          <a:p>
            <a:r>
              <a:rPr lang="en-US" sz="2600" dirty="0"/>
              <a:t>commas separate citation elements</a:t>
            </a:r>
          </a:p>
          <a:p>
            <a:r>
              <a:rPr lang="en-US" sz="2600" dirty="0"/>
              <a:t>specific location in source included</a:t>
            </a:r>
            <a:br>
              <a:rPr lang="en-US" sz="2600" dirty="0"/>
            </a:br>
            <a:r>
              <a:rPr lang="en-US" sz="2600" dirty="0"/>
              <a:t>(e.g., page)</a:t>
            </a:r>
          </a:p>
          <a:p>
            <a:endParaRPr lang="en-CA" dirty="0"/>
          </a:p>
        </p:txBody>
      </p:sp>
      <p:sp>
        <p:nvSpPr>
          <p:cNvPr id="5" name="Text Placeholder 4" descr="Second (and subsequent) line of citation in Bibliography indented. Also known as hanging indent. "/>
          <p:cNvSpPr>
            <a:spLocks noGrp="1"/>
          </p:cNvSpPr>
          <p:nvPr>
            <p:ph type="body" sz="quarter" idx="3"/>
          </p:nvPr>
        </p:nvSpPr>
        <p:spPr>
          <a:xfrm>
            <a:off x="6240015" y="2015426"/>
            <a:ext cx="5243837" cy="553373"/>
          </a:xfrm>
        </p:spPr>
        <p:txBody>
          <a:bodyPr/>
          <a:lstStyle/>
          <a:p>
            <a:r>
              <a:rPr lang="en-CA" dirty="0">
                <a:solidFill>
                  <a:srgbClr val="5E6A71"/>
                </a:solidFill>
              </a:rPr>
              <a:t>BIBLIOGRAPHY</a:t>
            </a:r>
          </a:p>
        </p:txBody>
      </p:sp>
      <p:sp>
        <p:nvSpPr>
          <p:cNvPr id="13" name="Rectangle 12">
            <a:extLst>
              <a:ext uri="{FF2B5EF4-FFF2-40B4-BE49-F238E27FC236}">
                <a16:creationId xmlns:a16="http://schemas.microsoft.com/office/drawing/2014/main" id="{EBF839B9-F6C6-1219-B87F-BD7D78E48384}"/>
              </a:ext>
            </a:extLst>
          </p:cNvPr>
          <p:cNvSpPr/>
          <p:nvPr/>
        </p:nvSpPr>
        <p:spPr>
          <a:xfrm>
            <a:off x="6240015" y="2663070"/>
            <a:ext cx="5400600" cy="707886"/>
          </a:xfrm>
          <a:prstGeom prst="rect">
            <a:avLst/>
          </a:prstGeom>
        </p:spPr>
        <p:txBody>
          <a:bodyPr wrap="square" lIns="91440" tIns="45720" rIns="91440" bIns="45720" anchor="t">
            <a:spAutoFit/>
          </a:bodyPr>
          <a:lstStyle/>
          <a:p>
            <a:r>
              <a:rPr lang="en-US" sz="2000" dirty="0">
                <a:solidFill>
                  <a:srgbClr val="C00000"/>
                </a:solidFill>
                <a:latin typeface="Times New Roman"/>
                <a:cs typeface="Times New Roman"/>
              </a:rPr>
              <a:t>Auletta, Ken</a:t>
            </a:r>
            <a:r>
              <a:rPr lang="en-US" sz="2000" b="1" dirty="0">
                <a:solidFill>
                  <a:srgbClr val="C00000"/>
                </a:solidFill>
                <a:latin typeface="Times New Roman"/>
                <a:cs typeface="Times New Roman"/>
              </a:rPr>
              <a:t>.</a:t>
            </a:r>
            <a:r>
              <a:rPr lang="en-US" sz="2000" dirty="0">
                <a:latin typeface="Times New Roman"/>
                <a:cs typeface="Times New Roman"/>
              </a:rPr>
              <a:t> </a:t>
            </a:r>
            <a:r>
              <a:rPr lang="en-US" sz="2000" i="1" dirty="0">
                <a:latin typeface="Times New Roman"/>
                <a:cs typeface="Times New Roman"/>
              </a:rPr>
              <a:t>Googled: The End of the World As 		We Know It</a:t>
            </a:r>
            <a:r>
              <a:rPr lang="en-US" sz="2000" b="1" dirty="0">
                <a:solidFill>
                  <a:srgbClr val="C00000"/>
                </a:solidFill>
                <a:latin typeface="Times New Roman"/>
                <a:cs typeface="Times New Roman"/>
              </a:rPr>
              <a:t>.</a:t>
            </a:r>
            <a:r>
              <a:rPr lang="en-US" sz="2000" dirty="0">
                <a:latin typeface="Times New Roman"/>
                <a:cs typeface="Times New Roman"/>
              </a:rPr>
              <a:t> New York: Penguin Press, 2009</a:t>
            </a:r>
            <a:r>
              <a:rPr lang="en-US" sz="2000" dirty="0">
                <a:solidFill>
                  <a:srgbClr val="C00000"/>
                </a:solidFill>
                <a:latin typeface="Times New Roman"/>
                <a:cs typeface="Times New Roman"/>
              </a:rPr>
              <a:t>.</a:t>
            </a:r>
            <a:endParaRPr lang="en-CA" sz="2000" dirty="0">
              <a:solidFill>
                <a:srgbClr val="C00000"/>
              </a:solidFill>
              <a:latin typeface="Times New Roman"/>
              <a:cs typeface="Times New Roman"/>
            </a:endParaRPr>
          </a:p>
        </p:txBody>
      </p:sp>
      <p:cxnSp>
        <p:nvCxnSpPr>
          <p:cNvPr id="19" name="Straight Arrow Connector 18" descr="Second (subsequent) lines of citation ">
            <a:extLst>
              <a:ext uri="{FF2B5EF4-FFF2-40B4-BE49-F238E27FC236}">
                <a16:creationId xmlns:a16="http://schemas.microsoft.com/office/drawing/2014/main" id="{AE956A76-9E06-A7B6-6500-1F81AD92EBF3}"/>
              </a:ext>
            </a:extLst>
          </p:cNvPr>
          <p:cNvCxnSpPr/>
          <p:nvPr/>
        </p:nvCxnSpPr>
        <p:spPr>
          <a:xfrm>
            <a:off x="6338164" y="3167789"/>
            <a:ext cx="432048" cy="0"/>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sz="quarter" idx="4"/>
          </p:nvPr>
        </p:nvSpPr>
        <p:spPr>
          <a:xfrm>
            <a:off x="6096000" y="3789040"/>
            <a:ext cx="5688632" cy="2232248"/>
          </a:xfrm>
        </p:spPr>
        <p:txBody>
          <a:bodyPr>
            <a:noAutofit/>
          </a:bodyPr>
          <a:lstStyle/>
          <a:p>
            <a:pPr>
              <a:buFont typeface="Wingdings" pitchFamily="2" charset="2"/>
              <a:buChar char="§"/>
            </a:pPr>
            <a:r>
              <a:rPr lang="en-US" sz="2400" dirty="0"/>
              <a:t>first line of each entry flush to left margin, with subsequent lines indented (i.e., hanging indent)</a:t>
            </a:r>
            <a:endParaRPr lang="en-CA" sz="2400" dirty="0"/>
          </a:p>
          <a:p>
            <a:pPr>
              <a:buFont typeface="Wingdings" pitchFamily="2" charset="2"/>
              <a:buChar char="§"/>
            </a:pPr>
            <a:r>
              <a:rPr lang="en-CA" sz="2400" dirty="0"/>
              <a:t>author (inverted):  surname, given name </a:t>
            </a:r>
          </a:p>
          <a:p>
            <a:pPr>
              <a:buFont typeface="Wingdings" pitchFamily="2" charset="2"/>
              <a:buChar char="§"/>
            </a:pPr>
            <a:r>
              <a:rPr lang="en-CA" sz="2400" dirty="0"/>
              <a:t>periods separate citation elements </a:t>
            </a:r>
          </a:p>
          <a:p>
            <a:pPr>
              <a:buFont typeface="Wingdings" pitchFamily="2" charset="2"/>
              <a:buChar char="§"/>
            </a:pPr>
            <a:r>
              <a:rPr lang="en-CA" sz="2400" dirty="0"/>
              <a:t>specific location in source not included</a:t>
            </a:r>
          </a:p>
        </p:txBody>
      </p:sp>
    </p:spTree>
    <p:custDataLst>
      <p:tags r:id="rId1"/>
    </p:custData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 </a:t>
            </a:r>
            <a:r>
              <a:rPr lang="en-CA" sz="4000" dirty="0"/>
              <a:t>Citation Elements &amp; Source Types</a:t>
            </a:r>
          </a:p>
        </p:txBody>
      </p:sp>
      <p:pic>
        <p:nvPicPr>
          <p:cNvPr id="5124" name="Picture 4" descr="Cover of Book entitled Influence: The Psychology of Persuasion, Revised edition by Robert B. Cialdini">
            <a:hlinkClick r:id="rId4"/>
          </p:cNvPr>
          <p:cNvPicPr>
            <a:picLocks noChangeAspect="1" noChangeArrowheads="1"/>
          </p:cNvPicPr>
          <p:nvPr/>
        </p:nvPicPr>
        <p:blipFill>
          <a:blip r:embed="rId5" cstate="print"/>
          <a:srcRect l="4745" r="3524"/>
          <a:stretch>
            <a:fillRect/>
          </a:stretch>
        </p:blipFill>
        <p:spPr bwMode="auto">
          <a:xfrm>
            <a:off x="6456040" y="1940225"/>
            <a:ext cx="1846350" cy="2265441"/>
          </a:xfrm>
          <a:prstGeom prst="rect">
            <a:avLst/>
          </a:prstGeom>
          <a:noFill/>
        </p:spPr>
      </p:pic>
      <p:pic>
        <p:nvPicPr>
          <p:cNvPr id="26625" name="Picture 1" descr="Journal article image of a paper entitled The Consumer Behavior of Luxury Goods: a Review and Research Agenda">
            <a:hlinkClick r:id="rId6"/>
          </p:cNvPr>
          <p:cNvPicPr>
            <a:picLocks noChangeAspect="1" noChangeArrowheads="1"/>
          </p:cNvPicPr>
          <p:nvPr/>
        </p:nvPicPr>
        <p:blipFill>
          <a:blip r:embed="rId7" cstate="print"/>
          <a:srcRect/>
          <a:stretch>
            <a:fillRect/>
          </a:stretch>
        </p:blipFill>
        <p:spPr bwMode="auto">
          <a:xfrm>
            <a:off x="6508848" y="4402220"/>
            <a:ext cx="1478560" cy="2239425"/>
          </a:xfrm>
          <a:prstGeom prst="rect">
            <a:avLst/>
          </a:prstGeom>
          <a:noFill/>
          <a:ln w="9525">
            <a:solidFill>
              <a:schemeClr val="bg1">
                <a:lumMod val="85000"/>
              </a:schemeClr>
            </a:solidFill>
            <a:miter lim="800000"/>
            <a:headEnd/>
            <a:tailEnd/>
          </a:ln>
        </p:spPr>
      </p:pic>
      <p:sp>
        <p:nvSpPr>
          <p:cNvPr id="13" name="Content Placeholder 2"/>
          <p:cNvSpPr txBox="1">
            <a:spLocks/>
          </p:cNvSpPr>
          <p:nvPr/>
        </p:nvSpPr>
        <p:spPr>
          <a:xfrm>
            <a:off x="8040216" y="1940225"/>
            <a:ext cx="4536504" cy="4812267"/>
          </a:xfrm>
          <a:prstGeom prst="rect">
            <a:avLst/>
          </a:prstGeom>
        </p:spPr>
        <p:txBody>
          <a:bodyPr vert="horz" lIns="54864" tIns="91440" rtlCol="0">
            <a:noAutofit/>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tabLst/>
              <a:defRPr/>
            </a:pPr>
            <a:r>
              <a:rPr lang="en-CA" b="1" dirty="0"/>
              <a:t>Book</a:t>
            </a:r>
            <a:r>
              <a:rPr lang="en-CA" dirty="0"/>
              <a:t> citations require ... </a:t>
            </a:r>
          </a:p>
          <a:p>
            <a:pPr lvl="1">
              <a:buFont typeface="Arial" pitchFamily="34" charset="0"/>
              <a:buChar char="•"/>
            </a:pPr>
            <a:r>
              <a:rPr lang="en-US" dirty="0">
                <a:cs typeface="Arial" charset="0"/>
              </a:rPr>
              <a:t> Name of Author(s)  </a:t>
            </a:r>
          </a:p>
          <a:p>
            <a:pPr lvl="1">
              <a:buFont typeface="Arial" pitchFamily="34" charset="0"/>
              <a:buChar char="•"/>
            </a:pPr>
            <a:r>
              <a:rPr lang="en-US" dirty="0">
                <a:cs typeface="Arial" charset="0"/>
              </a:rPr>
              <a:t> </a:t>
            </a:r>
            <a:r>
              <a:rPr lang="en-US" i="1" dirty="0">
                <a:cs typeface="Arial" charset="0"/>
              </a:rPr>
              <a:t>Book Title </a:t>
            </a:r>
            <a:r>
              <a:rPr lang="en-US" dirty="0">
                <a:cs typeface="Arial" charset="0"/>
              </a:rPr>
              <a:t>[in italics]</a:t>
            </a:r>
          </a:p>
          <a:p>
            <a:pPr lvl="1">
              <a:buFont typeface="Arial" pitchFamily="34" charset="0"/>
              <a:buChar char="•"/>
            </a:pPr>
            <a:r>
              <a:rPr lang="en-US" dirty="0">
                <a:cs typeface="Arial" charset="0"/>
              </a:rPr>
              <a:t> Place of Publication</a:t>
            </a:r>
          </a:p>
          <a:p>
            <a:pPr lvl="1">
              <a:buFont typeface="Arial" pitchFamily="34" charset="0"/>
              <a:buChar char="•"/>
            </a:pPr>
            <a:r>
              <a:rPr lang="en-US" dirty="0">
                <a:cs typeface="Arial" charset="0"/>
              </a:rPr>
              <a:t> Publisher </a:t>
            </a:r>
          </a:p>
          <a:p>
            <a:pPr lvl="1">
              <a:buFont typeface="Arial" pitchFamily="34" charset="0"/>
              <a:buChar char="•"/>
            </a:pPr>
            <a:r>
              <a:rPr lang="en-US" dirty="0">
                <a:cs typeface="Arial" charset="0"/>
              </a:rPr>
              <a:t> Publication Date</a:t>
            </a:r>
          </a:p>
          <a:p>
            <a:pPr lvl="1">
              <a:buFont typeface="Arial" pitchFamily="34" charset="0"/>
              <a:buChar char="•"/>
            </a:pPr>
            <a:r>
              <a:rPr lang="en-US" dirty="0">
                <a:cs typeface="Arial" charset="0"/>
              </a:rPr>
              <a:t> URL/DOI &amp; Access Date (if online)</a:t>
            </a:r>
          </a:p>
          <a:p>
            <a:pPr marL="438912" marR="0" lvl="0" indent="-320040" algn="l" defTabSz="914400" rtl="0" eaLnBrk="1" fontAlgn="auto" latinLnBrk="0" hangingPunct="1">
              <a:lnSpc>
                <a:spcPct val="100000"/>
              </a:lnSpc>
              <a:spcBef>
                <a:spcPts val="0"/>
              </a:spcBef>
              <a:spcAft>
                <a:spcPts val="0"/>
              </a:spcAft>
              <a:buClr>
                <a:schemeClr val="accent1"/>
              </a:buClr>
              <a:buSzPct val="80000"/>
              <a:tabLst/>
              <a:defRPr/>
            </a:pPr>
            <a:endParaRPr lang="en-CA" sz="1000" dirty="0">
              <a:latin typeface="Calibri" pitchFamily="34" charset="0"/>
            </a:endParaRPr>
          </a:p>
          <a:p>
            <a:pPr marL="438912" marR="0" lvl="0" indent="-320040" algn="l" defTabSz="914400" rtl="0" eaLnBrk="1" fontAlgn="auto" latinLnBrk="0" hangingPunct="1">
              <a:lnSpc>
                <a:spcPct val="100000"/>
              </a:lnSpc>
              <a:spcBef>
                <a:spcPts val="0"/>
              </a:spcBef>
              <a:spcAft>
                <a:spcPts val="0"/>
              </a:spcAft>
              <a:buClr>
                <a:schemeClr val="accent1"/>
              </a:buClr>
              <a:buSzPct val="80000"/>
              <a:tabLst/>
              <a:defRPr/>
            </a:pPr>
            <a:r>
              <a:rPr lang="en-CA" b="1" dirty="0"/>
              <a:t>Journal article </a:t>
            </a:r>
            <a:r>
              <a:rPr lang="en-CA" dirty="0"/>
              <a:t>citations require ...</a:t>
            </a:r>
          </a:p>
          <a:p>
            <a:pPr lvl="1">
              <a:buFont typeface="Arial" pitchFamily="34" charset="0"/>
              <a:buChar char="•"/>
            </a:pPr>
            <a:r>
              <a:rPr lang="en-US" dirty="0">
                <a:cs typeface="Arial" charset="0"/>
              </a:rPr>
              <a:t> Name of Author(s)</a:t>
            </a:r>
          </a:p>
          <a:p>
            <a:pPr lvl="1">
              <a:buFont typeface="Arial" pitchFamily="34" charset="0"/>
              <a:buChar char="•"/>
            </a:pPr>
            <a:r>
              <a:rPr lang="en-US" dirty="0">
                <a:cs typeface="Arial" charset="0"/>
              </a:rPr>
              <a:t> “Article Title” [in quotes]</a:t>
            </a:r>
          </a:p>
          <a:p>
            <a:pPr lvl="1">
              <a:buFont typeface="Arial" pitchFamily="34" charset="0"/>
              <a:buChar char="•"/>
            </a:pPr>
            <a:r>
              <a:rPr lang="en-US" i="1" dirty="0">
                <a:cs typeface="Arial" charset="0"/>
              </a:rPr>
              <a:t> Journal Title </a:t>
            </a:r>
            <a:r>
              <a:rPr lang="en-US" dirty="0">
                <a:cs typeface="Arial" charset="0"/>
              </a:rPr>
              <a:t>[in italics]</a:t>
            </a:r>
          </a:p>
          <a:p>
            <a:pPr lvl="1">
              <a:buFont typeface="Arial" pitchFamily="34" charset="0"/>
              <a:buChar char="•"/>
            </a:pPr>
            <a:r>
              <a:rPr lang="en-US" dirty="0">
                <a:cs typeface="Arial" charset="0"/>
              </a:rPr>
              <a:t> Volume</a:t>
            </a:r>
          </a:p>
          <a:p>
            <a:pPr lvl="1">
              <a:buFont typeface="Arial" pitchFamily="34" charset="0"/>
              <a:buChar char="•"/>
            </a:pPr>
            <a:r>
              <a:rPr lang="en-US" dirty="0">
                <a:cs typeface="Arial" charset="0"/>
              </a:rPr>
              <a:t> Issue </a:t>
            </a:r>
          </a:p>
          <a:p>
            <a:pPr lvl="1">
              <a:buFont typeface="Arial" pitchFamily="34" charset="0"/>
              <a:buChar char="•"/>
            </a:pPr>
            <a:r>
              <a:rPr lang="en-US" dirty="0">
                <a:cs typeface="Arial" charset="0"/>
              </a:rPr>
              <a:t> Page Number(s)</a:t>
            </a:r>
          </a:p>
          <a:p>
            <a:pPr lvl="1">
              <a:buFont typeface="Arial" pitchFamily="34" charset="0"/>
              <a:buChar char="•"/>
            </a:pPr>
            <a:r>
              <a:rPr lang="en-US" dirty="0">
                <a:cs typeface="Arial" charset="0"/>
              </a:rPr>
              <a:t> Publication Date</a:t>
            </a:r>
          </a:p>
          <a:p>
            <a:pPr lvl="1">
              <a:buFont typeface="Arial" pitchFamily="34" charset="0"/>
              <a:buChar char="•"/>
            </a:pPr>
            <a:r>
              <a:rPr lang="en-US" dirty="0">
                <a:cs typeface="Arial" charset="0"/>
              </a:rPr>
              <a:t> URL/DOI &amp; Access Date (if online)</a:t>
            </a:r>
            <a:r>
              <a:rPr lang="en-CA" dirty="0"/>
              <a:t> </a:t>
            </a:r>
          </a:p>
        </p:txBody>
      </p:sp>
      <p:sp>
        <p:nvSpPr>
          <p:cNvPr id="8" name="Content Placeholder 2"/>
          <p:cNvSpPr txBox="1">
            <a:spLocks/>
          </p:cNvSpPr>
          <p:nvPr/>
        </p:nvSpPr>
        <p:spPr>
          <a:xfrm>
            <a:off x="581192" y="2136779"/>
            <a:ext cx="6260422" cy="432048"/>
          </a:xfrm>
          <a:prstGeom prst="rect">
            <a:avLst/>
          </a:prstGeom>
        </p:spPr>
        <p:txBody>
          <a:bodyPr vert="horz" lIns="54864" tIns="91440" rtlCol="0">
            <a:noAutofit/>
          </a:bodyPr>
          <a:lstStyle/>
          <a:p>
            <a:pPr marL="438912" lvl="0" indent="-320040" defTabSz="914400">
              <a:buClr>
                <a:schemeClr val="accent1"/>
              </a:buClr>
              <a:buSzPct val="80000"/>
              <a:defRPr/>
            </a:pPr>
            <a:r>
              <a:rPr lang="en-CA" sz="3300" b="1" dirty="0">
                <a:hlinkClick r:id="rId8"/>
              </a:rPr>
              <a:t>Citation Guide for Business </a:t>
            </a:r>
            <a:endParaRPr kumimoji="0" lang="en-CA" sz="3300" b="0" u="none" strike="noStrike" kern="1200" cap="none" spc="0" normalizeH="0" baseline="0" noProof="0" dirty="0">
              <a:ln>
                <a:noFill/>
              </a:ln>
              <a:solidFill>
                <a:schemeClr val="tx1"/>
              </a:solidFill>
              <a:effectLst/>
              <a:uLnTx/>
              <a:uFillTx/>
              <a:ea typeface="+mn-ea"/>
              <a:cs typeface="+mn-cs"/>
            </a:endParaRPr>
          </a:p>
        </p:txBody>
      </p:sp>
      <p:sp>
        <p:nvSpPr>
          <p:cNvPr id="16" name="Content Placeholder 15"/>
          <p:cNvSpPr>
            <a:spLocks noGrp="1"/>
          </p:cNvSpPr>
          <p:nvPr>
            <p:ph idx="1"/>
          </p:nvPr>
        </p:nvSpPr>
        <p:spPr>
          <a:xfrm>
            <a:off x="483326" y="2420888"/>
            <a:ext cx="5972714" cy="3843807"/>
          </a:xfrm>
        </p:spPr>
        <p:txBody>
          <a:bodyPr>
            <a:normAutofit/>
          </a:bodyPr>
          <a:lstStyle/>
          <a:p>
            <a:pPr>
              <a:buFont typeface="Wingdings" pitchFamily="2" charset="2"/>
              <a:buChar char="§"/>
            </a:pPr>
            <a:r>
              <a:rPr lang="en-CA" sz="2600" dirty="0"/>
              <a:t>identifies all the citation elements </a:t>
            </a:r>
            <a:br>
              <a:rPr lang="en-CA" sz="2600" dirty="0"/>
            </a:br>
            <a:r>
              <a:rPr lang="en-CA" sz="2600" dirty="0"/>
              <a:t>(&amp; formatting) required by Chicago style for a variety of sources (e.g., articles, books, images, podcasts, reports, videos, web pages, etc.) </a:t>
            </a:r>
          </a:p>
          <a:p>
            <a:pPr>
              <a:buFont typeface="Wingdings" pitchFamily="2" charset="2"/>
              <a:buChar char="§"/>
            </a:pPr>
            <a:r>
              <a:rPr lang="en-CA" sz="2600" dirty="0"/>
              <a:t>also includes endnote and bibliography examples for each source type!</a:t>
            </a:r>
          </a:p>
        </p:txBody>
      </p:sp>
    </p:spTree>
    <p:custDataLst>
      <p:tags r:id="rId1"/>
    </p:custData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ividend">
  <a:themeElements>
    <a:clrScheme name="Custom 7">
      <a:dk1>
        <a:sysClr val="windowText" lastClr="000000"/>
      </a:dk1>
      <a:lt1>
        <a:sysClr val="window" lastClr="FFFFFF"/>
      </a:lt1>
      <a:dk2>
        <a:srgbClr val="3D3D3D"/>
      </a:dk2>
      <a:lt2>
        <a:srgbClr val="EBEBEB"/>
      </a:lt2>
      <a:accent1>
        <a:srgbClr val="56002A"/>
      </a:accent1>
      <a:accent2>
        <a:srgbClr val="7F7F7F"/>
      </a:accent2>
      <a:accent3>
        <a:srgbClr val="7A003C"/>
      </a:accent3>
      <a:accent4>
        <a:srgbClr val="FFC000"/>
      </a:accent4>
      <a:accent5>
        <a:srgbClr val="8BD3E6"/>
      </a:accent5>
      <a:accent6>
        <a:srgbClr val="D2D755"/>
      </a:accent6>
      <a:hlink>
        <a:srgbClr val="0000FF"/>
      </a:hlink>
      <a:folHlink>
        <a:srgbClr val="0000F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5016</TotalTime>
  <Words>2185</Words>
  <Application>Microsoft Office PowerPoint</Application>
  <PresentationFormat>Widescreen</PresentationFormat>
  <Paragraphs>231</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Gill Sans MT</vt:lpstr>
      <vt:lpstr>Times New Roman</vt:lpstr>
      <vt:lpstr>Wingdings</vt:lpstr>
      <vt:lpstr>Wingdings 2</vt:lpstr>
      <vt:lpstr>Dividend</vt:lpstr>
      <vt:lpstr>Citing sources</vt:lpstr>
      <vt:lpstr>Why cite?</vt:lpstr>
      <vt:lpstr>When to cite</vt:lpstr>
      <vt:lpstr>Citation styles</vt:lpstr>
      <vt:lpstr>Chicago Style: Notes &amp; Bibliography</vt:lpstr>
      <vt:lpstr>Notes: In-Text + Endnotes</vt:lpstr>
      <vt:lpstr>Bibliography</vt:lpstr>
      <vt:lpstr>Endnote &amp; Bibliography Differences</vt:lpstr>
      <vt:lpstr> Citation Elements &amp; Source Types</vt:lpstr>
      <vt:lpstr>Get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Citing Sources in Chicago Style</dc:title>
  <dc:creator>Ines Perkovic</dc:creator>
  <cp:keywords>business;bibliography;endnotes;citations;references;chicago</cp:keywords>
  <cp:lastModifiedBy>Ines Perkovic</cp:lastModifiedBy>
  <cp:revision>78</cp:revision>
  <dcterms:created xsi:type="dcterms:W3CDTF">2020-08-19T19:12:26Z</dcterms:created>
  <dcterms:modified xsi:type="dcterms:W3CDTF">2023-01-16T18:50:40Z</dcterms:modified>
</cp:coreProperties>
</file>