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ink/ink1.xml" ContentType="application/inkml+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ink/ink2.xml" ContentType="application/inkml+xml"/>
  <Override PartName="/ppt/ink/ink3.xml" ContentType="application/inkml+xml"/>
  <Override PartName="/ppt/tags/tag27.xml" ContentType="application/vnd.openxmlformats-officedocument.presentationml.tags+xml"/>
  <Override PartName="/ppt/notesSlides/notesSlide26.xml" ContentType="application/vnd.openxmlformats-officedocument.presentationml.notesSlide+xml"/>
  <Override PartName="/ppt/ink/ink4.xml" ContentType="application/inkml+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ink/ink5.xml" ContentType="application/inkml+xml"/>
  <Override PartName="/ppt/ink/ink6.xml" ContentType="application/inkml+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ink/ink7.xml" ContentType="application/inkml+xml"/>
  <Override PartName="/ppt/ink/ink8.xml" ContentType="application/inkml+xml"/>
  <Override PartName="/ppt/tags/tag38.xml" ContentType="application/vnd.openxmlformats-officedocument.presentationml.tags+xml"/>
  <Override PartName="/ppt/notesSlides/notesSlide37.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9"/>
  </p:notesMasterIdLst>
  <p:handoutMasterIdLst>
    <p:handoutMasterId r:id="rId60"/>
  </p:handoutMasterIdLst>
  <p:sldIdLst>
    <p:sldId id="256" r:id="rId2"/>
    <p:sldId id="257" r:id="rId3"/>
    <p:sldId id="414" r:id="rId4"/>
    <p:sldId id="258" r:id="rId5"/>
    <p:sldId id="260" r:id="rId6"/>
    <p:sldId id="261" r:id="rId7"/>
    <p:sldId id="259" r:id="rId8"/>
    <p:sldId id="262" r:id="rId9"/>
    <p:sldId id="264" r:id="rId10"/>
    <p:sldId id="263" r:id="rId11"/>
    <p:sldId id="265" r:id="rId12"/>
    <p:sldId id="266" r:id="rId13"/>
    <p:sldId id="267" r:id="rId14"/>
    <p:sldId id="353" r:id="rId15"/>
    <p:sldId id="273" r:id="rId16"/>
    <p:sldId id="400" r:id="rId17"/>
    <p:sldId id="275" r:id="rId18"/>
    <p:sldId id="276" r:id="rId19"/>
    <p:sldId id="277" r:id="rId20"/>
    <p:sldId id="278" r:id="rId21"/>
    <p:sldId id="279" r:id="rId22"/>
    <p:sldId id="348" r:id="rId23"/>
    <p:sldId id="280" r:id="rId24"/>
    <p:sldId id="283" r:id="rId25"/>
    <p:sldId id="355" r:id="rId26"/>
    <p:sldId id="356" r:id="rId27"/>
    <p:sldId id="357" r:id="rId28"/>
    <p:sldId id="295" r:id="rId29"/>
    <p:sldId id="358" r:id="rId30"/>
    <p:sldId id="296" r:id="rId31"/>
    <p:sldId id="359" r:id="rId32"/>
    <p:sldId id="360" r:id="rId33"/>
    <p:sldId id="399" r:id="rId34"/>
    <p:sldId id="301" r:id="rId35"/>
    <p:sldId id="302" r:id="rId36"/>
    <p:sldId id="470" r:id="rId37"/>
    <p:sldId id="471" r:id="rId38"/>
    <p:sldId id="469" r:id="rId39"/>
    <p:sldId id="315" r:id="rId40"/>
    <p:sldId id="391" r:id="rId41"/>
    <p:sldId id="365" r:id="rId42"/>
    <p:sldId id="388" r:id="rId43"/>
    <p:sldId id="401" r:id="rId44"/>
    <p:sldId id="320" r:id="rId45"/>
    <p:sldId id="322" r:id="rId46"/>
    <p:sldId id="321" r:id="rId47"/>
    <p:sldId id="323" r:id="rId48"/>
    <p:sldId id="403" r:id="rId49"/>
    <p:sldId id="412" r:id="rId50"/>
    <p:sldId id="408" r:id="rId51"/>
    <p:sldId id="390" r:id="rId52"/>
    <p:sldId id="375" r:id="rId53"/>
    <p:sldId id="416" r:id="rId54"/>
    <p:sldId id="327" r:id="rId55"/>
    <p:sldId id="330" r:id="rId56"/>
    <p:sldId id="334" r:id="rId57"/>
    <p:sldId id="468" r:id="rId58"/>
  </p:sldIdLst>
  <p:sldSz cx="12192000" cy="6858000"/>
  <p:notesSz cx="9309100" cy="7023100"/>
  <p:custDataLst>
    <p:tags r:id="rId61"/>
  </p:custDataLst>
  <p:defaultTextStyle>
    <a:defPPr>
      <a:defRPr lang="en-GB"/>
    </a:defPPr>
    <a:lvl1pPr algn="l" defTabSz="449263" rtl="0" eaLnBrk="0" fontAlgn="base" hangingPunct="0">
      <a:spcBef>
        <a:spcPct val="0"/>
      </a:spcBef>
      <a:spcAft>
        <a:spcPct val="0"/>
      </a:spcAft>
      <a:defRPr kern="1200">
        <a:solidFill>
          <a:schemeClr val="bg1"/>
        </a:solidFill>
        <a:latin typeface="Verdana" panose="020B0604030504040204" pitchFamily="34" charset="0"/>
        <a:ea typeface="ＭＳ Ｐゴシック" panose="020B0600070205080204" pitchFamily="34" charset="-128"/>
        <a:cs typeface="+mn-cs"/>
      </a:defRPr>
    </a:lvl1pPr>
    <a:lvl2pPr marL="457200" algn="l" defTabSz="449263" rtl="0" eaLnBrk="0" fontAlgn="base" hangingPunct="0">
      <a:spcBef>
        <a:spcPct val="0"/>
      </a:spcBef>
      <a:spcAft>
        <a:spcPct val="0"/>
      </a:spcAft>
      <a:defRPr kern="1200">
        <a:solidFill>
          <a:schemeClr val="bg1"/>
        </a:solidFill>
        <a:latin typeface="Verdana" panose="020B0604030504040204" pitchFamily="34" charset="0"/>
        <a:ea typeface="ＭＳ Ｐゴシック" panose="020B0600070205080204" pitchFamily="34" charset="-128"/>
        <a:cs typeface="+mn-cs"/>
      </a:defRPr>
    </a:lvl2pPr>
    <a:lvl3pPr marL="914400" algn="l" defTabSz="449263" rtl="0" eaLnBrk="0" fontAlgn="base" hangingPunct="0">
      <a:spcBef>
        <a:spcPct val="0"/>
      </a:spcBef>
      <a:spcAft>
        <a:spcPct val="0"/>
      </a:spcAft>
      <a:defRPr kern="1200">
        <a:solidFill>
          <a:schemeClr val="bg1"/>
        </a:solidFill>
        <a:latin typeface="Verdana" panose="020B0604030504040204" pitchFamily="34" charset="0"/>
        <a:ea typeface="ＭＳ Ｐゴシック" panose="020B0600070205080204" pitchFamily="34" charset="-128"/>
        <a:cs typeface="+mn-cs"/>
      </a:defRPr>
    </a:lvl3pPr>
    <a:lvl4pPr marL="1371600" algn="l" defTabSz="449263" rtl="0" eaLnBrk="0" fontAlgn="base" hangingPunct="0">
      <a:spcBef>
        <a:spcPct val="0"/>
      </a:spcBef>
      <a:spcAft>
        <a:spcPct val="0"/>
      </a:spcAft>
      <a:defRPr kern="1200">
        <a:solidFill>
          <a:schemeClr val="bg1"/>
        </a:solidFill>
        <a:latin typeface="Verdana" panose="020B0604030504040204" pitchFamily="34" charset="0"/>
        <a:ea typeface="ＭＳ Ｐゴシック" panose="020B0600070205080204" pitchFamily="34" charset="-128"/>
        <a:cs typeface="+mn-cs"/>
      </a:defRPr>
    </a:lvl4pPr>
    <a:lvl5pPr marL="1828800" algn="l" defTabSz="449263" rtl="0" eaLnBrk="0" fontAlgn="base" hangingPunct="0">
      <a:spcBef>
        <a:spcPct val="0"/>
      </a:spcBef>
      <a:spcAft>
        <a:spcPct val="0"/>
      </a:spcAft>
      <a:defRPr kern="1200">
        <a:solidFill>
          <a:schemeClr val="bg1"/>
        </a:solidFill>
        <a:latin typeface="Verdana" panose="020B0604030504040204" pitchFamily="34" charset="0"/>
        <a:ea typeface="ＭＳ Ｐゴシック" panose="020B0600070205080204" pitchFamily="34" charset="-128"/>
        <a:cs typeface="+mn-cs"/>
      </a:defRPr>
    </a:lvl5pPr>
    <a:lvl6pPr marL="2286000" algn="l" defTabSz="914400" rtl="0" eaLnBrk="1" latinLnBrk="0" hangingPunct="1">
      <a:defRPr kern="1200">
        <a:solidFill>
          <a:schemeClr val="bg1"/>
        </a:solidFill>
        <a:latin typeface="Verdana" panose="020B0604030504040204" pitchFamily="34" charset="0"/>
        <a:ea typeface="ＭＳ Ｐゴシック" panose="020B0600070205080204" pitchFamily="34" charset="-128"/>
        <a:cs typeface="+mn-cs"/>
      </a:defRPr>
    </a:lvl6pPr>
    <a:lvl7pPr marL="2743200" algn="l" defTabSz="914400" rtl="0" eaLnBrk="1" latinLnBrk="0" hangingPunct="1">
      <a:defRPr kern="1200">
        <a:solidFill>
          <a:schemeClr val="bg1"/>
        </a:solidFill>
        <a:latin typeface="Verdana" panose="020B0604030504040204" pitchFamily="34" charset="0"/>
        <a:ea typeface="ＭＳ Ｐゴシック" panose="020B0600070205080204" pitchFamily="34" charset="-128"/>
        <a:cs typeface="+mn-cs"/>
      </a:defRPr>
    </a:lvl7pPr>
    <a:lvl8pPr marL="3200400" algn="l" defTabSz="914400" rtl="0" eaLnBrk="1" latinLnBrk="0" hangingPunct="1">
      <a:defRPr kern="1200">
        <a:solidFill>
          <a:schemeClr val="bg1"/>
        </a:solidFill>
        <a:latin typeface="Verdana" panose="020B0604030504040204" pitchFamily="34" charset="0"/>
        <a:ea typeface="ＭＳ Ｐゴシック" panose="020B0600070205080204" pitchFamily="34" charset="-128"/>
        <a:cs typeface="+mn-cs"/>
      </a:defRPr>
    </a:lvl8pPr>
    <a:lvl9pPr marL="3657600" algn="l" defTabSz="914400" rtl="0" eaLnBrk="1" latinLnBrk="0" hangingPunct="1">
      <a:defRPr kern="1200">
        <a:solidFill>
          <a:schemeClr val="bg1"/>
        </a:solidFill>
        <a:latin typeface="Verdana" panose="020B060403050404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07">
          <p15:clr>
            <a:srgbClr val="A4A3A4"/>
          </p15:clr>
        </p15:guide>
        <p15:guide id="2" pos="274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FE7F00"/>
    <a:srgbClr val="FFFF99"/>
    <a:srgbClr val="0000FF"/>
    <a:srgbClr val="0AA0C8"/>
    <a:srgbClr val="FF9933"/>
    <a:srgbClr val="0D8176"/>
    <a:srgbClr val="23639D"/>
    <a:srgbClr val="BE3320"/>
    <a:srgbClr val="CB82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063099-3F38-74BD-71BE-3C794E336828}" v="7" dt="2023-01-05T17:12:10.481"/>
    <p1510:client id="{3095D527-9B90-17C9-7859-BC57C9306843}" v="229" dt="2022-12-09T20:40:14.216"/>
    <p1510:client id="{8117D3F1-55A1-DD29-402F-7193A4DE08FB}" v="407" dt="2022-09-30T20:23:53.269"/>
    <p1510:client id="{8C6A0CD3-7750-5EF7-939F-E275051FB0B5}" v="51" dt="2022-09-30T19:53:20.355"/>
    <p1510:client id="{D42D7D2D-3A50-4B17-468E-E69238A0146D}" v="177" dt="2022-12-21T00:20:44.322"/>
  </p1510:revLst>
</p1510:revInfo>
</file>

<file path=ppt/tableStyles.xml><?xml version="1.0" encoding="utf-8"?>
<a:tblStyleLst xmlns:a="http://schemas.openxmlformats.org/drawingml/2006/main" def="{5C22544A-7EE6-4342-B048-85BDC9FD1C3A}">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5" autoAdjust="0"/>
    <p:restoredTop sz="35502" autoAdjust="0"/>
  </p:normalViewPr>
  <p:slideViewPr>
    <p:cSldViewPr snapToGrid="0">
      <p:cViewPr varScale="1">
        <p:scale>
          <a:sx n="25" d="100"/>
          <a:sy n="25" d="100"/>
        </p:scale>
        <p:origin x="114" y="36"/>
      </p:cViewPr>
      <p:guideLst>
        <p:guide orient="horz" pos="2160"/>
        <p:guide pos="3840"/>
      </p:guideLst>
    </p:cSldViewPr>
  </p:slideViewPr>
  <p:outlineViewPr>
    <p:cViewPr>
      <p:scale>
        <a:sx n="33" d="100"/>
        <a:sy n="33" d="100"/>
      </p:scale>
      <p:origin x="0" y="-19188"/>
    </p:cViewPr>
  </p:outlineViewPr>
  <p:notesTextViewPr>
    <p:cViewPr>
      <p:scale>
        <a:sx n="1" d="1"/>
        <a:sy n="1" d="1"/>
      </p:scale>
      <p:origin x="0" y="-312"/>
    </p:cViewPr>
  </p:notesTextViewPr>
  <p:sorterViewPr>
    <p:cViewPr>
      <p:scale>
        <a:sx n="100" d="100"/>
        <a:sy n="100" d="100"/>
      </p:scale>
      <p:origin x="0" y="-2160"/>
    </p:cViewPr>
  </p:sorterViewPr>
  <p:notesViewPr>
    <p:cSldViewPr snapToGrid="0">
      <p:cViewPr>
        <p:scale>
          <a:sx n="1" d="2"/>
          <a:sy n="1" d="2"/>
        </p:scale>
        <p:origin x="0" y="0"/>
      </p:cViewPr>
      <p:guideLst>
        <p:guide orient="horz" pos="2107"/>
        <p:guide pos="274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D45FB2-251B-EC42-1713-D4093E8F1E63}"/>
              </a:ext>
            </a:extLst>
          </p:cNvPr>
          <p:cNvSpPr>
            <a:spLocks noGrp="1"/>
          </p:cNvSpPr>
          <p:nvPr>
            <p:ph type="hdr" sz="quarter"/>
          </p:nvPr>
        </p:nvSpPr>
        <p:spPr>
          <a:xfrm>
            <a:off x="0" y="0"/>
            <a:ext cx="4035425" cy="350838"/>
          </a:xfrm>
          <a:prstGeom prst="rect">
            <a:avLst/>
          </a:prstGeom>
        </p:spPr>
        <p:txBody>
          <a:bodyPr vert="horz" lIns="91577" tIns="45789" rIns="91577" bIns="45789" rtlCol="0"/>
          <a:lstStyle>
            <a:lvl1pPr algn="l" eaLnBrk="1" hangingPunct="1">
              <a:defRPr sz="1200">
                <a:latin typeface="Verdana" pitchFamily="34" charset="0"/>
              </a:defRPr>
            </a:lvl1pPr>
          </a:lstStyle>
          <a:p>
            <a:pPr>
              <a:defRPr/>
            </a:pPr>
            <a:endParaRPr lang="en-US"/>
          </a:p>
        </p:txBody>
      </p:sp>
      <p:sp>
        <p:nvSpPr>
          <p:cNvPr id="3" name="Date Placeholder 2">
            <a:extLst>
              <a:ext uri="{FF2B5EF4-FFF2-40B4-BE49-F238E27FC236}">
                <a16:creationId xmlns:a16="http://schemas.microsoft.com/office/drawing/2014/main" id="{AC2A65A7-FB00-D155-C369-2AE712694783}"/>
              </a:ext>
            </a:extLst>
          </p:cNvPr>
          <p:cNvSpPr>
            <a:spLocks noGrp="1"/>
          </p:cNvSpPr>
          <p:nvPr>
            <p:ph type="dt" sz="quarter" idx="1"/>
          </p:nvPr>
        </p:nvSpPr>
        <p:spPr>
          <a:xfrm>
            <a:off x="5272088" y="0"/>
            <a:ext cx="4035425" cy="350838"/>
          </a:xfrm>
          <a:prstGeom prst="rect">
            <a:avLst/>
          </a:prstGeom>
        </p:spPr>
        <p:txBody>
          <a:bodyPr vert="horz" lIns="91577" tIns="45789" rIns="91577" bIns="45789" rtlCol="0"/>
          <a:lstStyle>
            <a:lvl1pPr algn="r" eaLnBrk="1" hangingPunct="1">
              <a:defRPr sz="1200">
                <a:latin typeface="Verdana" pitchFamily="34" charset="0"/>
              </a:defRPr>
            </a:lvl1pPr>
          </a:lstStyle>
          <a:p>
            <a:pPr>
              <a:defRPr/>
            </a:pPr>
            <a:fld id="{607BC7ED-8090-4E1E-A2F7-072412AF57D8}" type="datetimeFigureOut">
              <a:rPr lang="en-US"/>
              <a:pPr>
                <a:defRPr/>
              </a:pPr>
              <a:t>1/21/2023</a:t>
            </a:fld>
            <a:endParaRPr lang="en-US"/>
          </a:p>
        </p:txBody>
      </p:sp>
      <p:sp>
        <p:nvSpPr>
          <p:cNvPr id="4" name="Footer Placeholder 3">
            <a:extLst>
              <a:ext uri="{FF2B5EF4-FFF2-40B4-BE49-F238E27FC236}">
                <a16:creationId xmlns:a16="http://schemas.microsoft.com/office/drawing/2014/main" id="{762C2AC0-66E8-1B31-17E1-348D7A9C2432}"/>
              </a:ext>
            </a:extLst>
          </p:cNvPr>
          <p:cNvSpPr>
            <a:spLocks noGrp="1"/>
          </p:cNvSpPr>
          <p:nvPr>
            <p:ph type="ftr" sz="quarter" idx="2"/>
          </p:nvPr>
        </p:nvSpPr>
        <p:spPr>
          <a:xfrm>
            <a:off x="0" y="6670675"/>
            <a:ext cx="4035425" cy="350838"/>
          </a:xfrm>
          <a:prstGeom prst="rect">
            <a:avLst/>
          </a:prstGeom>
        </p:spPr>
        <p:txBody>
          <a:bodyPr vert="horz" lIns="91577" tIns="45789" rIns="91577" bIns="45789" rtlCol="0" anchor="b"/>
          <a:lstStyle>
            <a:lvl1pPr algn="l" eaLnBrk="1" hangingPunct="1">
              <a:defRPr sz="1200">
                <a:latin typeface="Verdana"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9A08AC62-66B9-29F4-BCCD-C42B4DDAB7FB}"/>
              </a:ext>
            </a:extLst>
          </p:cNvPr>
          <p:cNvSpPr>
            <a:spLocks noGrp="1"/>
          </p:cNvSpPr>
          <p:nvPr>
            <p:ph type="sldNum" sz="quarter" idx="3"/>
          </p:nvPr>
        </p:nvSpPr>
        <p:spPr>
          <a:xfrm>
            <a:off x="5272088" y="6670675"/>
            <a:ext cx="4035425" cy="350838"/>
          </a:xfrm>
          <a:prstGeom prst="rect">
            <a:avLst/>
          </a:prstGeom>
        </p:spPr>
        <p:txBody>
          <a:bodyPr vert="horz" wrap="square" lIns="91577" tIns="45789" rIns="91577" bIns="45789" numCol="1" anchor="b" anchorCtr="0" compatLnSpc="1">
            <a:prstTxWarp prst="textNoShape">
              <a:avLst/>
            </a:prstTxWarp>
          </a:bodyPr>
          <a:lstStyle>
            <a:lvl1pPr algn="r" eaLnBrk="1" hangingPunct="1">
              <a:defRPr sz="1200"/>
            </a:lvl1pPr>
          </a:lstStyle>
          <a:p>
            <a:fld id="{5B968770-A181-4C4E-9ABC-715103885FAE}"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9T21:20:07.5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0,'4'0,"5"0,6 0,3 0,8 0,8 0,1 0,-1 0,-2 0,-2 0,-3 0,-1 0,3 0,0 0,-4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9T19:54:30.1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1,'0'1,"1"-1,-1 1,1 0,-1 0,1 0,-1-1,1 1,0 0,-1-1,1 1,0-1,0 1,-1-1,1 1,0-1,0 1,0-1,0 0,0 1,0-1,-1 0,1 0,0 0,2 1,31 3,-28-3,622 14,-378-19,951 4,-1141 3,62 10,59 4,-102-16,-20 1,0-2,116-17,-144 10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9T21:55:32.1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36,'1494'0,"-1172"-18,-39 1,-226 17,-13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9T22:08:07.587"/>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2,'256'-1,"297"3,191 75,-683-68,-3-1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02T10:44:00.4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1 115,'921'0,"-874"-2,51-9,7-1,22-4,-78 9,59-2,62 11,108-4,-114-25,-103 14,-39 8,0 1,41-3,-49 7,4-2,0 2,0 0,0 2,0 0,33 8,-33-4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9T22:04:45.490"/>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71,'0'-1,"0"0,0 0,1 0,-1 0,0 0,1 0,-1 0,1 0,-1 0,1 1,0-1,-1 0,1 0,0 1,-1-1,1 0,0 1,0-1,0 1,-1-1,1 1,0-1,0 1,0-1,0 1,0 0,2-1,31-4,-28 4,115-8,146 8,-118 3,795-1,-897-3,68-12,7-1,530 9,-356 9,111-3,-380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9T22:02:57.55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1,'1778'0,"-1751"0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9T22:03:37.817"/>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36,'6084'0,"-5832"-18,8 0,112 20,-314-2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9T21:40:10.7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0,'937'0,"-908"0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20T20:48:31.1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0,'6715'0,"-6508"0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9T19:54:13.1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1,'2250'0,"-2227"0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AutoShape 1">
            <a:extLst>
              <a:ext uri="{FF2B5EF4-FFF2-40B4-BE49-F238E27FC236}">
                <a16:creationId xmlns:a16="http://schemas.microsoft.com/office/drawing/2014/main" id="{521531D3-AA8F-6A2D-8E67-8F0FCB9E2CCB}"/>
              </a:ext>
            </a:extLst>
          </p:cNvPr>
          <p:cNvSpPr>
            <a:spLocks noChangeArrowheads="1"/>
          </p:cNvSpPr>
          <p:nvPr/>
        </p:nvSpPr>
        <p:spPr bwMode="auto">
          <a:xfrm>
            <a:off x="0" y="0"/>
            <a:ext cx="9309100" cy="7023100"/>
          </a:xfrm>
          <a:prstGeom prst="roundRect">
            <a:avLst>
              <a:gd name="adj" fmla="val 19"/>
            </a:avLst>
          </a:prstGeom>
          <a:solidFill>
            <a:srgbClr val="FFFFFF"/>
          </a:solidFill>
          <a:ln>
            <a:noFill/>
          </a:ln>
        </p:spPr>
        <p:txBody>
          <a:bodyPr wrap="none" lIns="88134" tIns="44067" rIns="88134" bIns="44067" anchor="ct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defRPr/>
            </a:pPr>
            <a:endParaRPr lang="en-US" altLang="en-US"/>
          </a:p>
        </p:txBody>
      </p:sp>
      <p:sp>
        <p:nvSpPr>
          <p:cNvPr id="13315" name="Text Box 2">
            <a:extLst>
              <a:ext uri="{FF2B5EF4-FFF2-40B4-BE49-F238E27FC236}">
                <a16:creationId xmlns:a16="http://schemas.microsoft.com/office/drawing/2014/main" id="{D27A8863-CA0F-72F3-69CE-5E664B23AD34}"/>
              </a:ext>
            </a:extLst>
          </p:cNvPr>
          <p:cNvSpPr txBox="1">
            <a:spLocks noChangeArrowheads="1"/>
          </p:cNvSpPr>
          <p:nvPr/>
        </p:nvSpPr>
        <p:spPr bwMode="auto">
          <a:xfrm>
            <a:off x="0" y="0"/>
            <a:ext cx="4037013" cy="350838"/>
          </a:xfrm>
          <a:prstGeom prst="rect">
            <a:avLst/>
          </a:prstGeom>
          <a:noFill/>
          <a:ln>
            <a:noFill/>
          </a:ln>
        </p:spPr>
        <p:txBody>
          <a:bodyPr wrap="none" lIns="88134" tIns="44067" rIns="88134" bIns="44067" anchor="ct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defRPr/>
            </a:pPr>
            <a:endParaRPr lang="en-US" altLang="en-US"/>
          </a:p>
        </p:txBody>
      </p:sp>
      <p:sp>
        <p:nvSpPr>
          <p:cNvPr id="13316" name="Text Box 3">
            <a:extLst>
              <a:ext uri="{FF2B5EF4-FFF2-40B4-BE49-F238E27FC236}">
                <a16:creationId xmlns:a16="http://schemas.microsoft.com/office/drawing/2014/main" id="{05FDCCCC-36A9-EBB0-1D5D-B0BE2BC0B4FD}"/>
              </a:ext>
            </a:extLst>
          </p:cNvPr>
          <p:cNvSpPr txBox="1">
            <a:spLocks noChangeArrowheads="1"/>
          </p:cNvSpPr>
          <p:nvPr/>
        </p:nvSpPr>
        <p:spPr bwMode="auto">
          <a:xfrm>
            <a:off x="5270500" y="0"/>
            <a:ext cx="4037013" cy="350838"/>
          </a:xfrm>
          <a:prstGeom prst="rect">
            <a:avLst/>
          </a:prstGeom>
          <a:noFill/>
          <a:ln>
            <a:noFill/>
          </a:ln>
        </p:spPr>
        <p:txBody>
          <a:bodyPr wrap="none" lIns="88134" tIns="44067" rIns="88134" bIns="44067" anchor="ct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defRPr/>
            </a:pPr>
            <a:endParaRPr lang="en-US" altLang="en-US"/>
          </a:p>
        </p:txBody>
      </p:sp>
      <p:sp>
        <p:nvSpPr>
          <p:cNvPr id="13319" name="Text Box 6">
            <a:extLst>
              <a:ext uri="{FF2B5EF4-FFF2-40B4-BE49-F238E27FC236}">
                <a16:creationId xmlns:a16="http://schemas.microsoft.com/office/drawing/2014/main" id="{B3615547-ED95-2A56-869B-E8710D2C97EB}"/>
              </a:ext>
            </a:extLst>
          </p:cNvPr>
          <p:cNvSpPr txBox="1">
            <a:spLocks noChangeArrowheads="1"/>
          </p:cNvSpPr>
          <p:nvPr/>
        </p:nvSpPr>
        <p:spPr bwMode="auto">
          <a:xfrm>
            <a:off x="0" y="6672263"/>
            <a:ext cx="4037013" cy="350837"/>
          </a:xfrm>
          <a:prstGeom prst="rect">
            <a:avLst/>
          </a:prstGeom>
          <a:noFill/>
          <a:ln>
            <a:noFill/>
          </a:ln>
        </p:spPr>
        <p:txBody>
          <a:bodyPr wrap="none" lIns="88134" tIns="44067" rIns="88134" bIns="44067" anchor="ct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defRPr/>
            </a:pPr>
            <a:endParaRPr lang="en-US" altLang="en-US"/>
          </a:p>
        </p:txBody>
      </p:sp>
      <p:sp>
        <p:nvSpPr>
          <p:cNvPr id="5127" name="Rectangle 7">
            <a:extLst>
              <a:ext uri="{FF2B5EF4-FFF2-40B4-BE49-F238E27FC236}">
                <a16:creationId xmlns:a16="http://schemas.microsoft.com/office/drawing/2014/main" id="{AE886AC5-D213-ED98-5C34-FB1E96871FD5}"/>
              </a:ext>
            </a:extLst>
          </p:cNvPr>
          <p:cNvSpPr>
            <a:spLocks noGrp="1" noChangeArrowheads="1"/>
          </p:cNvSpPr>
          <p:nvPr>
            <p:ph type="sldNum"/>
          </p:nvPr>
        </p:nvSpPr>
        <p:spPr bwMode="auto">
          <a:xfrm>
            <a:off x="5270500" y="6672263"/>
            <a:ext cx="4033838" cy="349250"/>
          </a:xfrm>
          <a:prstGeom prst="rect">
            <a:avLst/>
          </a:prstGeom>
          <a:noFill/>
          <a:ln w="9525">
            <a:noFill/>
            <a:round/>
            <a:headEnd/>
            <a:tailEnd/>
          </a:ln>
          <a:effectLst/>
        </p:spPr>
        <p:txBody>
          <a:bodyPr vert="horz" wrap="square" lIns="93685" tIns="46843" rIns="93685" bIns="46843" numCol="1" anchor="b" anchorCtr="0" compatLnSpc="1">
            <a:prstTxWarp prst="textNoShape">
              <a:avLst/>
            </a:prstTxWarp>
          </a:bodyPr>
          <a:lstStyle>
            <a:lvl1pPr algn="r" eaLnBrk="1" hangingPunct="1">
              <a:buClr>
                <a:srgbClr val="000000"/>
              </a:buClr>
              <a:buSzPct val="100000"/>
              <a:buFont typeface="Arial" panose="020B0604020202020204" pitchFamily="34" charset="0"/>
              <a:buNone/>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sz="1300">
                <a:solidFill>
                  <a:srgbClr val="000000"/>
                </a:solidFill>
                <a:latin typeface="Arial" panose="020B0604020202020204" pitchFamily="34" charset="0"/>
              </a:defRPr>
            </a:lvl1pPr>
          </a:lstStyle>
          <a:p>
            <a:fld id="{79A5025D-AAAA-45AC-8767-BECDD52FEE4B}" type="slidenum">
              <a:rPr lang="en-GB" altLang="en-US"/>
              <a:pPr/>
              <a:t>‹#›</a:t>
            </a:fld>
            <a:endParaRPr lang="en-GB" altLang="en-US"/>
          </a:p>
        </p:txBody>
      </p:sp>
      <p:sp>
        <p:nvSpPr>
          <p:cNvPr id="9" name="Slide Image Placeholder 8">
            <a:extLst>
              <a:ext uri="{FF2B5EF4-FFF2-40B4-BE49-F238E27FC236}">
                <a16:creationId xmlns:a16="http://schemas.microsoft.com/office/drawing/2014/main" id="{21F93432-AC45-3826-103D-725E1D242A09}"/>
              </a:ext>
            </a:extLst>
          </p:cNvPr>
          <p:cNvSpPr>
            <a:spLocks noGrp="1" noRot="1" noChangeAspect="1"/>
          </p:cNvSpPr>
          <p:nvPr>
            <p:ph type="sldImg" idx="2"/>
          </p:nvPr>
        </p:nvSpPr>
        <p:spPr>
          <a:xfrm>
            <a:off x="2898775" y="527050"/>
            <a:ext cx="3511550" cy="2633663"/>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10" name="Notes Placeholder 9">
            <a:extLst>
              <a:ext uri="{FF2B5EF4-FFF2-40B4-BE49-F238E27FC236}">
                <a16:creationId xmlns:a16="http://schemas.microsoft.com/office/drawing/2014/main" id="{8BAB2B36-242F-C52F-18D1-8B6D99057C80}"/>
              </a:ext>
            </a:extLst>
          </p:cNvPr>
          <p:cNvSpPr>
            <a:spLocks noGrp="1"/>
          </p:cNvSpPr>
          <p:nvPr>
            <p:ph type="body" sz="quarter" idx="3"/>
          </p:nvPr>
        </p:nvSpPr>
        <p:spPr>
          <a:xfrm>
            <a:off x="930275" y="3335338"/>
            <a:ext cx="7448550" cy="3160712"/>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E8EB8FD7-8804-3B43-1A8E-2ED92B294DE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D78610A4-24A6-4F5E-91B2-7558EB9559B5}" type="slidenum">
              <a:rPr lang="en-GB" altLang="en-US">
                <a:solidFill>
                  <a:srgbClr val="000000"/>
                </a:solidFill>
                <a:latin typeface="Arial" panose="020B0604020202020204" pitchFamily="34" charset="0"/>
              </a:rPr>
              <a:pPr/>
              <a:t>1</a:t>
            </a:fld>
            <a:endParaRPr lang="en-GB" altLang="en-US">
              <a:solidFill>
                <a:srgbClr val="000000"/>
              </a:solidFill>
              <a:latin typeface="Arial" panose="020B0604020202020204" pitchFamily="34" charset="0"/>
            </a:endParaRPr>
          </a:p>
        </p:txBody>
      </p:sp>
      <p:sp>
        <p:nvSpPr>
          <p:cNvPr id="72707" name="Rectangle 1">
            <a:extLst>
              <a:ext uri="{FF2B5EF4-FFF2-40B4-BE49-F238E27FC236}">
                <a16:creationId xmlns:a16="http://schemas.microsoft.com/office/drawing/2014/main" id="{996BDD86-8793-678E-2B4F-31C2FC8BFF84}"/>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72708" name="Rectangle 2">
            <a:extLst>
              <a:ext uri="{FF2B5EF4-FFF2-40B4-BE49-F238E27FC236}">
                <a16:creationId xmlns:a16="http://schemas.microsoft.com/office/drawing/2014/main" id="{1E2B7CE1-3D41-538B-26A0-A4B322713D4D}"/>
              </a:ext>
            </a:extLst>
          </p:cNvPr>
          <p:cNvSpPr>
            <a:spLocks noGrp="1" noChangeArrowheads="1"/>
          </p:cNvSpPr>
          <p:nvPr>
            <p:ph type="body" idx="1"/>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fontAlgn="base"/>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Welcome.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fontAlgn="base"/>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fontAlgn="base"/>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Library session will focus on the research resources that will help you complete the reports specifically required for your Introduction to Marketing course</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fontAlgn="base"/>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resources discussed should also prove useful for other Commerce courses you </a:t>
            </a:r>
            <a:endParaRPr lang="en-US" altLang="en-US" sz="1200"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ABA283C0-4DF9-48ED-BE0E-2561E76C619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AF0E9D7A-9F84-4AD4-8A11-E3C8823C7018}" type="slidenum">
              <a:rPr lang="en-GB" altLang="en-US">
                <a:solidFill>
                  <a:srgbClr val="000000"/>
                </a:solidFill>
                <a:latin typeface="Arial" panose="020B0604020202020204" pitchFamily="34" charset="0"/>
              </a:rPr>
              <a:pPr/>
              <a:t>10</a:t>
            </a:fld>
            <a:endParaRPr lang="en-GB" altLang="en-US">
              <a:solidFill>
                <a:srgbClr val="000000"/>
              </a:solidFill>
              <a:latin typeface="Arial" panose="020B0604020202020204" pitchFamily="34" charset="0"/>
            </a:endParaRPr>
          </a:p>
        </p:txBody>
      </p:sp>
      <p:sp>
        <p:nvSpPr>
          <p:cNvPr id="81923" name="Rectangle 1">
            <a:extLst>
              <a:ext uri="{FF2B5EF4-FFF2-40B4-BE49-F238E27FC236}">
                <a16:creationId xmlns:a16="http://schemas.microsoft.com/office/drawing/2014/main" id="{2CF823C7-2F65-EB38-CE49-CA57CC7CC770}"/>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81924" name="Rectangle 2">
            <a:extLst>
              <a:ext uri="{FF2B5EF4-FFF2-40B4-BE49-F238E27FC236}">
                <a16:creationId xmlns:a16="http://schemas.microsoft.com/office/drawing/2014/main" id="{43B38066-A786-8882-C415-AAF511186606}"/>
              </a:ext>
            </a:extLst>
          </p:cNvPr>
          <p:cNvSpPr>
            <a:spLocks noGrp="1" noChangeArrowheads="1"/>
          </p:cNvSpPr>
          <p:nvPr>
            <p:ph type="body" idx="1"/>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CA" altLang="en-US" dirty="0">
                <a:latin typeface="Times New Roman" panose="02020603050405020304" pitchFamily="18" charset="0"/>
              </a:rPr>
              <a:t>Why are the codes created?</a:t>
            </a:r>
          </a:p>
          <a:p>
            <a:endParaRPr lang="en-CA" altLang="en-US" dirty="0">
              <a:latin typeface="Times New Roman" panose="02020603050405020304" pitchFamily="18" charset="0"/>
            </a:endParaRPr>
          </a:p>
          <a:p>
            <a:r>
              <a:rPr lang="en-CA" altLang="en-US" dirty="0">
                <a:latin typeface="Times New Roman" panose="02020603050405020304" pitchFamily="18" charset="0"/>
              </a:rPr>
              <a:t>Primarily, to standardize and facilitate the way we communicate about industries. </a:t>
            </a:r>
          </a:p>
          <a:p>
            <a:endParaRPr lang="en-CA" altLang="en-US" dirty="0">
              <a:latin typeface="Times New Roman" panose="02020603050405020304" pitchFamily="18" charset="0"/>
            </a:endParaRPr>
          </a:p>
          <a:p>
            <a:r>
              <a:rPr lang="en-CA" altLang="en-US" dirty="0">
                <a:latin typeface="Times New Roman" panose="02020603050405020304" pitchFamily="18" charset="0"/>
              </a:rPr>
              <a:t>The industry codes … </a:t>
            </a:r>
          </a:p>
          <a:p>
            <a:pPr>
              <a:buFont typeface="Arial" panose="020B0604020202020204" pitchFamily="34" charset="0"/>
              <a:buChar char="•"/>
            </a:pPr>
            <a:r>
              <a:rPr lang="en-CA" altLang="en-US" dirty="0">
                <a:latin typeface="Times New Roman" panose="02020603050405020304" pitchFamily="18" charset="0"/>
              </a:rPr>
              <a:t> can overcome language barriers </a:t>
            </a:r>
          </a:p>
          <a:p>
            <a:pPr>
              <a:buFont typeface="Arial" panose="020B0604020202020204" pitchFamily="34" charset="0"/>
              <a:buChar char="•"/>
            </a:pPr>
            <a:r>
              <a:rPr lang="en-CA" altLang="en-US" dirty="0">
                <a:latin typeface="Times New Roman" panose="02020603050405020304" pitchFamily="18" charset="0"/>
              </a:rPr>
              <a:t> provide precise and official industry names and descriptions</a:t>
            </a:r>
          </a:p>
          <a:p>
            <a:pPr>
              <a:buFont typeface="Arial" panose="020B0604020202020204" pitchFamily="34" charset="0"/>
              <a:buChar char="•"/>
            </a:pPr>
            <a:r>
              <a:rPr lang="en-CA" altLang="en-US" dirty="0">
                <a:latin typeface="Times New Roman" panose="02020603050405020304" pitchFamily="18" charset="0"/>
              </a:rPr>
              <a:t> can help gather and collate information on industries</a:t>
            </a:r>
          </a:p>
          <a:p>
            <a:pPr>
              <a:buFont typeface="Arial" panose="020B0604020202020204" pitchFamily="34" charset="0"/>
              <a:buChar char="•"/>
            </a:pPr>
            <a:r>
              <a:rPr lang="en-CA" altLang="en-US" dirty="0">
                <a:latin typeface="Times New Roman" panose="02020603050405020304" pitchFamily="18" charset="0"/>
              </a:rPr>
              <a:t> can be used to identify competitors</a:t>
            </a:r>
            <a:endParaRPr lang="en-US" altLang="en-US" dirty="0">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1575314D-E822-86CD-B69A-40F888EBD80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E6B16FB4-7A7F-4A5B-A0E1-50129A71C128}" type="slidenum">
              <a:rPr lang="en-GB" altLang="en-US">
                <a:solidFill>
                  <a:srgbClr val="000000"/>
                </a:solidFill>
                <a:latin typeface="Arial" panose="020B0604020202020204" pitchFamily="34" charset="0"/>
              </a:rPr>
              <a:pPr/>
              <a:t>11</a:t>
            </a:fld>
            <a:endParaRPr lang="en-GB" altLang="en-US">
              <a:solidFill>
                <a:srgbClr val="000000"/>
              </a:solidFill>
              <a:latin typeface="Arial" panose="020B0604020202020204" pitchFamily="34" charset="0"/>
            </a:endParaRPr>
          </a:p>
        </p:txBody>
      </p:sp>
      <p:sp>
        <p:nvSpPr>
          <p:cNvPr id="82947" name="Rectangle 1">
            <a:extLst>
              <a:ext uri="{FF2B5EF4-FFF2-40B4-BE49-F238E27FC236}">
                <a16:creationId xmlns:a16="http://schemas.microsoft.com/office/drawing/2014/main" id="{DBF30CC2-B517-CB60-C30F-C2140BDAD7FD}"/>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82948" name="Rectangle 2">
            <a:extLst>
              <a:ext uri="{FF2B5EF4-FFF2-40B4-BE49-F238E27FC236}">
                <a16:creationId xmlns:a16="http://schemas.microsoft.com/office/drawing/2014/main" id="{C352B222-14D3-0042-2E24-F1CED2DEC048}"/>
              </a:ext>
            </a:extLst>
          </p:cNvPr>
          <p:cNvSpPr>
            <a:spLocks noGrp="1" noChangeArrowheads="1"/>
          </p:cNvSpPr>
          <p:nvPr>
            <p:ph type="body" idx="1"/>
          </p:nvPr>
        </p:nvSpPr>
        <p:spPr bwMode="auto">
          <a:xfrm>
            <a:off x="931863" y="3336925"/>
            <a:ext cx="7445375" cy="3159125"/>
          </a:xfrm>
        </p:spPr>
        <p:txBody>
          <a:bodyPr wrap="none" numCol="1" anchor="ctr" anchorCtr="0" compatLnSpc="1">
            <a:prstTxWarp prst="textNoShape">
              <a:avLst/>
            </a:prstTxWarp>
            <a:normAutofit/>
          </a:bodyPr>
          <a:lstStyle/>
          <a:p>
            <a:pPr>
              <a:defRPr/>
            </a:pPr>
            <a:r>
              <a:rPr lang="en-US" altLang="en-US" dirty="0">
                <a:latin typeface="Times New Roman" pitchFamily="18" charset="0"/>
                <a:ea typeface="Helvetica"/>
                <a:cs typeface="Times New Roman" pitchFamily="18" charset="0"/>
              </a:rPr>
              <a:t>The two most common industry classification systems in Canada are the SIC or Standard Industry Classification and the NAICS the North American Industry Classification System. </a:t>
            </a:r>
          </a:p>
          <a:p>
            <a:pPr>
              <a:defRPr/>
            </a:pPr>
            <a:endParaRPr lang="en-US" altLang="en-US" dirty="0">
              <a:latin typeface="Times New Roman" pitchFamily="18" charset="0"/>
              <a:ea typeface="Helvetica"/>
              <a:cs typeface="Times New Roman" pitchFamily="18" charset="0"/>
            </a:endParaRPr>
          </a:p>
          <a:p>
            <a:pPr>
              <a:defRPr/>
            </a:pPr>
            <a:r>
              <a:rPr lang="en-US" altLang="en-US" dirty="0">
                <a:latin typeface="Times New Roman" pitchFamily="18" charset="0"/>
                <a:ea typeface="Helvetica"/>
                <a:cs typeface="Times New Roman" pitchFamily="18" charset="0"/>
              </a:rPr>
              <a:t>The SIC code is no longer updated and dates back to the 1980s which means it doesn’t cover new technology – like telecommunications – very well.  </a:t>
            </a:r>
          </a:p>
          <a:p>
            <a:pPr>
              <a:defRPr/>
            </a:pPr>
            <a:endParaRPr lang="en-US" altLang="en-US" dirty="0">
              <a:latin typeface="Times New Roman" pitchFamily="18" charset="0"/>
              <a:ea typeface="Helvetica"/>
              <a:cs typeface="Times New Roman" pitchFamily="18" charset="0"/>
            </a:endParaRPr>
          </a:p>
          <a:p>
            <a:pPr>
              <a:defRPr/>
            </a:pPr>
            <a:r>
              <a:rPr lang="en-US" altLang="en-US" dirty="0">
                <a:latin typeface="Times New Roman" pitchFamily="18" charset="0"/>
                <a:ea typeface="Helvetica"/>
                <a:cs typeface="Times New Roman" pitchFamily="18" charset="0"/>
              </a:rPr>
              <a:t>SIC codes can be up 4 digits long which does not allow for a lot of granularity. </a:t>
            </a:r>
          </a:p>
          <a:p>
            <a:pPr>
              <a:defRPr/>
            </a:pPr>
            <a:endParaRPr lang="en-US" altLang="en-US" dirty="0">
              <a:latin typeface="Times New Roman" pitchFamily="18" charset="0"/>
              <a:ea typeface="Helvetica"/>
              <a:cs typeface="Times New Roman" pitchFamily="18" charset="0"/>
            </a:endParaRPr>
          </a:p>
          <a:p>
            <a:pPr>
              <a:defRPr/>
            </a:pPr>
            <a:r>
              <a:rPr lang="en-US" altLang="en-US" dirty="0">
                <a:latin typeface="Times New Roman" pitchFamily="18" charset="0"/>
                <a:ea typeface="Helvetica"/>
                <a:cs typeface="Times New Roman" pitchFamily="18" charset="0"/>
              </a:rPr>
              <a:t>SIC codes were replaced in the 1990s by the NAICS code. </a:t>
            </a:r>
          </a:p>
          <a:p>
            <a:pPr>
              <a:defRPr/>
            </a:pPr>
            <a:endParaRPr lang="en-US" altLang="en-US" dirty="0">
              <a:latin typeface="Times New Roman" pitchFamily="18" charset="0"/>
              <a:ea typeface="Helvetica"/>
              <a:cs typeface="Times New Roman" pitchFamily="18" charset="0"/>
            </a:endParaRPr>
          </a:p>
          <a:p>
            <a:pPr>
              <a:defRPr/>
            </a:pPr>
            <a:r>
              <a:rPr lang="en-US" altLang="en-US" dirty="0">
                <a:latin typeface="Times New Roman" pitchFamily="18" charset="0"/>
                <a:ea typeface="Helvetica"/>
                <a:cs typeface="Times New Roman" pitchFamily="18" charset="0"/>
              </a:rPr>
              <a:t>Instead of having a separate SIC system for different countries, it was decided that Canada, the United States, and Mexico would develop a shared industry classification system for North America called NAICS. </a:t>
            </a:r>
          </a:p>
          <a:p>
            <a:pPr>
              <a:defRPr/>
            </a:pPr>
            <a:endParaRPr lang="en-US" altLang="en-US" dirty="0">
              <a:latin typeface="Times New Roman" pitchFamily="18" charset="0"/>
              <a:ea typeface="Helvetica"/>
              <a:cs typeface="Times New Roman" pitchFamily="18" charset="0"/>
            </a:endParaRPr>
          </a:p>
          <a:p>
            <a:pPr>
              <a:defRPr/>
            </a:pPr>
            <a:r>
              <a:rPr lang="en-US" altLang="en-US" dirty="0">
                <a:latin typeface="Times New Roman" pitchFamily="18" charset="0"/>
                <a:ea typeface="Helvetica"/>
                <a:cs typeface="Times New Roman" pitchFamily="18" charset="0"/>
              </a:rPr>
              <a:t>NAICS  is updated every 5 years so it does capture modern technologies and new industries.  </a:t>
            </a:r>
          </a:p>
          <a:p>
            <a:pPr>
              <a:defRPr/>
            </a:pPr>
            <a:endParaRPr lang="en-US" altLang="en-US" dirty="0">
              <a:latin typeface="Times New Roman" pitchFamily="18" charset="0"/>
              <a:ea typeface="Helvetica"/>
              <a:cs typeface="Times New Roman" pitchFamily="18" charset="0"/>
            </a:endParaRPr>
          </a:p>
          <a:p>
            <a:pPr>
              <a:defRPr/>
            </a:pPr>
            <a:r>
              <a:rPr lang="en-US" altLang="en-US" dirty="0">
                <a:latin typeface="Times New Roman" pitchFamily="18" charset="0"/>
                <a:ea typeface="Helvetica"/>
                <a:cs typeface="Times New Roman" pitchFamily="18" charset="0"/>
              </a:rPr>
              <a:t>NAICS codes can be up to 6 digits long permitting for more detail and specificity.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79514BAE-3018-6F34-48D3-1F50021D77F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2E56F38E-07E2-405C-9081-AF0CAD2277B7}" type="slidenum">
              <a:rPr lang="en-GB" altLang="en-US">
                <a:solidFill>
                  <a:srgbClr val="000000"/>
                </a:solidFill>
                <a:latin typeface="Arial" panose="020B0604020202020204" pitchFamily="34" charset="0"/>
              </a:rPr>
              <a:pPr/>
              <a:t>12</a:t>
            </a:fld>
            <a:endParaRPr lang="en-GB" altLang="en-US">
              <a:solidFill>
                <a:srgbClr val="000000"/>
              </a:solidFill>
              <a:latin typeface="Arial" panose="020B0604020202020204" pitchFamily="34" charset="0"/>
            </a:endParaRPr>
          </a:p>
        </p:txBody>
      </p:sp>
      <p:sp>
        <p:nvSpPr>
          <p:cNvPr id="83971" name="Rectangle 1">
            <a:extLst>
              <a:ext uri="{FF2B5EF4-FFF2-40B4-BE49-F238E27FC236}">
                <a16:creationId xmlns:a16="http://schemas.microsoft.com/office/drawing/2014/main" id="{A0BD0A8A-889D-A851-74C3-95F8EAFE2737}"/>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83972" name="Rectangle 2">
            <a:extLst>
              <a:ext uri="{FF2B5EF4-FFF2-40B4-BE49-F238E27FC236}">
                <a16:creationId xmlns:a16="http://schemas.microsoft.com/office/drawing/2014/main" id="{C4237768-DB38-E939-A0F2-6CFAEB04E725}"/>
              </a:ext>
            </a:extLst>
          </p:cNvPr>
          <p:cNvSpPr>
            <a:spLocks noGrp="1" noChangeArrowheads="1"/>
          </p:cNvSpPr>
          <p:nvPr>
            <p:ph type="body" idx="1"/>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altLang="en-US" dirty="0">
                <a:latin typeface="Times New Roman" panose="02020603050405020304" pitchFamily="18" charset="0"/>
                <a:ea typeface="Helvetica" panose="020B0604020202020204" pitchFamily="34" charset="0"/>
                <a:cs typeface="Times New Roman" panose="02020603050405020304" pitchFamily="18" charset="0"/>
              </a:rPr>
              <a:t>Although NAICS codes were created to replace SIC codes many current resources still use the old SIC codes. </a:t>
            </a:r>
          </a:p>
          <a:p>
            <a:endParaRPr lang="en-US" altLang="en-US" dirty="0">
              <a:latin typeface="Times New Roman" panose="02020603050405020304" pitchFamily="18" charset="0"/>
              <a:ea typeface="Helvetica" panose="020B0604020202020204" pitchFamily="34" charset="0"/>
              <a:cs typeface="Times New Roman" panose="02020603050405020304" pitchFamily="18" charset="0"/>
            </a:endParaRPr>
          </a:p>
          <a:p>
            <a:r>
              <a:rPr lang="en-US" altLang="en-US" dirty="0">
                <a:latin typeface="Times New Roman" panose="02020603050405020304" pitchFamily="18" charset="0"/>
                <a:ea typeface="Helvetica" panose="020B0604020202020204" pitchFamily="34" charset="0"/>
                <a:cs typeface="Times New Roman" panose="02020603050405020304" pitchFamily="18" charset="0"/>
              </a:rPr>
              <a:t>Publishers who produce company directories and research databases don’t always want to make the switch for cost reasons, so you will encounter both codes in your research. </a:t>
            </a:r>
          </a:p>
          <a:p>
            <a:endParaRPr lang="en-US" altLang="en-US" dirty="0">
              <a:latin typeface="Times New Roman" panose="02020603050405020304" pitchFamily="18" charset="0"/>
              <a:ea typeface="Helvetica" panose="020B0604020202020204" pitchFamily="34" charset="0"/>
              <a:cs typeface="Times New Roman" panose="02020603050405020304" pitchFamily="18" charset="0"/>
            </a:endParaRPr>
          </a:p>
          <a:p>
            <a:r>
              <a:rPr lang="en-US" altLang="en-US" dirty="0">
                <a:latin typeface="Times New Roman" panose="02020603050405020304" pitchFamily="18" charset="0"/>
                <a:ea typeface="Helvetica" panose="020B0604020202020204" pitchFamily="34" charset="0"/>
                <a:cs typeface="Times New Roman" panose="02020603050405020304" pitchFamily="18" charset="0"/>
              </a:rPr>
              <a:t>As such, it’s good to be aware of both SIC and NAICS codes, as you may have to use both to retrieve information about your industry or company.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A0E8A152-5BCA-02CF-EFC3-AC5E360D43A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91AAC0FC-B9E9-4035-8551-1C0E15C082F4}" type="slidenum">
              <a:rPr lang="en-GB" altLang="en-US">
                <a:solidFill>
                  <a:srgbClr val="000000"/>
                </a:solidFill>
                <a:latin typeface="Arial" panose="020B0604020202020204" pitchFamily="34" charset="0"/>
              </a:rPr>
              <a:pPr/>
              <a:t>13</a:t>
            </a:fld>
            <a:endParaRPr lang="en-GB" altLang="en-US">
              <a:solidFill>
                <a:srgbClr val="000000"/>
              </a:solidFill>
              <a:latin typeface="Arial" panose="020B0604020202020204" pitchFamily="34" charset="0"/>
            </a:endParaRPr>
          </a:p>
        </p:txBody>
      </p:sp>
      <p:sp>
        <p:nvSpPr>
          <p:cNvPr id="84995" name="Rectangle 1">
            <a:extLst>
              <a:ext uri="{FF2B5EF4-FFF2-40B4-BE49-F238E27FC236}">
                <a16:creationId xmlns:a16="http://schemas.microsoft.com/office/drawing/2014/main" id="{21A9A311-46D7-2D3A-832C-4C0E6384579C}"/>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84996" name="Rectangle 2">
            <a:extLst>
              <a:ext uri="{FF2B5EF4-FFF2-40B4-BE49-F238E27FC236}">
                <a16:creationId xmlns:a16="http://schemas.microsoft.com/office/drawing/2014/main" id="{F4B7A537-8E07-9A9C-B8D7-6762E9976D61}"/>
              </a:ext>
            </a:extLst>
          </p:cNvPr>
          <p:cNvSpPr>
            <a:spLocks noGrp="1" noChangeArrowheads="1"/>
          </p:cNvSpPr>
          <p:nvPr>
            <p:ph type="body" idx="1"/>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altLang="en-US" dirty="0">
                <a:latin typeface="Times New Roman" panose="02020603050405020304" pitchFamily="18" charset="0"/>
              </a:rPr>
              <a:t>In this course, you are expected to find a 6-digit NAICS code for the industry that you want to focus on in your reports.  </a:t>
            </a:r>
          </a:p>
          <a:p>
            <a:endParaRPr lang="en-US" altLang="en-US" dirty="0">
              <a:latin typeface="Times New Roman" panose="02020603050405020304" pitchFamily="18" charset="0"/>
            </a:endParaRPr>
          </a:p>
          <a:p>
            <a:r>
              <a:rPr lang="en-US" altLang="en-US" dirty="0">
                <a:latin typeface="Times New Roman" panose="02020603050405020304" pitchFamily="18" charset="0"/>
              </a:rPr>
              <a:t>The code you pick will dictate how you discuss the industry in your reports. </a:t>
            </a:r>
          </a:p>
          <a:p>
            <a:endParaRPr lang="en-US" altLang="en-US" dirty="0">
              <a:latin typeface="Times New Roman" panose="02020603050405020304" pitchFamily="18" charset="0"/>
            </a:endParaRPr>
          </a:p>
          <a:p>
            <a:r>
              <a:rPr lang="en-US" altLang="en-US" dirty="0">
                <a:latin typeface="Times New Roman"/>
                <a:cs typeface="Times New Roman"/>
              </a:rPr>
              <a:t>-----------------</a:t>
            </a:r>
          </a:p>
          <a:p>
            <a:r>
              <a:rPr lang="en-US" altLang="en-US" dirty="0">
                <a:latin typeface="Times New Roman"/>
                <a:cs typeface="Times New Roman"/>
              </a:rPr>
              <a:t>Image source: </a:t>
            </a:r>
            <a:br>
              <a:rPr lang="en-US" altLang="en-US" dirty="0">
                <a:latin typeface="Times New Roman"/>
                <a:cs typeface="Times New Roman"/>
              </a:rPr>
            </a:br>
            <a:r>
              <a:rPr lang="en-US" altLang="en-US" dirty="0">
                <a:latin typeface="Times New Roman"/>
                <a:cs typeface="Times New Roman"/>
              </a:rPr>
              <a:t>https://www.publicdomainpictures.net/en/view-image.php?image=161503&amp;picture=judge-gavel</a:t>
            </a:r>
            <a:endParaRPr lang="en-US" dirty="0">
              <a:latin typeface="Times New Roman"/>
              <a:cs typeface="Times New Roman"/>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749C8B87-10A5-2F64-5FF0-F8854F520300}"/>
              </a:ext>
            </a:extLst>
          </p:cNvPr>
          <p:cNvSpPr>
            <a:spLocks noGrp="1" noRot="1" noChangeAspect="1" noChangeArrowheads="1" noTextEdit="1"/>
          </p:cNvSpPr>
          <p:nvPr>
            <p:ph type="sldImg"/>
          </p:nvPr>
        </p:nvSpPr>
        <p:spPr bwMode="auto">
          <a:xfrm>
            <a:off x="2317750" y="528638"/>
            <a:ext cx="4673600" cy="2630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9E70FD60-1435-8405-0DBA-213140BFBC36}"/>
              </a:ext>
            </a:extLst>
          </p:cNvPr>
          <p:cNvSpPr>
            <a:spLocks noGrp="1"/>
          </p:cNvSpPr>
          <p:nvPr>
            <p:ph type="body" idx="1"/>
          </p:nvPr>
        </p:nvSpPr>
        <p:spPr bwMode="auto">
          <a:xfrm>
            <a:off x="931863" y="3336925"/>
            <a:ext cx="7443787" cy="3157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latin typeface="Times New Roman" panose="02020603050405020304" pitchFamily="18" charset="0"/>
              </a:rPr>
              <a:t>So how do you find your NAICS code?</a:t>
            </a:r>
          </a:p>
          <a:p>
            <a:endParaRPr lang="en-CA" altLang="en-US" dirty="0">
              <a:latin typeface="Times New Roman" panose="02020603050405020304" pitchFamily="18" charset="0"/>
            </a:endParaRPr>
          </a:p>
          <a:p>
            <a:r>
              <a:rPr lang="en-CA" altLang="en-US" dirty="0">
                <a:latin typeface="Times New Roman" panose="02020603050405020304" pitchFamily="18" charset="0"/>
              </a:rPr>
              <a:t>For this course, you are expected to use the latest North American Industry Classification System produced by Statistics Canada, which is NAICS 2022 version 1.0.  </a:t>
            </a:r>
          </a:p>
          <a:p>
            <a:endParaRPr lang="en-CA" altLang="en-US" dirty="0">
              <a:latin typeface="Times New Roman" panose="02020603050405020304" pitchFamily="18" charset="0"/>
            </a:endParaRPr>
          </a:p>
          <a:p>
            <a:r>
              <a:rPr lang="en-CA" altLang="en-US" dirty="0">
                <a:latin typeface="Times New Roman" panose="02020603050405020304" pitchFamily="18" charset="0"/>
              </a:rPr>
              <a:t>You must find the 6 digit NAICS code and description from this manual for the industry you decide to focus on in your reports.  </a:t>
            </a:r>
          </a:p>
        </p:txBody>
      </p:sp>
      <p:sp>
        <p:nvSpPr>
          <p:cNvPr id="86020" name="Slide Number Placeholder 3">
            <a:extLst>
              <a:ext uri="{FF2B5EF4-FFF2-40B4-BE49-F238E27FC236}">
                <a16:creationId xmlns:a16="http://schemas.microsoft.com/office/drawing/2014/main" id="{DE7EC4D4-4166-003D-8854-E3E547354F21}"/>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676122B4-5F79-429A-922C-DB493E625906}" type="slidenum">
              <a:rPr lang="en-GB" altLang="en-US">
                <a:solidFill>
                  <a:srgbClr val="000000"/>
                </a:solidFill>
                <a:latin typeface="Arial" panose="020B0604020202020204" pitchFamily="34" charset="0"/>
              </a:rPr>
              <a:pPr/>
              <a:t>14</a:t>
            </a:fld>
            <a:endParaRPr lang="en-GB" altLang="en-US">
              <a:solidFill>
                <a:srgbClr val="000000"/>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D4BC3093-1D8F-28E4-B0A8-EC51E40819C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1E03FCB1-A50D-4F28-9E21-193A0E2041C8}" type="slidenum">
              <a:rPr lang="en-GB" altLang="en-US">
                <a:solidFill>
                  <a:srgbClr val="000000"/>
                </a:solidFill>
                <a:latin typeface="Arial" panose="020B0604020202020204" pitchFamily="34" charset="0"/>
              </a:rPr>
              <a:pPr/>
              <a:t>15</a:t>
            </a:fld>
            <a:endParaRPr lang="en-GB" altLang="en-US">
              <a:solidFill>
                <a:srgbClr val="000000"/>
              </a:solidFill>
              <a:latin typeface="Arial" panose="020B0604020202020204" pitchFamily="34" charset="0"/>
            </a:endParaRPr>
          </a:p>
        </p:txBody>
      </p:sp>
      <p:sp>
        <p:nvSpPr>
          <p:cNvPr id="87043" name="Rectangle 1">
            <a:extLst>
              <a:ext uri="{FF2B5EF4-FFF2-40B4-BE49-F238E27FC236}">
                <a16:creationId xmlns:a16="http://schemas.microsoft.com/office/drawing/2014/main" id="{2146F2BA-251F-8352-5A0E-C63C2BD111FE}"/>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87044" name="Rectangle 2">
            <a:extLst>
              <a:ext uri="{FF2B5EF4-FFF2-40B4-BE49-F238E27FC236}">
                <a16:creationId xmlns:a16="http://schemas.microsoft.com/office/drawing/2014/main" id="{3B16CBFD-B130-3E76-389A-57CF2935E9B9}"/>
              </a:ext>
            </a:extLst>
          </p:cNvPr>
          <p:cNvSpPr>
            <a:spLocks noGrp="1" noChangeArrowheads="1"/>
          </p:cNvSpPr>
          <p:nvPr>
            <p:ph type="body" idx="1"/>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GB" altLang="en-US" dirty="0">
                <a:latin typeface="Times New Roman" panose="02020603050405020304" pitchFamily="18" charset="0"/>
                <a:cs typeface="Times New Roman" panose="02020603050405020304" pitchFamily="18" charset="0"/>
              </a:rPr>
              <a:t>These next few slides illustrate how to find a NAICS code using the NAICS Canada manual at the Statistics Canada website.  </a:t>
            </a:r>
          </a:p>
          <a:p>
            <a:endParaRPr lang="en-GB" altLang="en-US" dirty="0">
              <a:latin typeface="Times New Roman" panose="02020603050405020304" pitchFamily="18" charset="0"/>
              <a:cs typeface="Times New Roman" panose="02020603050405020304" pitchFamily="18" charset="0"/>
            </a:endParaRPr>
          </a:p>
          <a:p>
            <a:r>
              <a:rPr lang="en-GB" altLang="en-US" dirty="0">
                <a:latin typeface="Times New Roman" panose="02020603050405020304" pitchFamily="18" charset="0"/>
                <a:cs typeface="Times New Roman" panose="02020603050405020304" pitchFamily="18" charset="0"/>
              </a:rPr>
              <a:t>The site allows you to browse for an industry using the classification structure or you can search for keyword(s) to locate your industry code, name &amp; description.</a:t>
            </a:r>
          </a:p>
          <a:p>
            <a:endParaRPr lang="en-GB" altLang="en-US" dirty="0">
              <a:latin typeface="Times New Roman" panose="02020603050405020304" pitchFamily="18" charset="0"/>
              <a:cs typeface="Times New Roman" panose="02020603050405020304" pitchFamily="18" charset="0"/>
            </a:endParaRPr>
          </a:p>
          <a:p>
            <a:r>
              <a:rPr lang="en-GB" altLang="en-US" dirty="0">
                <a:latin typeface="Times New Roman" panose="02020603050405020304" pitchFamily="18" charset="0"/>
                <a:cs typeface="Times New Roman" panose="02020603050405020304" pitchFamily="18" charset="0"/>
              </a:rPr>
              <a:t>In this example, I’m going to search for the beer brewing industry. To find the relevant code, I simply enter a keyword that describes my industry – in this case the word beer. </a:t>
            </a:r>
            <a:endParaRPr lang="en-US" altLang="en-US" b="1" dirty="0">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58B4F067-AB5D-80F1-CC19-00F8FEC128E3}"/>
              </a:ext>
            </a:extLst>
          </p:cNvPr>
          <p:cNvSpPr>
            <a:spLocks noGrp="1" noRot="1" noChangeAspect="1" noChangeArrowheads="1" noTextEdit="1"/>
          </p:cNvSpPr>
          <p:nvPr>
            <p:ph type="sldImg"/>
          </p:nvPr>
        </p:nvSpPr>
        <p:spPr bwMode="auto">
          <a:xfrm>
            <a:off x="2317750" y="528638"/>
            <a:ext cx="4673600" cy="2630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5E3B37E5-386E-66B1-7D04-ECAFA8F55CF4}"/>
              </a:ext>
            </a:extLst>
          </p:cNvPr>
          <p:cNvSpPr>
            <a:spLocks noGrp="1"/>
          </p:cNvSpPr>
          <p:nvPr>
            <p:ph type="body" idx="1"/>
          </p:nvPr>
        </p:nvSpPr>
        <p:spPr bwMode="auto">
          <a:xfrm>
            <a:off x="931863" y="3336925"/>
            <a:ext cx="7443787" cy="3157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latin typeface="Times New Roman" panose="02020603050405020304" pitchFamily="18" charset="0"/>
              </a:rPr>
              <a:t>The search results display entries that include the word beer.  </a:t>
            </a:r>
          </a:p>
          <a:p>
            <a:endParaRPr lang="en-CA" altLang="en-US" dirty="0">
              <a:latin typeface="Times New Roman" panose="02020603050405020304" pitchFamily="18" charset="0"/>
            </a:endParaRPr>
          </a:p>
          <a:p>
            <a:r>
              <a:rPr lang="en-CA" altLang="en-US" dirty="0">
                <a:latin typeface="Times New Roman" panose="02020603050405020304" pitchFamily="18" charset="0"/>
              </a:rPr>
              <a:t>Keep in mind that you are searching the entire industry classification system, so review the results carefully and make sure you pick a link with 6 digits and one that falls in your sector of choice. </a:t>
            </a:r>
          </a:p>
          <a:p>
            <a:endParaRPr lang="en-CA" altLang="en-US" dirty="0">
              <a:latin typeface="Times New Roman" panose="02020603050405020304" pitchFamily="18" charset="0"/>
            </a:endParaRPr>
          </a:p>
          <a:p>
            <a:r>
              <a:rPr lang="en-CA" altLang="en-US" dirty="0">
                <a:latin typeface="Times New Roman" panose="02020603050405020304" pitchFamily="18" charset="0"/>
              </a:rPr>
              <a:t>For this example, I’m interested in beer making, so I would avoid results that are retail oriented such as 445320 Beer, wine and liquor retailers</a:t>
            </a:r>
          </a:p>
          <a:p>
            <a:endParaRPr lang="en-CA" altLang="en-US" dirty="0">
              <a:latin typeface="Times New Roman" panose="02020603050405020304" pitchFamily="18" charset="0"/>
            </a:endParaRPr>
          </a:p>
          <a:p>
            <a:r>
              <a:rPr lang="en-CA" altLang="en-US" dirty="0">
                <a:latin typeface="Times New Roman" panose="02020603050405020304" pitchFamily="18" charset="0"/>
              </a:rPr>
              <a:t>The result that seems most relevant for beer brewing is 312120 Breweries.  </a:t>
            </a:r>
          </a:p>
          <a:p>
            <a:endParaRPr lang="en-CA" altLang="en-US" dirty="0">
              <a:latin typeface="Times New Roman" panose="02020603050405020304" pitchFamily="18" charset="0"/>
            </a:endParaRPr>
          </a:p>
          <a:p>
            <a:r>
              <a:rPr lang="en-CA" altLang="en-US" dirty="0">
                <a:latin typeface="Times New Roman" panose="02020603050405020304" pitchFamily="18" charset="0"/>
              </a:rPr>
              <a:t>Now you may be tempted to stop here, but in order to get the complete details about this industry, you need to select the link to view the full entry. </a:t>
            </a:r>
          </a:p>
        </p:txBody>
      </p:sp>
      <p:sp>
        <p:nvSpPr>
          <p:cNvPr id="88068" name="Slide Number Placeholder 3">
            <a:extLst>
              <a:ext uri="{FF2B5EF4-FFF2-40B4-BE49-F238E27FC236}">
                <a16:creationId xmlns:a16="http://schemas.microsoft.com/office/drawing/2014/main" id="{637FBB9B-0A6E-C5C1-15BD-145FEA0065D4}"/>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58C71191-9B51-4B98-8D35-E27851A0F6FE}" type="slidenum">
              <a:rPr lang="en-GB" altLang="en-US">
                <a:solidFill>
                  <a:srgbClr val="000000"/>
                </a:solidFill>
                <a:latin typeface="Arial" panose="020B0604020202020204" pitchFamily="34" charset="0"/>
              </a:rPr>
              <a:pPr/>
              <a:t>16</a:t>
            </a:fld>
            <a:endParaRPr lang="en-GB" altLang="en-US">
              <a:solidFill>
                <a:srgbClr val="000000"/>
              </a:solidFill>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E74630F0-390A-7415-0273-285997AB708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E23E0E9D-1FD5-4EA8-9BA4-3FB263949FD9}" type="slidenum">
              <a:rPr lang="en-GB" altLang="en-US">
                <a:solidFill>
                  <a:srgbClr val="000000"/>
                </a:solidFill>
                <a:latin typeface="Arial" panose="020B0604020202020204" pitchFamily="34" charset="0"/>
              </a:rPr>
              <a:pPr/>
              <a:t>17</a:t>
            </a:fld>
            <a:endParaRPr lang="en-GB" altLang="en-US">
              <a:solidFill>
                <a:srgbClr val="000000"/>
              </a:solidFill>
              <a:latin typeface="Arial" panose="020B0604020202020204" pitchFamily="34" charset="0"/>
            </a:endParaRPr>
          </a:p>
        </p:txBody>
      </p:sp>
      <p:sp>
        <p:nvSpPr>
          <p:cNvPr id="89091" name="Rectangle 1">
            <a:extLst>
              <a:ext uri="{FF2B5EF4-FFF2-40B4-BE49-F238E27FC236}">
                <a16:creationId xmlns:a16="http://schemas.microsoft.com/office/drawing/2014/main" id="{10697454-FE49-1A5E-4063-33B0E0D59A1B}"/>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89092" name="Rectangle 2">
            <a:extLst>
              <a:ext uri="{FF2B5EF4-FFF2-40B4-BE49-F238E27FC236}">
                <a16:creationId xmlns:a16="http://schemas.microsoft.com/office/drawing/2014/main" id="{BBE53B49-E9E9-2F2E-FDCE-E9403FC53103}"/>
              </a:ext>
            </a:extLst>
          </p:cNvPr>
          <p:cNvSpPr>
            <a:spLocks noGrp="1" noChangeArrowheads="1"/>
          </p:cNvSpPr>
          <p:nvPr>
            <p:ph type="body" idx="1"/>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a:spcBef>
                <a:spcPct val="0"/>
              </a:spcBef>
              <a:buFont typeface="Verdana" panose="020B0604030504040204" pitchFamily="34" charset="0"/>
              <a:buNone/>
            </a:pPr>
            <a:r>
              <a:rPr lang="en-US" altLang="en-US" dirty="0">
                <a:latin typeface="Times New Roman" panose="02020603050405020304" pitchFamily="18" charset="0"/>
              </a:rPr>
              <a:t>This slide is an excerpt of the full entry for this industry.</a:t>
            </a:r>
          </a:p>
          <a:p>
            <a:pPr>
              <a:spcBef>
                <a:spcPct val="0"/>
              </a:spcBef>
              <a:buFont typeface="Verdana" panose="020B0604030504040204" pitchFamily="34" charset="0"/>
              <a:buNone/>
            </a:pPr>
            <a:endParaRPr lang="en-US" altLang="en-US" dirty="0">
              <a:latin typeface="Times New Roman" panose="02020603050405020304" pitchFamily="18" charset="0"/>
            </a:endParaRPr>
          </a:p>
          <a:p>
            <a:pPr>
              <a:spcBef>
                <a:spcPct val="0"/>
              </a:spcBef>
              <a:buFont typeface="Verdana" panose="020B0604030504040204" pitchFamily="34" charset="0"/>
              <a:buNone/>
            </a:pPr>
            <a:r>
              <a:rPr lang="en-US" altLang="en-US" dirty="0">
                <a:latin typeface="Times New Roman" panose="02020603050405020304" pitchFamily="18" charset="0"/>
              </a:rPr>
              <a:t>It turns out that 312120 is the 6-digit NAICS code. </a:t>
            </a:r>
          </a:p>
          <a:p>
            <a:pPr>
              <a:spcBef>
                <a:spcPct val="0"/>
              </a:spcBef>
              <a:buFont typeface="Verdana" panose="020B0604030504040204" pitchFamily="34" charset="0"/>
              <a:buNone/>
            </a:pPr>
            <a:endParaRPr lang="en-US" altLang="en-US" dirty="0">
              <a:latin typeface="Times New Roman" panose="02020603050405020304" pitchFamily="18" charset="0"/>
            </a:endParaRPr>
          </a:p>
          <a:p>
            <a:pPr>
              <a:spcBef>
                <a:spcPct val="0"/>
              </a:spcBef>
              <a:buFont typeface="Verdana" panose="020B0604030504040204" pitchFamily="34" charset="0"/>
              <a:buNone/>
            </a:pPr>
            <a:r>
              <a:rPr lang="en-US" altLang="en-US" dirty="0">
                <a:latin typeface="Times New Roman" panose="02020603050405020304" pitchFamily="18" charset="0"/>
              </a:rPr>
              <a:t>Breweries is the official, formal name for this industry. </a:t>
            </a:r>
          </a:p>
          <a:p>
            <a:pPr>
              <a:spcBef>
                <a:spcPct val="0"/>
              </a:spcBef>
              <a:buFont typeface="Verdana" panose="020B0604030504040204" pitchFamily="34" charset="0"/>
              <a:buNone/>
            </a:pPr>
            <a:endParaRPr lang="en-US" altLang="en-US" dirty="0">
              <a:latin typeface="Times New Roman" panose="02020603050405020304" pitchFamily="18" charset="0"/>
            </a:endParaRPr>
          </a:p>
          <a:p>
            <a:pPr>
              <a:spcBef>
                <a:spcPct val="0"/>
              </a:spcBef>
              <a:buFont typeface="Verdana" panose="020B0604030504040204" pitchFamily="34" charset="0"/>
              <a:buNone/>
            </a:pPr>
            <a:r>
              <a:rPr lang="en-US" altLang="en-US" dirty="0">
                <a:latin typeface="Times New Roman" panose="02020603050405020304" pitchFamily="18" charset="0"/>
              </a:rPr>
              <a:t>The description, along with examples and exclusions are presented. </a:t>
            </a:r>
          </a:p>
          <a:p>
            <a:pPr>
              <a:spcBef>
                <a:spcPct val="0"/>
              </a:spcBef>
              <a:buFont typeface="Verdana" panose="020B0604030504040204" pitchFamily="34" charset="0"/>
              <a:buNone/>
            </a:pPr>
            <a:endParaRPr lang="en-US" altLang="en-US" dirty="0">
              <a:latin typeface="Times New Roman" panose="02020603050405020304" pitchFamily="18" charset="0"/>
            </a:endParaRPr>
          </a:p>
          <a:p>
            <a:pPr>
              <a:spcBef>
                <a:spcPct val="0"/>
              </a:spcBef>
              <a:buFont typeface="Verdana" panose="020B0604030504040204" pitchFamily="34" charset="0"/>
              <a:buNone/>
            </a:pPr>
            <a:r>
              <a:rPr lang="en-US" altLang="en-US" dirty="0">
                <a:latin typeface="Times New Roman" panose="02020603050405020304" pitchFamily="18" charset="0"/>
              </a:rPr>
              <a:t>Any establishment engaged in brewing beer, ale, malt liquors and non-alcoholic beer could be assigned this industry code. </a:t>
            </a:r>
          </a:p>
          <a:p>
            <a:pPr>
              <a:spcBef>
                <a:spcPct val="0"/>
              </a:spcBef>
              <a:buFont typeface="Verdana" panose="020B0604030504040204" pitchFamily="34" charset="0"/>
              <a:buNone/>
            </a:pPr>
            <a:endParaRPr lang="en-US" altLang="en-US" dirty="0">
              <a:latin typeface="Times New Roman" panose="02020603050405020304" pitchFamily="18" charset="0"/>
            </a:endParaRPr>
          </a:p>
          <a:p>
            <a:pPr>
              <a:spcBef>
                <a:spcPct val="0"/>
              </a:spcBef>
              <a:buFont typeface="Verdana" panose="020B0604030504040204" pitchFamily="34" charset="0"/>
            </a:pPr>
            <a:r>
              <a:rPr lang="en-US" altLang="en-US" dirty="0">
                <a:latin typeface="Times New Roman"/>
                <a:cs typeface="Times New Roman"/>
              </a:rPr>
              <a:t>The information in this NAICS code entry will specify how you discuss the industry you choose for your course reports. </a:t>
            </a:r>
            <a:endParaRPr lang="en-US" altLang="en-US" dirty="0">
              <a:latin typeface="Times New Roman" panose="02020603050405020304" pitchFamily="18" charset="0"/>
              <a:cs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E39ADA84-6891-C4B6-C091-E908BBD740A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D2E45484-6F32-439D-96F1-E44BC503E9F5}" type="slidenum">
              <a:rPr lang="en-GB" altLang="en-US">
                <a:solidFill>
                  <a:srgbClr val="000000"/>
                </a:solidFill>
                <a:latin typeface="Arial" panose="020B0604020202020204" pitchFamily="34" charset="0"/>
              </a:rPr>
              <a:pPr/>
              <a:t>18</a:t>
            </a:fld>
            <a:endParaRPr lang="en-GB" altLang="en-US">
              <a:solidFill>
                <a:srgbClr val="000000"/>
              </a:solidFill>
              <a:latin typeface="Arial" panose="020B0604020202020204" pitchFamily="34" charset="0"/>
            </a:endParaRPr>
          </a:p>
        </p:txBody>
      </p:sp>
      <p:sp>
        <p:nvSpPr>
          <p:cNvPr id="90115" name="Text Box 1">
            <a:extLst>
              <a:ext uri="{FF2B5EF4-FFF2-40B4-BE49-F238E27FC236}">
                <a16:creationId xmlns:a16="http://schemas.microsoft.com/office/drawing/2014/main" id="{F2FD28ED-9775-42A5-321E-3E3E71C58678}"/>
              </a:ext>
            </a:extLst>
          </p:cNvPr>
          <p:cNvSpPr txBox="1">
            <a:spLocks noChangeArrowheads="1"/>
          </p:cNvSpPr>
          <p:nvPr/>
        </p:nvSpPr>
        <p:spPr bwMode="auto">
          <a:xfrm>
            <a:off x="1606550" y="527050"/>
            <a:ext cx="6097588" cy="2633663"/>
          </a:xfrm>
          <a:prstGeom prst="rect">
            <a:avLst/>
          </a:prstGeom>
          <a:solidFill>
            <a:srgbClr val="FFFFFF"/>
          </a:solidFill>
          <a:ln w="9525">
            <a:solidFill>
              <a:srgbClr val="000000"/>
            </a:solidFill>
            <a:miter lim="800000"/>
            <a:headEnd/>
            <a:tailEnd/>
          </a:ln>
        </p:spPr>
        <p:txBody>
          <a:bodyPr wrap="none" lIns="88134" tIns="44067" rIns="88134" bIns="44067" anchor="ct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sp>
        <p:nvSpPr>
          <p:cNvPr id="90116" name="Text Box 2">
            <a:extLst>
              <a:ext uri="{FF2B5EF4-FFF2-40B4-BE49-F238E27FC236}">
                <a16:creationId xmlns:a16="http://schemas.microsoft.com/office/drawing/2014/main" id="{11CBC59F-0784-DBFB-7F94-08D996AC50F7}"/>
              </a:ext>
            </a:extLst>
          </p:cNvPr>
          <p:cNvSpPr>
            <a:spLocks noGrp="1" noChangeArrowheads="1"/>
          </p:cNvSpPr>
          <p:nvPr>
            <p:ph type="body"/>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pPr>
            <a:r>
              <a:rPr lang="en-US" altLang="en-US" dirty="0">
                <a:latin typeface="Times New Roman" panose="02020603050405020304" pitchFamily="18" charset="0"/>
                <a:cs typeface="Times New Roman" panose="02020603050405020304" pitchFamily="18" charset="0"/>
              </a:rPr>
              <a:t>When you use the NAICS Canada manual, you may encounter an industry with the superscript CAN, MEX or US. </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pPr>
            <a:endParaRPr lang="en-US" altLang="en-US" dirty="0">
              <a:latin typeface="Times New Roman" panose="02020603050405020304" pitchFamily="18" charset="0"/>
              <a:cs typeface="Times New Roman" panose="02020603050405020304" pitchFamily="18" charset="0"/>
            </a:endParaRP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pPr>
            <a:r>
              <a:rPr lang="en-US" altLang="en-US" dirty="0">
                <a:latin typeface="Times New Roman" panose="02020603050405020304" pitchFamily="18" charset="0"/>
                <a:cs typeface="Times New Roman" panose="02020603050405020304" pitchFamily="18" charset="0"/>
              </a:rPr>
              <a:t>If you see US, it simply means that the Canadian and United States industries are comparable. </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pPr>
            <a:endParaRPr lang="en-US" altLang="en-US" dirty="0">
              <a:latin typeface="Times New Roman" panose="02020603050405020304" pitchFamily="18" charset="0"/>
              <a:cs typeface="Times New Roman" panose="02020603050405020304" pitchFamily="18" charset="0"/>
            </a:endParaRP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pPr>
            <a:r>
              <a:rPr lang="en-US" altLang="en-US" dirty="0">
                <a:latin typeface="Times New Roman" panose="02020603050405020304" pitchFamily="18" charset="0"/>
                <a:cs typeface="Times New Roman" panose="02020603050405020304" pitchFamily="18" charset="0"/>
              </a:rPr>
              <a:t>All the codes in the manual are Canadian, just some are more comparable with the US or Mexico. </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pPr>
            <a:endParaRPr lang="en-US" altLang="en-US" dirty="0">
              <a:latin typeface="Times New Roman" panose="02020603050405020304" pitchFamily="18" charset="0"/>
              <a:cs typeface="Times New Roman" panose="02020603050405020304" pitchFamily="18" charset="0"/>
            </a:endParaRP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pPr>
            <a:r>
              <a:rPr lang="en-US" altLang="en-US" dirty="0">
                <a:latin typeface="Times New Roman" panose="02020603050405020304" pitchFamily="18" charset="0"/>
                <a:cs typeface="Times New Roman" panose="02020603050405020304" pitchFamily="18" charset="0"/>
              </a:rPr>
              <a:t>As long as the 6-digit code you find comes out of the NAICS Canada manual, you can use it for this course.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DDBDEC89-2F44-DB80-7CFD-43194221BA1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00822D3F-627C-42F4-A3BA-D97380F25BCF}" type="slidenum">
              <a:rPr lang="en-GB" altLang="en-US">
                <a:solidFill>
                  <a:srgbClr val="000000"/>
                </a:solidFill>
                <a:latin typeface="Arial" panose="020B0604020202020204" pitchFamily="34" charset="0"/>
              </a:rPr>
              <a:pPr/>
              <a:t>19</a:t>
            </a:fld>
            <a:endParaRPr lang="en-GB" altLang="en-US">
              <a:solidFill>
                <a:srgbClr val="000000"/>
              </a:solidFill>
              <a:latin typeface="Arial" panose="020B0604020202020204" pitchFamily="34" charset="0"/>
            </a:endParaRPr>
          </a:p>
        </p:txBody>
      </p:sp>
      <p:sp>
        <p:nvSpPr>
          <p:cNvPr id="91139" name="Rectangle 1">
            <a:extLst>
              <a:ext uri="{FF2B5EF4-FFF2-40B4-BE49-F238E27FC236}">
                <a16:creationId xmlns:a16="http://schemas.microsoft.com/office/drawing/2014/main" id="{A937A68F-04E6-3F3F-E0A7-DFA9123E5CDD}"/>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91140" name="Rectangle 2">
            <a:extLst>
              <a:ext uri="{FF2B5EF4-FFF2-40B4-BE49-F238E27FC236}">
                <a16:creationId xmlns:a16="http://schemas.microsoft.com/office/drawing/2014/main" id="{F3269E0F-F259-F28C-6951-6DE46393BFAF}"/>
              </a:ext>
            </a:extLst>
          </p:cNvPr>
          <p:cNvSpPr>
            <a:spLocks noGrp="1" noChangeArrowheads="1"/>
          </p:cNvSpPr>
          <p:nvPr>
            <p:ph type="body" idx="1"/>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altLang="en-US" dirty="0">
                <a:latin typeface="Times New Roman" panose="02020603050405020304" pitchFamily="18" charset="0"/>
              </a:rPr>
              <a:t>It’s also important to read the descriptions in the manual carefully because you don’t want to pick the wrong one and submit incorrect codes and lists of competitors.  </a:t>
            </a:r>
          </a:p>
          <a:p>
            <a:endParaRPr lang="en-US" altLang="en-US" dirty="0">
              <a:latin typeface="Times New Roman" panose="02020603050405020304" pitchFamily="18" charset="0"/>
            </a:endParaRPr>
          </a:p>
          <a:p>
            <a:r>
              <a:rPr lang="en-US" altLang="en-US" dirty="0">
                <a:latin typeface="Times New Roman" panose="02020603050405020304" pitchFamily="18" charset="0"/>
              </a:rPr>
              <a:t>For example, shoe manufacturing and shoe stores are two different industries with two very different codes, as are telephone and cellular phone manufacturing. </a:t>
            </a:r>
          </a:p>
          <a:p>
            <a:endParaRPr lang="en-US" altLang="en-US" dirty="0">
              <a:latin typeface="Times New Roman" panose="02020603050405020304" pitchFamily="18" charset="0"/>
            </a:endParaRPr>
          </a:p>
          <a:p>
            <a:r>
              <a:rPr lang="en-US" altLang="en-US" dirty="0">
                <a:latin typeface="Times New Roman" panose="02020603050405020304" pitchFamily="18" charset="0"/>
              </a:rPr>
              <a:t>It’s very easy to fall into the wrong category, so read the definitions carefully.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F72AEDA6-D02D-6C00-AF94-815C9E56B06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5A2099A3-5933-4E2D-86A3-223A7E96464F}" type="slidenum">
              <a:rPr lang="en-GB" altLang="en-US">
                <a:solidFill>
                  <a:srgbClr val="000000"/>
                </a:solidFill>
                <a:latin typeface="Arial" panose="020B0604020202020204" pitchFamily="34" charset="0"/>
              </a:rPr>
              <a:pPr/>
              <a:t>2</a:t>
            </a:fld>
            <a:endParaRPr lang="en-GB" altLang="en-US">
              <a:solidFill>
                <a:srgbClr val="000000"/>
              </a:solidFill>
              <a:latin typeface="Arial" panose="020B0604020202020204" pitchFamily="34" charset="0"/>
            </a:endParaRPr>
          </a:p>
        </p:txBody>
      </p:sp>
      <p:sp>
        <p:nvSpPr>
          <p:cNvPr id="73731" name="Rectangle 1">
            <a:extLst>
              <a:ext uri="{FF2B5EF4-FFF2-40B4-BE49-F238E27FC236}">
                <a16:creationId xmlns:a16="http://schemas.microsoft.com/office/drawing/2014/main" id="{508828EF-A1B2-FA56-16F2-8D2ED58E0596}"/>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73732" name="Rectangle 2">
            <a:extLst>
              <a:ext uri="{FF2B5EF4-FFF2-40B4-BE49-F238E27FC236}">
                <a16:creationId xmlns:a16="http://schemas.microsoft.com/office/drawing/2014/main" id="{4CD40D0B-6440-7368-B59A-B6388347C056}"/>
              </a:ext>
            </a:extLst>
          </p:cNvPr>
          <p:cNvSpPr>
            <a:spLocks noGrp="1" noChangeArrowheads="1"/>
          </p:cNvSpPr>
          <p:nvPr>
            <p:ph type="body" idx="1"/>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altLang="en-US" dirty="0">
                <a:latin typeface="Times New Roman" panose="02020603050405020304" pitchFamily="18" charset="0"/>
                <a:cs typeface="Times New Roman" panose="02020603050405020304" pitchFamily="18" charset="0"/>
              </a:rPr>
              <a:t>During this session, you will learn how to find all the key components required for the reports in this course. </a:t>
            </a:r>
          </a:p>
          <a:p>
            <a:endParaRPr lang="en-US" altLang="en-US"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This includes …</a:t>
            </a:r>
          </a:p>
          <a:p>
            <a:pPr>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 how to find and use industry codes </a:t>
            </a:r>
          </a:p>
          <a:p>
            <a:pPr>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 how to identify companies and competitors in an industry</a:t>
            </a:r>
          </a:p>
          <a:p>
            <a:pPr>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 how to find information about a company</a:t>
            </a:r>
          </a:p>
          <a:p>
            <a:pPr>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 how to track down market share data and </a:t>
            </a:r>
          </a:p>
          <a:p>
            <a:pPr>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 how to find industry info</a:t>
            </a:r>
          </a:p>
          <a:p>
            <a:pPr>
              <a:buFont typeface="Arial" panose="020B0604020202020204" pitchFamily="34" charset="0"/>
              <a:buChar char="•"/>
            </a:pPr>
            <a:endParaRPr lang="en-US" altLang="en-US" dirty="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en-US" altLang="en-US" dirty="0">
                <a:latin typeface="Times New Roman" panose="02020603050405020304" pitchFamily="18" charset="0"/>
                <a:cs typeface="Times New Roman" panose="02020603050405020304" pitchFamily="18" charset="0"/>
              </a:rPr>
              <a:t>We’ll also touch on how to cite all the resources you find and how to get more help if you have any questions.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DE743122-B9C1-E179-5674-FE60DFB3C41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E537A8F2-E249-4D1B-B084-B6781D4B2DBF}" type="slidenum">
              <a:rPr lang="en-GB" altLang="en-US">
                <a:solidFill>
                  <a:srgbClr val="000000"/>
                </a:solidFill>
                <a:latin typeface="Arial" panose="020B0604020202020204" pitchFamily="34" charset="0"/>
              </a:rPr>
              <a:pPr/>
              <a:t>20</a:t>
            </a:fld>
            <a:endParaRPr lang="en-GB" altLang="en-US">
              <a:solidFill>
                <a:srgbClr val="000000"/>
              </a:solidFill>
              <a:latin typeface="Arial" panose="020B0604020202020204" pitchFamily="34" charset="0"/>
            </a:endParaRPr>
          </a:p>
        </p:txBody>
      </p:sp>
      <p:sp>
        <p:nvSpPr>
          <p:cNvPr id="92163" name="Rectangle 1">
            <a:extLst>
              <a:ext uri="{FF2B5EF4-FFF2-40B4-BE49-F238E27FC236}">
                <a16:creationId xmlns:a16="http://schemas.microsoft.com/office/drawing/2014/main" id="{3C7F0472-0080-8F91-7EA8-C663798F4E03}"/>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92164" name="Rectangle 2">
            <a:extLst>
              <a:ext uri="{FF2B5EF4-FFF2-40B4-BE49-F238E27FC236}">
                <a16:creationId xmlns:a16="http://schemas.microsoft.com/office/drawing/2014/main" id="{74AE2ED1-BD25-F1C9-F71E-3E6B8FAC94FD}"/>
              </a:ext>
            </a:extLst>
          </p:cNvPr>
          <p:cNvSpPr>
            <a:spLocks noGrp="1" noChangeArrowheads="1"/>
          </p:cNvSpPr>
          <p:nvPr>
            <p:ph type="body" idx="1"/>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altLang="en-US" dirty="0">
                <a:latin typeface="Times New Roman" panose="02020603050405020304" pitchFamily="18" charset="0"/>
              </a:rPr>
              <a:t>A lot of people want to do a piece of the code, but for this course you need to do the whole industry as it’s defined by the 6-digit NAICS code. </a:t>
            </a:r>
          </a:p>
          <a:p>
            <a:endParaRPr lang="en-US" altLang="en-US" dirty="0">
              <a:latin typeface="Times New Roman" panose="02020603050405020304" pitchFamily="18" charset="0"/>
            </a:endParaRPr>
          </a:p>
          <a:p>
            <a:r>
              <a:rPr lang="en-US" altLang="en-US" dirty="0">
                <a:latin typeface="Times New Roman" panose="02020603050405020304" pitchFamily="18" charset="0"/>
              </a:rPr>
              <a:t>For instance, if you were interested in basketball manufacturing you would discover that it doesn’t exist as its own industry in NAICS  – it’s part of the </a:t>
            </a:r>
            <a:r>
              <a:rPr lang="en-CA" altLang="en-US" dirty="0">
                <a:latin typeface="Times New Roman" panose="02020603050405020304" pitchFamily="18" charset="0"/>
              </a:rPr>
              <a:t>Sporting and athletic goods manufacturing industry which does include basketballs, but also hockey sticks, fishing rods and other equipment. </a:t>
            </a:r>
          </a:p>
          <a:p>
            <a:endParaRPr lang="en-CA" altLang="en-US" dirty="0">
              <a:latin typeface="Times New Roman" panose="02020603050405020304" pitchFamily="18" charset="0"/>
            </a:endParaRPr>
          </a:p>
          <a:p>
            <a:r>
              <a:rPr lang="en-CA" altLang="en-US" dirty="0">
                <a:latin typeface="Times New Roman" panose="02020603050405020304" pitchFamily="18" charset="0"/>
              </a:rPr>
              <a:t>You need to talk about the whole industry as its defined by the NAICS code at the 6-digit level, not just one part or piece of the industry. </a:t>
            </a:r>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2FE4D5C9-A318-2378-3D55-CF62EB9F682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FE1BFD4A-B0EB-4366-A1C1-4F0B4935EF76}" type="slidenum">
              <a:rPr lang="en-GB" altLang="en-US">
                <a:solidFill>
                  <a:srgbClr val="000000"/>
                </a:solidFill>
                <a:latin typeface="Arial" panose="020B0604020202020204" pitchFamily="34" charset="0"/>
              </a:rPr>
              <a:pPr/>
              <a:t>21</a:t>
            </a:fld>
            <a:endParaRPr lang="en-GB" altLang="en-US">
              <a:solidFill>
                <a:srgbClr val="000000"/>
              </a:solidFill>
              <a:latin typeface="Arial" panose="020B0604020202020204" pitchFamily="34" charset="0"/>
            </a:endParaRPr>
          </a:p>
        </p:txBody>
      </p:sp>
      <p:sp>
        <p:nvSpPr>
          <p:cNvPr id="93187" name="Text Box 1">
            <a:extLst>
              <a:ext uri="{FF2B5EF4-FFF2-40B4-BE49-F238E27FC236}">
                <a16:creationId xmlns:a16="http://schemas.microsoft.com/office/drawing/2014/main" id="{45C45D70-D855-36D1-DD7A-514A44930344}"/>
              </a:ext>
            </a:extLst>
          </p:cNvPr>
          <p:cNvSpPr txBox="1">
            <a:spLocks noChangeArrowheads="1"/>
          </p:cNvSpPr>
          <p:nvPr/>
        </p:nvSpPr>
        <p:spPr bwMode="auto">
          <a:xfrm>
            <a:off x="1606550" y="527050"/>
            <a:ext cx="6097588" cy="2633663"/>
          </a:xfrm>
          <a:prstGeom prst="rect">
            <a:avLst/>
          </a:prstGeom>
          <a:solidFill>
            <a:srgbClr val="FFFFFF"/>
          </a:solidFill>
          <a:ln w="9525">
            <a:solidFill>
              <a:srgbClr val="000000"/>
            </a:solidFill>
            <a:miter lim="800000"/>
            <a:headEnd/>
            <a:tailEnd/>
          </a:ln>
        </p:spPr>
        <p:txBody>
          <a:bodyPr wrap="none" lIns="88134" tIns="44067" rIns="88134" bIns="44067" anchor="ct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sp>
        <p:nvSpPr>
          <p:cNvPr id="93188" name="Text Box 2">
            <a:extLst>
              <a:ext uri="{FF2B5EF4-FFF2-40B4-BE49-F238E27FC236}">
                <a16:creationId xmlns:a16="http://schemas.microsoft.com/office/drawing/2014/main" id="{DD74234D-155B-3D76-0B2E-913057A77761}"/>
              </a:ext>
            </a:extLst>
          </p:cNvPr>
          <p:cNvSpPr>
            <a:spLocks noGrp="1" noChangeArrowheads="1"/>
          </p:cNvSpPr>
          <p:nvPr>
            <p:ph type="body"/>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pPr>
            <a:r>
              <a:rPr lang="en-US" altLang="en-US" dirty="0">
                <a:latin typeface="Times New Roman" panose="02020603050405020304" pitchFamily="18" charset="0"/>
                <a:cs typeface="Times New Roman" panose="02020603050405020304" pitchFamily="18" charset="0"/>
              </a:rPr>
              <a:t>Since this course is primarily focused on the consumer, you are expected to select an industry that </a:t>
            </a:r>
            <a:r>
              <a:rPr lang="en-US" altLang="en-US" dirty="0" err="1">
                <a:latin typeface="Times New Roman" panose="02020603050405020304" pitchFamily="18" charset="0"/>
                <a:cs typeface="Times New Roman" panose="02020603050405020304" pitchFamily="18" charset="0"/>
              </a:rPr>
              <a:t>centres</a:t>
            </a:r>
            <a:r>
              <a:rPr lang="en-US" altLang="en-US" dirty="0">
                <a:latin typeface="Times New Roman" panose="02020603050405020304" pitchFamily="18" charset="0"/>
                <a:cs typeface="Times New Roman" panose="02020603050405020304" pitchFamily="18" charset="0"/>
              </a:rPr>
              <a:t> on business-to-consumer or B2C activities.  </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pPr>
            <a:endParaRPr lang="en-US" altLang="en-US" dirty="0">
              <a:latin typeface="Times New Roman" panose="02020603050405020304" pitchFamily="18" charset="0"/>
              <a:cs typeface="Times New Roman" panose="02020603050405020304" pitchFamily="18" charset="0"/>
            </a:endParaRP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pPr>
            <a:r>
              <a:rPr lang="en-US" altLang="en-US" dirty="0">
                <a:latin typeface="Times New Roman" panose="02020603050405020304" pitchFamily="18" charset="0"/>
                <a:cs typeface="Times New Roman" panose="02020603050405020304" pitchFamily="18" charset="0"/>
              </a:rPr>
              <a:t>In other words, do not pick an industry that is focused on business-to-business or B2B activities such as wholesaling.  </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pPr>
            <a:endParaRPr lang="en-US" altLang="en-US" dirty="0">
              <a:latin typeface="Times New Roman" panose="02020603050405020304" pitchFamily="18" charset="0"/>
              <a:cs typeface="Times New Roman" panose="02020603050405020304" pitchFamily="18" charset="0"/>
            </a:endParaRP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pPr>
            <a:r>
              <a:rPr lang="en-US" altLang="en-US" dirty="0">
                <a:latin typeface="Times New Roman" panose="02020603050405020304" pitchFamily="18" charset="0"/>
                <a:cs typeface="Times New Roman" panose="02020603050405020304" pitchFamily="18" charset="0"/>
              </a:rPr>
              <a:t>Pick an industry that sells or produces a good or service available to the average consumer or shopper.</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pPr>
            <a:endParaRPr lang="en-US" altLang="en-US" dirty="0">
              <a:latin typeface="Times New Roman" panose="02020603050405020304" pitchFamily="18" charset="0"/>
              <a:cs typeface="Times New Roman" panose="02020603050405020304" pitchFamily="18" charset="0"/>
            </a:endParaRP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pPr>
            <a:r>
              <a:rPr lang="en-US" altLang="en-US" dirty="0">
                <a:latin typeface="Times New Roman" panose="02020603050405020304" pitchFamily="18" charset="0"/>
                <a:cs typeface="Times New Roman" panose="02020603050405020304" pitchFamily="18" charset="0"/>
              </a:rPr>
              <a:t>You should also pick an industry that will allow you to complete a PESTEL analysis. In your report, you will be required to identify at least one opportunity and one threat for each environment in a PESTEL – what political, economic, social, technological, environmental and legal factors are affecting or impacting your industry.</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pPr>
            <a:endParaRPr lang="en-US" altLang="en-US" dirty="0">
              <a:latin typeface="Times New Roman" panose="02020603050405020304" pitchFamily="18" charset="0"/>
              <a:cs typeface="Times New Roman" panose="02020603050405020304" pitchFamily="18" charset="0"/>
            </a:endParaRP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pPr>
            <a:r>
              <a:rPr lang="en-US" altLang="en-US" dirty="0">
                <a:latin typeface="Times New Roman" panose="02020603050405020304" pitchFamily="18" charset="0"/>
                <a:cs typeface="Times New Roman" panose="02020603050405020304" pitchFamily="18" charset="0"/>
              </a:rPr>
              <a:t>Before you settle on an industry, you may want to do some preliminary research on it to ensure that you can find enough information to complete the PESTEL portion of your report.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643002FC-E181-85EE-BBCE-A58788CAF822}"/>
              </a:ext>
            </a:extLst>
          </p:cNvPr>
          <p:cNvSpPr>
            <a:spLocks noGrp="1" noRot="1" noChangeAspect="1" noChangeArrowheads="1" noTextEdit="1"/>
          </p:cNvSpPr>
          <p:nvPr>
            <p:ph type="sldImg"/>
          </p:nvPr>
        </p:nvSpPr>
        <p:spPr bwMode="auto">
          <a:xfrm>
            <a:off x="2317750" y="528638"/>
            <a:ext cx="4673600" cy="2630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0610305E-2510-4D7E-EC60-0C091D371866}"/>
              </a:ext>
            </a:extLst>
          </p:cNvPr>
          <p:cNvSpPr>
            <a:spLocks noGrp="1"/>
          </p:cNvSpPr>
          <p:nvPr>
            <p:ph type="body" idx="1"/>
          </p:nvPr>
        </p:nvSpPr>
        <p:spPr>
          <a:xfrm>
            <a:off x="931863" y="3336925"/>
            <a:ext cx="7443787" cy="3157538"/>
          </a:xfrm>
          <a:ln/>
        </p:spPr>
        <p:txBody>
          <a:bodyPr>
            <a:normAutofit fontScale="92500" lnSpcReduction="10000"/>
          </a:bodyPr>
          <a:lstStyle/>
          <a:p>
            <a:pPr>
              <a:defRPr/>
            </a:pPr>
            <a:r>
              <a:rPr lang="en-CA" altLang="en-US" dirty="0">
                <a:latin typeface="Times New Roman" pitchFamily="18" charset="0"/>
                <a:cs typeface="Times New Roman" pitchFamily="18" charset="0"/>
              </a:rPr>
              <a:t>Some students are unsure if they can do a manufacturing industry for this course because they think it may be too removed from the consumer. </a:t>
            </a:r>
          </a:p>
          <a:p>
            <a:pPr>
              <a:defRPr/>
            </a:pPr>
            <a:endParaRPr lang="en-CA" altLang="en-US" dirty="0">
              <a:latin typeface="Times New Roman" pitchFamily="18" charset="0"/>
              <a:cs typeface="Times New Roman" pitchFamily="18" charset="0"/>
            </a:endParaRPr>
          </a:p>
          <a:p>
            <a:pPr>
              <a:defRPr/>
            </a:pPr>
            <a:r>
              <a:rPr lang="en-CA" altLang="en-US" dirty="0">
                <a:latin typeface="Times New Roman" pitchFamily="18" charset="0"/>
                <a:cs typeface="Times New Roman" pitchFamily="18" charset="0"/>
              </a:rPr>
              <a:t>The truth is you CAN do a manufacturing industry as long as the end product that the industry generates is consumer oriented. </a:t>
            </a:r>
          </a:p>
          <a:p>
            <a:pPr>
              <a:defRPr/>
            </a:pPr>
            <a:endParaRPr lang="en-CA" altLang="en-US" dirty="0">
              <a:latin typeface="Times New Roman" pitchFamily="18" charset="0"/>
              <a:cs typeface="Times New Roman" pitchFamily="18" charset="0"/>
            </a:endParaRPr>
          </a:p>
          <a:p>
            <a:pPr>
              <a:defRPr/>
            </a:pPr>
            <a:r>
              <a:rPr lang="en-US" altLang="en-US" dirty="0">
                <a:latin typeface="Times New Roman" pitchFamily="18" charset="0"/>
                <a:cs typeface="Times New Roman" pitchFamily="18" charset="0"/>
              </a:rPr>
              <a:t>The industry does not have to sell directly to the consumer, but it should be a consumer product.</a:t>
            </a:r>
            <a:endParaRPr lang="en-CA" altLang="en-US" dirty="0">
              <a:latin typeface="Times New Roman" pitchFamily="18" charset="0"/>
              <a:cs typeface="Times New Roman" pitchFamily="18" charset="0"/>
            </a:endParaRPr>
          </a:p>
          <a:p>
            <a:pPr>
              <a:defRPr/>
            </a:pPr>
            <a:endParaRPr lang="en-CA" altLang="en-US" dirty="0">
              <a:latin typeface="Times New Roman" pitchFamily="18" charset="0"/>
              <a:cs typeface="Times New Roman" pitchFamily="18" charset="0"/>
            </a:endParaRPr>
          </a:p>
          <a:p>
            <a:pPr>
              <a:defRPr/>
            </a:pPr>
            <a:r>
              <a:rPr lang="en-CA" altLang="en-US" dirty="0">
                <a:latin typeface="Times New Roman" pitchFamily="18" charset="0"/>
                <a:cs typeface="Times New Roman" pitchFamily="18" charset="0"/>
              </a:rPr>
              <a:t>For example, an industry that produces rolled steel wouldn’t be appropriate for this course since individual consumers don’t typically buy this product. </a:t>
            </a:r>
          </a:p>
          <a:p>
            <a:pPr>
              <a:defRPr/>
            </a:pPr>
            <a:endParaRPr lang="en-CA" altLang="en-US" dirty="0">
              <a:latin typeface="Times New Roman" pitchFamily="18" charset="0"/>
              <a:cs typeface="Times New Roman" pitchFamily="18" charset="0"/>
            </a:endParaRPr>
          </a:p>
          <a:p>
            <a:pPr>
              <a:defRPr/>
            </a:pPr>
            <a:r>
              <a:rPr lang="en-CA" altLang="en-US" dirty="0">
                <a:latin typeface="Times New Roman" pitchFamily="18" charset="0"/>
                <a:cs typeface="Times New Roman" pitchFamily="18" charset="0"/>
              </a:rPr>
              <a:t>Consumers do purchase vehicles made of rolled steel, so automobile manufacturing would be a permissible manufacturing industry in this course. </a:t>
            </a:r>
          </a:p>
          <a:p>
            <a:pPr>
              <a:defRPr/>
            </a:pPr>
            <a:endParaRPr lang="en-CA" altLang="en-US" dirty="0">
              <a:latin typeface="Times New Roman" pitchFamily="18" charset="0"/>
              <a:cs typeface="Times New Roman" pitchFamily="18" charset="0"/>
            </a:endParaRPr>
          </a:p>
          <a:p>
            <a:pPr>
              <a:defRPr/>
            </a:pPr>
            <a:r>
              <a:rPr lang="en-CA" altLang="en-US" dirty="0">
                <a:latin typeface="Times New Roman" pitchFamily="18" charset="0"/>
                <a:cs typeface="Times New Roman" pitchFamily="18" charset="0"/>
              </a:rPr>
              <a:t>If you’re not sure about the suitability of your industry, ask yourself, have I bought this product lately? </a:t>
            </a:r>
          </a:p>
          <a:p>
            <a:pPr>
              <a:defRPr/>
            </a:pPr>
            <a:endParaRPr lang="en-CA" altLang="en-US" dirty="0">
              <a:latin typeface="Times New Roman" pitchFamily="18" charset="0"/>
              <a:cs typeface="Times New Roman" pitchFamily="18" charset="0"/>
            </a:endParaRPr>
          </a:p>
          <a:p>
            <a:pPr>
              <a:defRPr/>
            </a:pPr>
            <a:r>
              <a:rPr lang="en-CA" altLang="en-US" dirty="0">
                <a:latin typeface="Times New Roman" pitchFamily="18" charset="0"/>
                <a:cs typeface="Times New Roman" pitchFamily="18" charset="0"/>
              </a:rPr>
              <a:t>If you have, chances are it’s okay to do that industry for this course.</a:t>
            </a:r>
          </a:p>
        </p:txBody>
      </p:sp>
      <p:sp>
        <p:nvSpPr>
          <p:cNvPr id="94212" name="Slide Number Placeholder 3">
            <a:extLst>
              <a:ext uri="{FF2B5EF4-FFF2-40B4-BE49-F238E27FC236}">
                <a16:creationId xmlns:a16="http://schemas.microsoft.com/office/drawing/2014/main" id="{963A4DD6-2E66-9228-24DE-42D8CE313B38}"/>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3980632F-34D0-4C12-8B27-E473B3A99A73}" type="slidenum">
              <a:rPr lang="en-GB" altLang="en-US">
                <a:solidFill>
                  <a:srgbClr val="000000"/>
                </a:solidFill>
                <a:latin typeface="Arial" panose="020B0604020202020204" pitchFamily="34" charset="0"/>
              </a:rPr>
              <a:pPr/>
              <a:t>22</a:t>
            </a:fld>
            <a:endParaRPr lang="en-GB" altLang="en-US">
              <a:solidFill>
                <a:srgbClr val="000000"/>
              </a:solidFill>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88B00421-FCA3-E927-0C4E-71C38F1D74A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17E84CD6-81D5-4448-9497-D54F0197246D}" type="slidenum">
              <a:rPr lang="en-GB" altLang="en-US">
                <a:solidFill>
                  <a:srgbClr val="000000"/>
                </a:solidFill>
                <a:latin typeface="Arial" panose="020B0604020202020204" pitchFamily="34" charset="0"/>
              </a:rPr>
              <a:pPr/>
              <a:t>23</a:t>
            </a:fld>
            <a:endParaRPr lang="en-GB" altLang="en-US">
              <a:solidFill>
                <a:srgbClr val="000000"/>
              </a:solidFill>
              <a:latin typeface="Arial" panose="020B0604020202020204" pitchFamily="34" charset="0"/>
            </a:endParaRPr>
          </a:p>
        </p:txBody>
      </p:sp>
      <p:sp>
        <p:nvSpPr>
          <p:cNvPr id="95235" name="Text Box 1">
            <a:extLst>
              <a:ext uri="{FF2B5EF4-FFF2-40B4-BE49-F238E27FC236}">
                <a16:creationId xmlns:a16="http://schemas.microsoft.com/office/drawing/2014/main" id="{16A13D12-6068-FD87-22AA-E4C66115C750}"/>
              </a:ext>
            </a:extLst>
          </p:cNvPr>
          <p:cNvSpPr txBox="1">
            <a:spLocks noChangeArrowheads="1"/>
          </p:cNvSpPr>
          <p:nvPr/>
        </p:nvSpPr>
        <p:spPr bwMode="auto">
          <a:xfrm>
            <a:off x="1606550" y="527050"/>
            <a:ext cx="6097588" cy="2633663"/>
          </a:xfrm>
          <a:prstGeom prst="rect">
            <a:avLst/>
          </a:prstGeom>
          <a:solidFill>
            <a:srgbClr val="FFFFFF"/>
          </a:solidFill>
          <a:ln w="9525">
            <a:solidFill>
              <a:srgbClr val="000000"/>
            </a:solidFill>
            <a:miter lim="800000"/>
            <a:headEnd/>
            <a:tailEnd/>
          </a:ln>
        </p:spPr>
        <p:txBody>
          <a:bodyPr wrap="none" lIns="88134" tIns="44067" rIns="88134" bIns="44067" anchor="ct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sp>
        <p:nvSpPr>
          <p:cNvPr id="95236" name="Text Box 2">
            <a:extLst>
              <a:ext uri="{FF2B5EF4-FFF2-40B4-BE49-F238E27FC236}">
                <a16:creationId xmlns:a16="http://schemas.microsoft.com/office/drawing/2014/main" id="{30D91D58-52E0-3412-EF2F-9EFCFC74F706}"/>
              </a:ext>
            </a:extLst>
          </p:cNvPr>
          <p:cNvSpPr>
            <a:spLocks noGrp="1" noChangeArrowheads="1"/>
          </p:cNvSpPr>
          <p:nvPr>
            <p:ph type="body"/>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pPr>
            <a:r>
              <a:rPr lang="en-US" altLang="en-US" dirty="0">
                <a:latin typeface="Times New Roman" panose="02020603050405020304" pitchFamily="18" charset="0"/>
                <a:cs typeface="Times New Roman" panose="02020603050405020304" pitchFamily="18" charset="0"/>
              </a:rPr>
              <a:t>Another thing you need to keep in mind is that the product or service produced by your industry must be marketed or sold in Canada, but not necessarily made in Canada. </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pPr>
            <a:endParaRPr lang="en-US" altLang="en-US" dirty="0">
              <a:latin typeface="Times New Roman" panose="02020603050405020304" pitchFamily="18" charset="0"/>
              <a:cs typeface="Times New Roman" panose="02020603050405020304" pitchFamily="18" charset="0"/>
            </a:endParaRP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pPr>
            <a:r>
              <a:rPr lang="en-US" altLang="en-US" dirty="0">
                <a:latin typeface="Times New Roman" panose="02020603050405020304" pitchFamily="18" charset="0"/>
                <a:cs typeface="Times New Roman" panose="02020603050405020304" pitchFamily="18" charset="0"/>
              </a:rPr>
              <a:t>Your industry should have at least three companies or competitors in Canada. </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pPr>
            <a:endParaRPr lang="en-US" altLang="en-US" dirty="0">
              <a:latin typeface="Times New Roman" panose="02020603050405020304" pitchFamily="18" charset="0"/>
              <a:cs typeface="Times New Roman" panose="02020603050405020304" pitchFamily="18" charset="0"/>
            </a:endParaRP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pPr>
            <a:r>
              <a:rPr lang="en-US" altLang="en-US" dirty="0">
                <a:latin typeface="Times New Roman" panose="02020603050405020304" pitchFamily="18" charset="0"/>
                <a:cs typeface="Times New Roman" panose="02020603050405020304" pitchFamily="18" charset="0"/>
              </a:rPr>
              <a:t>Companies do not have to originate in Canada, but they do have to do business in Canada.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A72E48F4-3BBC-85A7-D9BE-8D6C7BD0667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166F5D85-DF7B-46F6-8F3F-A576E1EF255A}" type="slidenum">
              <a:rPr lang="en-GB" altLang="en-US">
                <a:solidFill>
                  <a:srgbClr val="000000"/>
                </a:solidFill>
                <a:latin typeface="Arial" panose="020B0604020202020204" pitchFamily="34" charset="0"/>
              </a:rPr>
              <a:pPr/>
              <a:t>24</a:t>
            </a:fld>
            <a:endParaRPr lang="en-GB" altLang="en-US">
              <a:solidFill>
                <a:srgbClr val="000000"/>
              </a:solidFill>
              <a:latin typeface="Arial" panose="020B0604020202020204" pitchFamily="34" charset="0"/>
            </a:endParaRPr>
          </a:p>
        </p:txBody>
      </p:sp>
      <p:sp>
        <p:nvSpPr>
          <p:cNvPr id="96259" name="Rectangle 1">
            <a:extLst>
              <a:ext uri="{FF2B5EF4-FFF2-40B4-BE49-F238E27FC236}">
                <a16:creationId xmlns:a16="http://schemas.microsoft.com/office/drawing/2014/main" id="{C23F0EB5-1330-0826-BF9D-BFCC806FD513}"/>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96260" name="Rectangle 2">
            <a:extLst>
              <a:ext uri="{FF2B5EF4-FFF2-40B4-BE49-F238E27FC236}">
                <a16:creationId xmlns:a16="http://schemas.microsoft.com/office/drawing/2014/main" id="{FA7847D1-BA8A-D0F4-5342-192C7A404FE8}"/>
              </a:ext>
            </a:extLst>
          </p:cNvPr>
          <p:cNvSpPr>
            <a:spLocks noGrp="1" noChangeArrowheads="1"/>
          </p:cNvSpPr>
          <p:nvPr>
            <p:ph type="body" idx="1"/>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altLang="en-US" dirty="0">
                <a:latin typeface="Times New Roman" panose="02020603050405020304" pitchFamily="18" charset="0"/>
              </a:rPr>
              <a:t>Once you have an industry code, you can turn to some of the Library’s company directories and databases and search  by that code to find a list of companies active in that industry. </a:t>
            </a:r>
          </a:p>
          <a:p>
            <a:endParaRPr lang="en-US" altLang="en-US" dirty="0">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C56170B7-46DB-9451-A4BB-BF05BDDF7BD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9pPr>
          </a:lstStyle>
          <a:p>
            <a:fld id="{CA53CF27-2368-4022-9EEE-97F0A8C5EA38}" type="slidenum">
              <a:rPr lang="en-GB" altLang="en-US">
                <a:solidFill>
                  <a:srgbClr val="000000"/>
                </a:solidFill>
                <a:latin typeface="Arial" panose="020B0604020202020204" pitchFamily="34" charset="0"/>
              </a:rPr>
              <a:pPr/>
              <a:t>25</a:t>
            </a:fld>
            <a:endParaRPr lang="en-GB" altLang="en-US">
              <a:solidFill>
                <a:srgbClr val="000000"/>
              </a:solidFill>
              <a:latin typeface="Arial" panose="020B0604020202020204" pitchFamily="34" charset="0"/>
            </a:endParaRPr>
          </a:p>
        </p:txBody>
      </p:sp>
      <p:sp>
        <p:nvSpPr>
          <p:cNvPr id="97283" name="Rectangle 1">
            <a:extLst>
              <a:ext uri="{FF2B5EF4-FFF2-40B4-BE49-F238E27FC236}">
                <a16:creationId xmlns:a16="http://schemas.microsoft.com/office/drawing/2014/main" id="{29BDECE6-8F88-7087-DA1E-E38D24DC2143}"/>
              </a:ext>
            </a:extLst>
          </p:cNvPr>
          <p:cNvSpPr>
            <a:spLocks noGrp="1" noRot="1" noChangeAspect="1" noChangeArrowheads="1" noTextEdit="1"/>
          </p:cNvSpPr>
          <p:nvPr>
            <p:ph type="sldImg"/>
          </p:nvPr>
        </p:nvSpPr>
        <p:spPr bwMode="auto">
          <a:xfrm>
            <a:off x="2320925" y="528638"/>
            <a:ext cx="4676775" cy="2632075"/>
          </a:xfrm>
          <a:solidFill>
            <a:srgbClr val="FFFFFF"/>
          </a:solidFill>
          <a:ln>
            <a:solidFill>
              <a:srgbClr val="000000"/>
            </a:solidFill>
            <a:miter lim="800000"/>
            <a:headEnd/>
            <a:tailEnd/>
          </a:ln>
        </p:spPr>
      </p:sp>
      <p:sp>
        <p:nvSpPr>
          <p:cNvPr id="97284" name="Rectangle 2">
            <a:extLst>
              <a:ext uri="{FF2B5EF4-FFF2-40B4-BE49-F238E27FC236}">
                <a16:creationId xmlns:a16="http://schemas.microsoft.com/office/drawing/2014/main" id="{C1EC732A-F76B-93A5-B45C-A2F00E2031A6}"/>
              </a:ext>
            </a:extLst>
          </p:cNvPr>
          <p:cNvSpPr>
            <a:spLocks noGrp="1" noChangeArrowheads="1"/>
          </p:cNvSpPr>
          <p:nvPr>
            <p:ph type="body" idx="1"/>
          </p:nvPr>
        </p:nvSpPr>
        <p:spPr>
          <a:xfrm>
            <a:off x="931863" y="3336925"/>
            <a:ext cx="7445375" cy="3159125"/>
          </a:xfrm>
          <a:ln/>
        </p:spPr>
        <p:txBody>
          <a:bodyPr wrap="none" anchor="ctr">
            <a:normAutofit fontScale="92500" lnSpcReduction="10000"/>
          </a:bodyPr>
          <a:lstStyle/>
          <a:p>
            <a:pPr>
              <a:defRPr/>
            </a:pPr>
            <a:r>
              <a:rPr lang="en-US" altLang="en-US" dirty="0">
                <a:latin typeface="Times New Roman" pitchFamily="18" charset="0"/>
              </a:rPr>
              <a:t>One such directory is the Canadian Business Database. </a:t>
            </a:r>
          </a:p>
          <a:p>
            <a:pPr>
              <a:defRPr/>
            </a:pPr>
            <a:endParaRPr lang="en-US" altLang="en-US" dirty="0">
              <a:latin typeface="Times New Roman" pitchFamily="18" charset="0"/>
            </a:endParaRPr>
          </a:p>
          <a:p>
            <a:pPr>
              <a:defRPr/>
            </a:pPr>
            <a:r>
              <a:rPr lang="en-US" altLang="en-US" dirty="0">
                <a:latin typeface="Times New Roman" pitchFamily="18" charset="0"/>
              </a:rPr>
              <a:t>It is the Library’s most comprehensive directory of companies in Canada covering all industries.</a:t>
            </a:r>
          </a:p>
          <a:p>
            <a:pPr>
              <a:defRPr/>
            </a:pPr>
            <a:endParaRPr lang="en-US" altLang="en-US" dirty="0">
              <a:latin typeface="Times New Roman" pitchFamily="18" charset="0"/>
            </a:endParaRPr>
          </a:p>
          <a:p>
            <a:pPr>
              <a:defRPr/>
            </a:pPr>
            <a:r>
              <a:rPr lang="en-US" altLang="en-US" dirty="0">
                <a:latin typeface="Times New Roman" pitchFamily="18" charset="0"/>
              </a:rPr>
              <a:t>You can search by SIC or NAICS codes, along with a variety of other criteria  such as geography, business size and more.</a:t>
            </a:r>
          </a:p>
          <a:p>
            <a:pPr>
              <a:defRPr/>
            </a:pPr>
            <a:endParaRPr lang="en-US" altLang="en-US" dirty="0">
              <a:latin typeface="Times New Roman" pitchFamily="18" charset="0"/>
            </a:endParaRPr>
          </a:p>
          <a:p>
            <a:pPr>
              <a:defRPr/>
            </a:pPr>
            <a:r>
              <a:rPr lang="en-US" altLang="en-US" dirty="0">
                <a:latin typeface="Times New Roman"/>
                <a:cs typeface="Times New Roman"/>
              </a:rPr>
              <a:t>To find all the beer brewing companies in Canada using a NAICS code, select Advanced Search, select Keyword/SIC/NAICS from the business type menu, then key in the 6-digit NAICS code for Breweries - 312120  and select the View Results button. </a:t>
            </a:r>
            <a:endParaRPr lang="en-US" altLang="en-US" dirty="0">
              <a:latin typeface="Times New Roman" pitchFamily="18" charset="0"/>
              <a:cs typeface="Times New Roman"/>
            </a:endParaRPr>
          </a:p>
          <a:p>
            <a:pPr>
              <a:defRPr/>
            </a:pPr>
            <a:endParaRPr lang="en-US" altLang="en-US" dirty="0">
              <a:latin typeface="Times New Roman" pitchFamily="18" charset="0"/>
            </a:endParaRPr>
          </a:p>
          <a:p>
            <a:pPr>
              <a:defRPr/>
            </a:pPr>
            <a:r>
              <a:rPr lang="en-US" altLang="en-US" dirty="0">
                <a:latin typeface="Times New Roman" pitchFamily="18" charset="0"/>
              </a:rPr>
              <a:t>Keep in mind that this database is produced by an American publisher, so there may be some variation of the NAICS code at 6 digits or more. </a:t>
            </a:r>
          </a:p>
          <a:p>
            <a:pPr>
              <a:defRPr/>
            </a:pPr>
            <a:endParaRPr lang="en-US" altLang="en-US" dirty="0">
              <a:latin typeface="Times New Roman" pitchFamily="18" charset="0"/>
            </a:endParaRPr>
          </a:p>
          <a:p>
            <a:pPr>
              <a:defRPr/>
            </a:pPr>
            <a:r>
              <a:rPr lang="en-US" altLang="en-US" dirty="0">
                <a:latin typeface="Times New Roman" pitchFamily="18" charset="0"/>
              </a:rPr>
              <a:t>To confirm the code number, use the NAICS Codes look-up link in step 3.  </a:t>
            </a:r>
          </a:p>
          <a:p>
            <a:pPr>
              <a:defRPr/>
            </a:pPr>
            <a:endParaRPr lang="en-US" altLang="en-US" dirty="0">
              <a:latin typeface="Times New Roman" pitchFamily="18" charset="0"/>
            </a:endParaRPr>
          </a:p>
          <a:p>
            <a:pPr>
              <a:defRPr/>
            </a:pPr>
            <a:r>
              <a:rPr lang="en-US" altLang="en-US" dirty="0">
                <a:latin typeface="Times New Roman" pitchFamily="18" charset="0"/>
              </a:rPr>
              <a:t>If the number is slightly different, but describes the same industry, use the code recognized by the database in order to retrieve a list. </a:t>
            </a:r>
          </a:p>
          <a:p>
            <a:pPr>
              <a:defRPr/>
            </a:pPr>
            <a:endParaRPr lang="en-US" altLang="en-US" dirty="0">
              <a:latin typeface="Times New Roman" pitchFamily="18" charset="0"/>
            </a:endParaRPr>
          </a:p>
          <a:p>
            <a:pPr>
              <a:defRPr/>
            </a:pPr>
            <a:r>
              <a:rPr lang="en-US" altLang="en-US" dirty="0">
                <a:latin typeface="Times New Roman" pitchFamily="18" charset="0"/>
              </a:rPr>
              <a:t>In other words, use whatever number works for your industry in this database.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B78B00B9-832D-D736-41A5-2822FFD86B8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9pPr>
          </a:lstStyle>
          <a:p>
            <a:fld id="{2E37D44D-3B99-4D32-88C0-A891FF2E2C37}" type="slidenum">
              <a:rPr lang="en-GB" altLang="en-US">
                <a:solidFill>
                  <a:srgbClr val="000000"/>
                </a:solidFill>
                <a:latin typeface="Arial" panose="020B0604020202020204" pitchFamily="34" charset="0"/>
              </a:rPr>
              <a:pPr/>
              <a:t>26</a:t>
            </a:fld>
            <a:endParaRPr lang="en-GB" altLang="en-US">
              <a:solidFill>
                <a:srgbClr val="000000"/>
              </a:solidFill>
              <a:latin typeface="Arial" panose="020B0604020202020204" pitchFamily="34" charset="0"/>
            </a:endParaRPr>
          </a:p>
        </p:txBody>
      </p:sp>
      <p:sp>
        <p:nvSpPr>
          <p:cNvPr id="98307" name="Rectangle 1">
            <a:extLst>
              <a:ext uri="{FF2B5EF4-FFF2-40B4-BE49-F238E27FC236}">
                <a16:creationId xmlns:a16="http://schemas.microsoft.com/office/drawing/2014/main" id="{2D925A31-21C5-1266-ED38-E11B2BE52106}"/>
              </a:ext>
            </a:extLst>
          </p:cNvPr>
          <p:cNvSpPr>
            <a:spLocks noGrp="1" noRot="1" noChangeAspect="1" noChangeArrowheads="1" noTextEdit="1"/>
          </p:cNvSpPr>
          <p:nvPr>
            <p:ph type="sldImg"/>
          </p:nvPr>
        </p:nvSpPr>
        <p:spPr bwMode="auto">
          <a:xfrm>
            <a:off x="2320925" y="528638"/>
            <a:ext cx="4676775" cy="2632075"/>
          </a:xfrm>
          <a:solidFill>
            <a:srgbClr val="FFFFFF"/>
          </a:solidFill>
          <a:ln>
            <a:solidFill>
              <a:srgbClr val="000000"/>
            </a:solidFill>
            <a:miter lim="800000"/>
            <a:headEnd/>
            <a:tailEnd/>
          </a:ln>
        </p:spPr>
      </p:sp>
      <p:sp>
        <p:nvSpPr>
          <p:cNvPr id="98308" name="Rectangle 2">
            <a:extLst>
              <a:ext uri="{FF2B5EF4-FFF2-40B4-BE49-F238E27FC236}">
                <a16:creationId xmlns:a16="http://schemas.microsoft.com/office/drawing/2014/main" id="{E8FC37CA-A57B-36D9-F294-3A8AB8EDB8C5}"/>
              </a:ext>
            </a:extLst>
          </p:cNvPr>
          <p:cNvSpPr>
            <a:spLocks noGrp="1" noChangeArrowheads="1"/>
          </p:cNvSpPr>
          <p:nvPr>
            <p:ph type="body" idx="1"/>
          </p:nvPr>
        </p:nvSpPr>
        <p:spPr bwMode="auto">
          <a:xfrm>
            <a:off x="931863" y="3336925"/>
            <a:ext cx="7445375" cy="3159125"/>
          </a:xfrm>
        </p:spPr>
        <p:txBody>
          <a:bodyPr wrap="none" numCol="1" anchor="ctr" anchorCtr="0" compatLnSpc="1">
            <a:prstTxWarp prst="textNoShape">
              <a:avLst/>
            </a:prstTxWarp>
            <a:normAutofit/>
          </a:bodyPr>
          <a:lstStyle/>
          <a:p>
            <a:pPr>
              <a:defRPr/>
            </a:pPr>
            <a:r>
              <a:rPr lang="en-US" altLang="en-US" dirty="0">
                <a:latin typeface="Times New Roman" pitchFamily="18" charset="0"/>
              </a:rPr>
              <a:t>The NAICS code search generates a  list of over 800 breweries located across Canada. It is possible to change the sort order by clicking the column headings at the top of the list. </a:t>
            </a:r>
          </a:p>
          <a:p>
            <a:pPr>
              <a:defRPr/>
            </a:pPr>
            <a:endParaRPr lang="en-US" altLang="en-US" dirty="0">
              <a:latin typeface="Times New Roman" pitchFamily="18" charset="0"/>
            </a:endParaRPr>
          </a:p>
          <a:p>
            <a:pPr>
              <a:defRPr/>
            </a:pPr>
            <a:r>
              <a:rPr lang="en-US" altLang="en-US" dirty="0">
                <a:latin typeface="Times New Roman" pitchFamily="18" charset="0"/>
              </a:rPr>
              <a:t>What this list does is verify that we’ve picked the right code for the industry. </a:t>
            </a:r>
          </a:p>
          <a:p>
            <a:pPr>
              <a:defRPr/>
            </a:pPr>
            <a:endParaRPr lang="en-US" altLang="en-US" dirty="0">
              <a:latin typeface="Times New Roman" pitchFamily="18" charset="0"/>
            </a:endParaRPr>
          </a:p>
          <a:p>
            <a:pPr>
              <a:defRPr/>
            </a:pPr>
            <a:r>
              <a:rPr lang="en-US" altLang="en-US" dirty="0">
                <a:latin typeface="Times New Roman" pitchFamily="18" charset="0"/>
              </a:rPr>
              <a:t>All the companies listed -  such as - Amber’s Brewing Co., Beer Factory, and Big Rock Brewery– sound as though they should belong in the beer brewing industry.  </a:t>
            </a:r>
          </a:p>
          <a:p>
            <a:pPr>
              <a:defRPr/>
            </a:pPr>
            <a:endParaRPr lang="en-US" altLang="en-US" dirty="0">
              <a:latin typeface="Times New Roman" pitchFamily="18" charset="0"/>
            </a:endParaRPr>
          </a:p>
          <a:p>
            <a:pPr>
              <a:defRPr/>
            </a:pPr>
            <a:r>
              <a:rPr lang="en-US" altLang="en-US" dirty="0">
                <a:latin typeface="Times New Roman" pitchFamily="18" charset="0"/>
              </a:rPr>
              <a:t>Moreover, we can see that this industry has more than 3 competitors in Canada, so it confirms that this industry meets that requirement of your course report. </a:t>
            </a:r>
          </a:p>
          <a:p>
            <a:pPr>
              <a:defRPr/>
            </a:pPr>
            <a:endParaRPr lang="en-US" altLang="en-US" dirty="0">
              <a:latin typeface="Times New Roman" pitchFamily="18" charset="0"/>
            </a:endParaRPr>
          </a:p>
          <a:p>
            <a:pPr>
              <a:defRPr/>
            </a:pPr>
            <a:r>
              <a:rPr lang="en-US" altLang="en-US" dirty="0">
                <a:latin typeface="Times New Roman" pitchFamily="18" charset="0"/>
              </a:rPr>
              <a:t>The list is also a good way to gauge the size and scope of the industry in Canada. </a:t>
            </a:r>
          </a:p>
          <a:p>
            <a:pPr>
              <a:defRPr/>
            </a:pPr>
            <a:endParaRPr lang="en-US" altLang="en-US" dirty="0">
              <a:latin typeface="Times New Roman" pitchFamily="18" charset="0"/>
            </a:endParaRPr>
          </a:p>
          <a:p>
            <a:pPr>
              <a:defRPr/>
            </a:pPr>
            <a:r>
              <a:rPr lang="en-US" altLang="en-US" dirty="0">
                <a:latin typeface="Times New Roman" pitchFamily="18" charset="0"/>
              </a:rPr>
              <a:t>To view a brief profile of a company, select the company name - in this case, we’ll pick Big Rock Brewery Inc.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3909BD10-786C-219B-63D2-89B9A8A536B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9pPr>
          </a:lstStyle>
          <a:p>
            <a:fld id="{88BCD955-4DAF-4577-9390-022CAB6E6B96}" type="slidenum">
              <a:rPr lang="en-GB" altLang="en-US">
                <a:solidFill>
                  <a:srgbClr val="000000"/>
                </a:solidFill>
                <a:latin typeface="Arial" panose="020B0604020202020204" pitchFamily="34" charset="0"/>
              </a:rPr>
              <a:pPr/>
              <a:t>27</a:t>
            </a:fld>
            <a:endParaRPr lang="en-GB" altLang="en-US">
              <a:solidFill>
                <a:srgbClr val="000000"/>
              </a:solidFill>
              <a:latin typeface="Arial" panose="020B0604020202020204" pitchFamily="34" charset="0"/>
            </a:endParaRPr>
          </a:p>
        </p:txBody>
      </p:sp>
      <p:sp>
        <p:nvSpPr>
          <p:cNvPr id="99331" name="Rectangle 1">
            <a:extLst>
              <a:ext uri="{FF2B5EF4-FFF2-40B4-BE49-F238E27FC236}">
                <a16:creationId xmlns:a16="http://schemas.microsoft.com/office/drawing/2014/main" id="{20341C84-1EE9-35BA-F6AA-74C869C904EC}"/>
              </a:ext>
            </a:extLst>
          </p:cNvPr>
          <p:cNvSpPr>
            <a:spLocks noGrp="1" noRot="1" noChangeAspect="1" noChangeArrowheads="1" noTextEdit="1"/>
          </p:cNvSpPr>
          <p:nvPr>
            <p:ph type="sldImg"/>
          </p:nvPr>
        </p:nvSpPr>
        <p:spPr bwMode="auto">
          <a:xfrm>
            <a:off x="2320925" y="528638"/>
            <a:ext cx="4676775" cy="2632075"/>
          </a:xfrm>
          <a:solidFill>
            <a:srgbClr val="FFFFFF"/>
          </a:solidFill>
          <a:ln>
            <a:solidFill>
              <a:srgbClr val="000000"/>
            </a:solidFill>
            <a:miter lim="800000"/>
            <a:headEnd/>
            <a:tailEnd/>
          </a:ln>
        </p:spPr>
      </p:sp>
      <p:sp>
        <p:nvSpPr>
          <p:cNvPr id="99332" name="Rectangle 2">
            <a:extLst>
              <a:ext uri="{FF2B5EF4-FFF2-40B4-BE49-F238E27FC236}">
                <a16:creationId xmlns:a16="http://schemas.microsoft.com/office/drawing/2014/main" id="{52B17254-32A7-D0A6-BE5D-02F824373C7C}"/>
              </a:ext>
            </a:extLst>
          </p:cNvPr>
          <p:cNvSpPr>
            <a:spLocks noGrp="1" noChangeArrowheads="1"/>
          </p:cNvSpPr>
          <p:nvPr>
            <p:ph type="body" idx="1"/>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altLang="en-US" dirty="0">
                <a:latin typeface="Times New Roman" panose="02020603050405020304" pitchFamily="18" charset="0"/>
              </a:rPr>
              <a:t>Each company entry in this database includes basic information about the company including location, business demographics, and business expenditures.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2F21B01-D0A2-7B6C-0D2E-86C2F38137A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745D89FA-C7C2-4FF2-931D-10D3ED3A2877}" type="slidenum">
              <a:rPr lang="en-GB" altLang="en-US">
                <a:solidFill>
                  <a:srgbClr val="000000"/>
                </a:solidFill>
                <a:latin typeface="Arial" panose="020B0604020202020204" pitchFamily="34" charset="0"/>
              </a:rPr>
              <a:pPr/>
              <a:t>28</a:t>
            </a:fld>
            <a:endParaRPr lang="en-GB" altLang="en-US">
              <a:solidFill>
                <a:srgbClr val="000000"/>
              </a:solidFill>
              <a:latin typeface="Arial" panose="020B0604020202020204" pitchFamily="34" charset="0"/>
            </a:endParaRPr>
          </a:p>
        </p:txBody>
      </p:sp>
      <p:sp>
        <p:nvSpPr>
          <p:cNvPr id="100355" name="Text Box 1">
            <a:extLst>
              <a:ext uri="{FF2B5EF4-FFF2-40B4-BE49-F238E27FC236}">
                <a16:creationId xmlns:a16="http://schemas.microsoft.com/office/drawing/2014/main" id="{3ACCDAE0-C662-6459-4603-27E2CE39CE98}"/>
              </a:ext>
            </a:extLst>
          </p:cNvPr>
          <p:cNvSpPr txBox="1">
            <a:spLocks noChangeArrowheads="1"/>
          </p:cNvSpPr>
          <p:nvPr/>
        </p:nvSpPr>
        <p:spPr bwMode="auto">
          <a:xfrm>
            <a:off x="1606550" y="527050"/>
            <a:ext cx="6097588" cy="2633663"/>
          </a:xfrm>
          <a:prstGeom prst="rect">
            <a:avLst/>
          </a:prstGeom>
          <a:solidFill>
            <a:srgbClr val="FFFFFF"/>
          </a:solidFill>
          <a:ln w="9525">
            <a:solidFill>
              <a:srgbClr val="000000"/>
            </a:solidFill>
            <a:miter lim="800000"/>
            <a:headEnd/>
            <a:tailEnd/>
          </a:ln>
        </p:spPr>
        <p:txBody>
          <a:bodyPr wrap="none" lIns="88134" tIns="44067" rIns="88134" bIns="44067" anchor="ct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sp>
        <p:nvSpPr>
          <p:cNvPr id="100356" name="Text Box 2">
            <a:extLst>
              <a:ext uri="{FF2B5EF4-FFF2-40B4-BE49-F238E27FC236}">
                <a16:creationId xmlns:a16="http://schemas.microsoft.com/office/drawing/2014/main" id="{0E641B0C-DD37-69AB-747A-8E14C07B5AA9}"/>
              </a:ext>
            </a:extLst>
          </p:cNvPr>
          <p:cNvSpPr>
            <a:spLocks noGrp="1" noChangeArrowheads="1"/>
          </p:cNvSpPr>
          <p:nvPr>
            <p:ph type="body"/>
          </p:nvPr>
        </p:nvSpPr>
        <p:spPr>
          <a:xfrm>
            <a:off x="931863" y="3336925"/>
            <a:ext cx="7445375" cy="3159125"/>
          </a:xfrm>
          <a:ln/>
        </p:spPr>
        <p:txBody>
          <a:bodyPr>
            <a:normAutofit fontScale="92500" lnSpcReduction="20000"/>
          </a:bodyPr>
          <a:lstStyle/>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r>
              <a:rPr lang="en-US" altLang="en-US" dirty="0">
                <a:latin typeface="Times New Roman" pitchFamily="18" charset="0"/>
                <a:cs typeface="Times New Roman" pitchFamily="18" charset="0"/>
              </a:rPr>
              <a:t>Up to this point, we’ve looked up an industry first and then found companies within that industry. </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endParaRPr lang="en-US" altLang="en-US" dirty="0">
              <a:latin typeface="Times New Roman" pitchFamily="18" charset="0"/>
              <a:cs typeface="Times New Roman" pitchFamily="18" charset="0"/>
            </a:endParaRP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r>
              <a:rPr lang="en-US" altLang="en-US" dirty="0">
                <a:latin typeface="Times New Roman" pitchFamily="18" charset="0"/>
                <a:cs typeface="Times New Roman" pitchFamily="18" charset="0"/>
              </a:rPr>
              <a:t>You can also find an industry by looking up a company first.   </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endParaRPr lang="en-US" altLang="en-US" dirty="0">
              <a:latin typeface="Times New Roman" pitchFamily="18" charset="0"/>
              <a:cs typeface="Times New Roman" pitchFamily="18" charset="0"/>
            </a:endParaRP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r>
              <a:rPr lang="en-US" altLang="en-US" dirty="0">
                <a:latin typeface="Times New Roman" pitchFamily="18" charset="0"/>
                <a:cs typeface="Times New Roman" pitchFamily="18" charset="0"/>
              </a:rPr>
              <a:t>A lot of students have a company they know they want to focus on for their report, but aren’t sure which industry they belong to. </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endParaRPr lang="en-US" altLang="en-US" dirty="0">
              <a:latin typeface="Times New Roman" pitchFamily="18" charset="0"/>
              <a:cs typeface="Times New Roman" pitchFamily="18" charset="0"/>
            </a:endParaRP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r>
              <a:rPr lang="en-US" altLang="en-US" dirty="0">
                <a:latin typeface="Times New Roman" pitchFamily="18" charset="0"/>
                <a:cs typeface="Times New Roman" pitchFamily="18" charset="0"/>
              </a:rPr>
              <a:t>Instead of looking through the industry classification system to find an appropriate code, you can look up the company in one of the Library’s company directories or databases to see what industry codes those sources have attached to that company. </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endParaRPr lang="en-US" altLang="en-US" dirty="0">
              <a:latin typeface="Times New Roman" pitchFamily="18" charset="0"/>
              <a:cs typeface="Times New Roman" pitchFamily="18" charset="0"/>
            </a:endParaRP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r>
              <a:rPr lang="en-US" altLang="en-US" dirty="0">
                <a:latin typeface="Times New Roman" pitchFamily="18" charset="0"/>
                <a:cs typeface="Times New Roman" pitchFamily="18" charset="0"/>
              </a:rPr>
              <a:t>Once you are presented with some options, turn to the industry classification manual and confirm that the industry code, name and description is the same. </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endParaRPr lang="en-US" altLang="en-US" dirty="0">
              <a:latin typeface="Times New Roman" pitchFamily="18" charset="0"/>
              <a:cs typeface="Times New Roman" pitchFamily="18" charset="0"/>
            </a:endParaRP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r>
              <a:rPr lang="en-US" altLang="en-US" dirty="0">
                <a:latin typeface="Times New Roman" pitchFamily="18" charset="0"/>
                <a:cs typeface="Times New Roman" pitchFamily="18" charset="0"/>
              </a:rPr>
              <a:t>-----------------</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r>
              <a:rPr lang="en-US" altLang="en-US" dirty="0">
                <a:latin typeface="Times New Roman" pitchFamily="18" charset="0"/>
                <a:cs typeface="Times New Roman" pitchFamily="18" charset="0"/>
              </a:rPr>
              <a:t>Image sources:</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r>
              <a:rPr lang="en-US" altLang="en-US" dirty="0">
                <a:latin typeface="Times New Roman" pitchFamily="18" charset="0"/>
                <a:cs typeface="Times New Roman" pitchFamily="18" charset="0"/>
              </a:rPr>
              <a:t>Company: https://commons.wikimedia.org/wiki/File:Company_building_icon.png</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r>
              <a:rPr lang="en-US" altLang="en-US" dirty="0">
                <a:latin typeface="Times New Roman" pitchFamily="18" charset="0"/>
                <a:cs typeface="Times New Roman" pitchFamily="18" charset="0"/>
              </a:rPr>
              <a:t>Cogs : https://pixabay.com/en/gear-gears-graphic-transmission-472008</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5BA76FF4-0F81-5F95-19AC-3C89CD1B918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7888" algn="l"/>
                <a:tab pos="1758950" algn="l"/>
                <a:tab pos="2641600" algn="l"/>
                <a:tab pos="3522663" algn="l"/>
                <a:tab pos="4403725" algn="l"/>
                <a:tab pos="5284788" algn="l"/>
                <a:tab pos="6165850" algn="l"/>
                <a:tab pos="7046913" algn="l"/>
                <a:tab pos="7929563" algn="l"/>
                <a:tab pos="8810625" algn="l"/>
                <a:tab pos="9691688"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7888" algn="l"/>
                <a:tab pos="1758950" algn="l"/>
                <a:tab pos="2641600" algn="l"/>
                <a:tab pos="3522663" algn="l"/>
                <a:tab pos="4403725" algn="l"/>
                <a:tab pos="5284788" algn="l"/>
                <a:tab pos="6165850" algn="l"/>
                <a:tab pos="7046913" algn="l"/>
                <a:tab pos="7929563" algn="l"/>
                <a:tab pos="8810625" algn="l"/>
                <a:tab pos="9691688"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7888" algn="l"/>
                <a:tab pos="1758950" algn="l"/>
                <a:tab pos="2641600" algn="l"/>
                <a:tab pos="3522663" algn="l"/>
                <a:tab pos="4403725" algn="l"/>
                <a:tab pos="5284788" algn="l"/>
                <a:tab pos="6165850" algn="l"/>
                <a:tab pos="7046913" algn="l"/>
                <a:tab pos="7929563" algn="l"/>
                <a:tab pos="8810625" algn="l"/>
                <a:tab pos="9691688"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7888" algn="l"/>
                <a:tab pos="1758950" algn="l"/>
                <a:tab pos="2641600" algn="l"/>
                <a:tab pos="3522663" algn="l"/>
                <a:tab pos="4403725" algn="l"/>
                <a:tab pos="5284788" algn="l"/>
                <a:tab pos="6165850" algn="l"/>
                <a:tab pos="7046913" algn="l"/>
                <a:tab pos="7929563" algn="l"/>
                <a:tab pos="8810625" algn="l"/>
                <a:tab pos="9691688"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7888" algn="l"/>
                <a:tab pos="1758950" algn="l"/>
                <a:tab pos="2641600" algn="l"/>
                <a:tab pos="3522663" algn="l"/>
                <a:tab pos="4403725" algn="l"/>
                <a:tab pos="5284788" algn="l"/>
                <a:tab pos="6165850" algn="l"/>
                <a:tab pos="7046913" algn="l"/>
                <a:tab pos="7929563" algn="l"/>
                <a:tab pos="8810625" algn="l"/>
                <a:tab pos="9691688"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7888" algn="l"/>
                <a:tab pos="1758950" algn="l"/>
                <a:tab pos="2641600" algn="l"/>
                <a:tab pos="3522663" algn="l"/>
                <a:tab pos="4403725" algn="l"/>
                <a:tab pos="5284788" algn="l"/>
                <a:tab pos="6165850" algn="l"/>
                <a:tab pos="7046913" algn="l"/>
                <a:tab pos="7929563" algn="l"/>
                <a:tab pos="8810625" algn="l"/>
                <a:tab pos="9691688"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7888" algn="l"/>
                <a:tab pos="1758950" algn="l"/>
                <a:tab pos="2641600" algn="l"/>
                <a:tab pos="3522663" algn="l"/>
                <a:tab pos="4403725" algn="l"/>
                <a:tab pos="5284788" algn="l"/>
                <a:tab pos="6165850" algn="l"/>
                <a:tab pos="7046913" algn="l"/>
                <a:tab pos="7929563" algn="l"/>
                <a:tab pos="8810625" algn="l"/>
                <a:tab pos="9691688"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7888" algn="l"/>
                <a:tab pos="1758950" algn="l"/>
                <a:tab pos="2641600" algn="l"/>
                <a:tab pos="3522663" algn="l"/>
                <a:tab pos="4403725" algn="l"/>
                <a:tab pos="5284788" algn="l"/>
                <a:tab pos="6165850" algn="l"/>
                <a:tab pos="7046913" algn="l"/>
                <a:tab pos="7929563" algn="l"/>
                <a:tab pos="8810625" algn="l"/>
                <a:tab pos="9691688"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7888" algn="l"/>
                <a:tab pos="1758950" algn="l"/>
                <a:tab pos="2641600" algn="l"/>
                <a:tab pos="3522663" algn="l"/>
                <a:tab pos="4403725" algn="l"/>
                <a:tab pos="5284788" algn="l"/>
                <a:tab pos="6165850" algn="l"/>
                <a:tab pos="7046913" algn="l"/>
                <a:tab pos="7929563" algn="l"/>
                <a:tab pos="8810625" algn="l"/>
                <a:tab pos="9691688" algn="l"/>
              </a:tabLst>
              <a:defRPr>
                <a:solidFill>
                  <a:schemeClr val="bg1"/>
                </a:solidFill>
                <a:latin typeface="Verdana" panose="020B0604030504040204" pitchFamily="34" charset="0"/>
                <a:ea typeface="ＭＳ Ｐゴシック" panose="020B0600070205080204" pitchFamily="34" charset="-128"/>
              </a:defRPr>
            </a:lvl9pPr>
          </a:lstStyle>
          <a:p>
            <a:fld id="{E5EF06AB-0CD0-4A7B-A120-5D7D4B967D00}" type="slidenum">
              <a:rPr lang="en-GB" altLang="en-US">
                <a:solidFill>
                  <a:srgbClr val="000000"/>
                </a:solidFill>
                <a:latin typeface="Arial" panose="020B0604020202020204" pitchFamily="34" charset="0"/>
              </a:rPr>
              <a:pPr/>
              <a:t>29</a:t>
            </a:fld>
            <a:endParaRPr lang="en-GB" altLang="en-US">
              <a:solidFill>
                <a:srgbClr val="000000"/>
              </a:solidFill>
              <a:latin typeface="Arial" panose="020B0604020202020204" pitchFamily="34" charset="0"/>
            </a:endParaRPr>
          </a:p>
        </p:txBody>
      </p:sp>
      <p:sp>
        <p:nvSpPr>
          <p:cNvPr id="101379" name="Rectangle 1">
            <a:extLst>
              <a:ext uri="{FF2B5EF4-FFF2-40B4-BE49-F238E27FC236}">
                <a16:creationId xmlns:a16="http://schemas.microsoft.com/office/drawing/2014/main" id="{F0B95DF3-54FE-5783-33E3-74E3C5F44198}"/>
              </a:ext>
            </a:extLst>
          </p:cNvPr>
          <p:cNvSpPr>
            <a:spLocks noGrp="1" noRot="1" noChangeAspect="1" noChangeArrowheads="1" noTextEdit="1"/>
          </p:cNvSpPr>
          <p:nvPr>
            <p:ph type="sldImg"/>
          </p:nvPr>
        </p:nvSpPr>
        <p:spPr bwMode="auto">
          <a:xfrm>
            <a:off x="2320925" y="528638"/>
            <a:ext cx="4676775" cy="2632075"/>
          </a:xfrm>
          <a:solidFill>
            <a:srgbClr val="FFFFFF"/>
          </a:solidFill>
          <a:ln>
            <a:solidFill>
              <a:srgbClr val="000000"/>
            </a:solidFill>
            <a:miter lim="800000"/>
            <a:headEnd/>
            <a:tailEnd/>
          </a:ln>
        </p:spPr>
      </p:sp>
      <p:sp>
        <p:nvSpPr>
          <p:cNvPr id="101380" name="Rectangle 2">
            <a:extLst>
              <a:ext uri="{FF2B5EF4-FFF2-40B4-BE49-F238E27FC236}">
                <a16:creationId xmlns:a16="http://schemas.microsoft.com/office/drawing/2014/main" id="{33388E79-8E4E-8A2C-2D2A-8556391BFD07}"/>
              </a:ext>
            </a:extLst>
          </p:cNvPr>
          <p:cNvSpPr>
            <a:spLocks noGrp="1" noChangeArrowheads="1"/>
          </p:cNvSpPr>
          <p:nvPr>
            <p:ph type="body" idx="1"/>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altLang="en-US" dirty="0">
                <a:latin typeface="Times New Roman" panose="02020603050405020304" pitchFamily="18" charset="0"/>
              </a:rPr>
              <a:t>For example, if I wanted to find the industry code for the company Blackberry, I could look up the company name in the Canadian Business Database. </a:t>
            </a:r>
          </a:p>
          <a:p>
            <a:endParaRPr lang="en-US" altLang="en-US" dirty="0">
              <a:latin typeface="Times New Roman" panose="02020603050405020304" pitchFamily="18" charset="0"/>
            </a:endParaRPr>
          </a:p>
          <a:p>
            <a:r>
              <a:rPr lang="en-US" altLang="en-US" dirty="0">
                <a:latin typeface="Times New Roman" panose="02020603050405020304" pitchFamily="18" charset="0"/>
              </a:rPr>
              <a:t>The entry includes an Industry Profile section  which identifies a few SIC and NAICS codes for the company.</a:t>
            </a:r>
          </a:p>
          <a:p>
            <a:endParaRPr lang="en-US" altLang="en-US" dirty="0">
              <a:latin typeface="Times New Roman" panose="02020603050405020304" pitchFamily="18" charset="0"/>
            </a:endParaRPr>
          </a:p>
          <a:p>
            <a:r>
              <a:rPr lang="en-US" altLang="en-US" dirty="0">
                <a:latin typeface="Times New Roman" panose="02020603050405020304" pitchFamily="18" charset="0"/>
              </a:rPr>
              <a:t>Review the options and pick the NAICS code that is of most interest to you and meets the criteria for this course.</a:t>
            </a:r>
          </a:p>
          <a:p>
            <a:endParaRPr lang="en-US" altLang="en-US" dirty="0">
              <a:latin typeface="Times New Roman" panose="02020603050405020304" pitchFamily="18" charset="0"/>
            </a:endParaRPr>
          </a:p>
          <a:p>
            <a:r>
              <a:rPr lang="en-US" altLang="en-US" dirty="0">
                <a:latin typeface="Times New Roman" panose="02020603050405020304" pitchFamily="18" charset="0"/>
              </a:rPr>
              <a:t>In this example, the telephone apparatus manufacturing industry is suitable for this course, so I would verify that the first 6 digits noted – 334210 - match the industry code in the NAICS Canada manual and I can confirm that it does.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AE68FF1-8EF7-59A3-C44C-993432277F8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29A47CEE-4CAE-42B5-BB96-F3FB0EB57DAF}" type="slidenum">
              <a:rPr lang="en-GB" altLang="en-US">
                <a:solidFill>
                  <a:srgbClr val="000000"/>
                </a:solidFill>
                <a:latin typeface="Arial" panose="020B0604020202020204" pitchFamily="34" charset="0"/>
              </a:rPr>
              <a:pPr/>
              <a:t>3</a:t>
            </a:fld>
            <a:endParaRPr lang="en-GB" altLang="en-US">
              <a:solidFill>
                <a:srgbClr val="000000"/>
              </a:solidFill>
              <a:latin typeface="Arial" panose="020B0604020202020204" pitchFamily="34" charset="0"/>
            </a:endParaRPr>
          </a:p>
        </p:txBody>
      </p:sp>
      <p:sp>
        <p:nvSpPr>
          <p:cNvPr id="74755" name="Rectangle 1">
            <a:extLst>
              <a:ext uri="{FF2B5EF4-FFF2-40B4-BE49-F238E27FC236}">
                <a16:creationId xmlns:a16="http://schemas.microsoft.com/office/drawing/2014/main" id="{7F2D4951-313A-F3D2-B18F-801200E15409}"/>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74756" name="Rectangle 2">
            <a:extLst>
              <a:ext uri="{FF2B5EF4-FFF2-40B4-BE49-F238E27FC236}">
                <a16:creationId xmlns:a16="http://schemas.microsoft.com/office/drawing/2014/main" id="{1737E801-3DBD-E307-5D59-FBCE0C810284}"/>
              </a:ext>
            </a:extLst>
          </p:cNvPr>
          <p:cNvSpPr>
            <a:spLocks noGrp="1" noChangeArrowheads="1"/>
          </p:cNvSpPr>
          <p:nvPr>
            <p:ph type="body" idx="1"/>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altLang="en-US" dirty="0">
                <a:latin typeface="Times New Roman" panose="02020603050405020304" pitchFamily="18" charset="0"/>
                <a:cs typeface="Times New Roman" panose="02020603050405020304" pitchFamily="18" charset="0"/>
              </a:rPr>
              <a:t>Before we begin, know that all the resources discussed in this session are listed and accessible from a research guide that the Library has prepared specifically for this course. </a:t>
            </a:r>
          </a:p>
          <a:p>
            <a:endParaRPr lang="en-US" altLang="en-US" dirty="0">
              <a:latin typeface="Times New Roman" panose="02020603050405020304" pitchFamily="18" charset="0"/>
              <a:cs typeface="Times New Roman" panose="02020603050405020304" pitchFamily="18" charset="0"/>
            </a:endParaRPr>
          </a:p>
          <a:p>
            <a:r>
              <a:rPr lang="en-US" altLang="en-US" dirty="0">
                <a:latin typeface="Times New Roman"/>
                <a:cs typeface="Times New Roman"/>
              </a:rPr>
              <a:t>It includes both open access and subscription resources that you can connect to with your </a:t>
            </a:r>
            <a:r>
              <a:rPr lang="en-US" altLang="en-US" dirty="0" err="1">
                <a:latin typeface="Times New Roman"/>
                <a:cs typeface="Times New Roman"/>
              </a:rPr>
              <a:t>MacID</a:t>
            </a:r>
            <a:r>
              <a:rPr lang="en-US" altLang="en-US" dirty="0">
                <a:latin typeface="Times New Roman"/>
                <a:cs typeface="Times New Roman"/>
              </a:rPr>
              <a:t> anytime, anywhere. </a:t>
            </a:r>
            <a:endParaRPr lang="en-US" altLang="en-US" dirty="0">
              <a:latin typeface="Times New Roman" panose="02020603050405020304" pitchFamily="18" charset="0"/>
              <a:cs typeface="Times New Roman" panose="02020603050405020304" pitchFamily="18" charset="0"/>
            </a:endParaRPr>
          </a:p>
          <a:p>
            <a:endParaRPr lang="en-US" altLang="en-US"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Remember that subscription resources should always be accessed through the Library’s website to ensure you </a:t>
            </a:r>
            <a:r>
              <a:rPr lang="en-US" altLang="en-US" dirty="0">
                <a:latin typeface="Times New Roman"/>
                <a:cs typeface="Times New Roman"/>
              </a:rPr>
              <a:t>are properly authenticated and to ensure you get full access to the Library’s licensed content. </a:t>
            </a:r>
            <a:endParaRPr lang="en-US" altLang="en-US"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0B3DEA26-C8F6-ADDE-5E05-3C70528B441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3AF3903F-A7FA-490C-91EB-0C506EAECEBC}" type="slidenum">
              <a:rPr lang="en-GB" altLang="en-US">
                <a:solidFill>
                  <a:srgbClr val="000000"/>
                </a:solidFill>
                <a:latin typeface="Arial" panose="020B0604020202020204" pitchFamily="34" charset="0"/>
              </a:rPr>
              <a:pPr/>
              <a:t>30</a:t>
            </a:fld>
            <a:endParaRPr lang="en-GB" altLang="en-US">
              <a:solidFill>
                <a:srgbClr val="000000"/>
              </a:solidFill>
              <a:latin typeface="Arial" panose="020B0604020202020204" pitchFamily="34" charset="0"/>
            </a:endParaRPr>
          </a:p>
        </p:txBody>
      </p:sp>
      <p:sp>
        <p:nvSpPr>
          <p:cNvPr id="102403" name="Rectangle 1">
            <a:extLst>
              <a:ext uri="{FF2B5EF4-FFF2-40B4-BE49-F238E27FC236}">
                <a16:creationId xmlns:a16="http://schemas.microsoft.com/office/drawing/2014/main" id="{BC71A0DD-E98F-55F6-6D65-C98972EA3F3B}"/>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102404" name="Rectangle 2">
            <a:extLst>
              <a:ext uri="{FF2B5EF4-FFF2-40B4-BE49-F238E27FC236}">
                <a16:creationId xmlns:a16="http://schemas.microsoft.com/office/drawing/2014/main" id="{4306F553-C262-63E2-7677-8A41932AD300}"/>
              </a:ext>
            </a:extLst>
          </p:cNvPr>
          <p:cNvSpPr>
            <a:spLocks noGrp="1" noChangeArrowheads="1"/>
          </p:cNvSpPr>
          <p:nvPr>
            <p:ph type="body" idx="1"/>
          </p:nvPr>
        </p:nvSpPr>
        <p:spPr bwMode="auto">
          <a:xfrm>
            <a:off x="931863" y="3336925"/>
            <a:ext cx="7445375" cy="3159125"/>
          </a:xfrm>
        </p:spPr>
        <p:txBody>
          <a:bodyPr wrap="none" numCol="1" anchor="ctr" anchorCtr="0" compatLnSpc="1">
            <a:prstTxWarp prst="textNoShape">
              <a:avLst/>
            </a:prstTxWarp>
            <a:normAutofit/>
          </a:bodyPr>
          <a:lstStyle/>
          <a:p>
            <a:pPr>
              <a:defRPr/>
            </a:pPr>
            <a:r>
              <a:rPr lang="en-CA" altLang="en-US" dirty="0">
                <a:latin typeface="Times New Roman" pitchFamily="18" charset="0"/>
              </a:rPr>
              <a:t>Most companies do many things, so it’s not uncommon for a company to belong to 2 or more industries to better reflect all the activities the company is engaged in.  </a:t>
            </a:r>
          </a:p>
          <a:p>
            <a:pPr>
              <a:defRPr/>
            </a:pPr>
            <a:endParaRPr lang="en-CA" altLang="en-US" dirty="0">
              <a:latin typeface="Times New Roman" pitchFamily="18" charset="0"/>
            </a:endParaRPr>
          </a:p>
          <a:p>
            <a:pPr>
              <a:defRPr/>
            </a:pPr>
            <a:r>
              <a:rPr lang="en-CA" altLang="en-US" dirty="0">
                <a:latin typeface="Times New Roman" pitchFamily="18" charset="0"/>
              </a:rPr>
              <a:t>As mentioned earlier, no central agency assigns the codes to companies, so there can be quite a bit of inconsistency/variation from one source to the next. </a:t>
            </a:r>
          </a:p>
          <a:p>
            <a:pPr>
              <a:defRPr/>
            </a:pPr>
            <a:endParaRPr lang="en-CA" altLang="en-US" dirty="0">
              <a:latin typeface="Times New Roman" pitchFamily="18" charset="0"/>
            </a:endParaRPr>
          </a:p>
          <a:p>
            <a:pPr>
              <a:defRPr/>
            </a:pPr>
            <a:r>
              <a:rPr lang="en-CA" altLang="en-US" dirty="0">
                <a:latin typeface="Times New Roman" pitchFamily="18" charset="0"/>
              </a:rPr>
              <a:t>Sources may interpret a company’s activities differently – some may think Canadian Tire belongs to the Hardware Store industry, some may think it belongs with  Department Stores – neither is wrong, it’s just a difference of opinion or emphasis. </a:t>
            </a:r>
          </a:p>
          <a:p>
            <a:pPr>
              <a:defRPr/>
            </a:pPr>
            <a:endParaRPr lang="en-CA" altLang="en-US" dirty="0">
              <a:latin typeface="Times New Roman" pitchFamily="18" charset="0"/>
            </a:endParaRPr>
          </a:p>
          <a:p>
            <a:pPr>
              <a:defRPr/>
            </a:pPr>
            <a:r>
              <a:rPr lang="en-CA" altLang="en-US" dirty="0">
                <a:latin typeface="Times New Roman" pitchFamily="18" charset="0"/>
              </a:rPr>
              <a:t>If a sources presents you with a number of industry options for a company, pick the one that fits the criteria for this course – pick a B2C industry and pick one that you like best.  </a:t>
            </a:r>
          </a:p>
          <a:p>
            <a:pPr>
              <a:defRPr/>
            </a:pPr>
            <a:endParaRPr lang="en-CA" altLang="en-US" dirty="0">
              <a:latin typeface="Times New Roman" pitchFamily="18" charset="0"/>
            </a:endParaRPr>
          </a:p>
          <a:p>
            <a:pPr>
              <a:defRPr/>
            </a:pPr>
            <a:r>
              <a:rPr lang="en-CA" altLang="en-US" dirty="0">
                <a:latin typeface="Times New Roman" pitchFamily="18" charset="0"/>
              </a:rPr>
              <a:t>If you can’t find a source that includes an industry you believe your company belongs in, you can go ahead and assign that industry code to your company – just make sure your company actually does what’s described in the 6-digit NAICS code. </a:t>
            </a:r>
            <a:endParaRPr lang="en-US" altLang="en-US" dirty="0">
              <a:latin typeface="Times New Roman" pitchFamily="18" charset="0"/>
            </a:endParaRPr>
          </a:p>
          <a:p>
            <a:pPr>
              <a:defRPr/>
            </a:pPr>
            <a:r>
              <a:rPr lang="en-US" altLang="en-US" dirty="0">
                <a:latin typeface="Times New Roman" pitchFamily="18" charset="0"/>
              </a:rPr>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1AA1322B-BEEE-9BCE-5987-56AF049FADB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9pPr>
          </a:lstStyle>
          <a:p>
            <a:fld id="{416ED3FB-7160-4CB2-83A9-6E5D243F6F9F}" type="slidenum">
              <a:rPr lang="en-GB" altLang="en-US">
                <a:solidFill>
                  <a:srgbClr val="000000"/>
                </a:solidFill>
                <a:latin typeface="Arial" panose="020B0604020202020204" pitchFamily="34" charset="0"/>
              </a:rPr>
              <a:pPr/>
              <a:t>31</a:t>
            </a:fld>
            <a:endParaRPr lang="en-GB" altLang="en-US">
              <a:solidFill>
                <a:srgbClr val="000000"/>
              </a:solidFill>
              <a:latin typeface="Arial" panose="020B0604020202020204" pitchFamily="34" charset="0"/>
            </a:endParaRPr>
          </a:p>
        </p:txBody>
      </p:sp>
      <p:sp>
        <p:nvSpPr>
          <p:cNvPr id="103427" name="Text Box 1">
            <a:extLst>
              <a:ext uri="{FF2B5EF4-FFF2-40B4-BE49-F238E27FC236}">
                <a16:creationId xmlns:a16="http://schemas.microsoft.com/office/drawing/2014/main" id="{8595FF4F-C6C3-597F-B569-06CFE2EA5BB4}"/>
              </a:ext>
            </a:extLst>
          </p:cNvPr>
          <p:cNvSpPr txBox="1">
            <a:spLocks noChangeArrowheads="1"/>
          </p:cNvSpPr>
          <p:nvPr/>
        </p:nvSpPr>
        <p:spPr bwMode="auto">
          <a:xfrm>
            <a:off x="1604963" y="527050"/>
            <a:ext cx="6108700" cy="2635250"/>
          </a:xfrm>
          <a:prstGeom prst="rect">
            <a:avLst/>
          </a:prstGeom>
          <a:solidFill>
            <a:srgbClr val="FFFFFF"/>
          </a:solidFill>
          <a:ln w="9525">
            <a:solidFill>
              <a:srgbClr val="000000"/>
            </a:solidFill>
            <a:miter lim="800000"/>
            <a:headEnd/>
            <a:tailEnd/>
          </a:ln>
        </p:spPr>
        <p:txBody>
          <a:bodyPr wrap="none" lIns="88123" tIns="44061" rIns="88123" bIns="44061" anchor="ct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sp>
        <p:nvSpPr>
          <p:cNvPr id="103428" name="Text Box 2">
            <a:extLst>
              <a:ext uri="{FF2B5EF4-FFF2-40B4-BE49-F238E27FC236}">
                <a16:creationId xmlns:a16="http://schemas.microsoft.com/office/drawing/2014/main" id="{C94CA5BB-B521-97E5-7B61-94F84F49B7E4}"/>
              </a:ext>
            </a:extLst>
          </p:cNvPr>
          <p:cNvSpPr>
            <a:spLocks noGrp="1" noChangeArrowheads="1"/>
          </p:cNvSpPr>
          <p:nvPr>
            <p:ph type="body"/>
          </p:nvPr>
        </p:nvSpPr>
        <p:spPr bwMode="auto">
          <a:xfrm>
            <a:off x="1241425" y="3336925"/>
            <a:ext cx="6826250"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438"/>
              </a:spcBef>
              <a:tabLst>
                <a:tab pos="0" algn="l"/>
                <a:tab pos="877888" algn="l"/>
                <a:tab pos="1758950" algn="l"/>
                <a:tab pos="2641600" algn="l"/>
                <a:tab pos="3522663" algn="l"/>
                <a:tab pos="4403725" algn="l"/>
                <a:tab pos="5283200" algn="l"/>
                <a:tab pos="6164263" algn="l"/>
                <a:tab pos="7045325" algn="l"/>
                <a:tab pos="7927975" algn="l"/>
                <a:tab pos="8810625" algn="l"/>
                <a:tab pos="9691688" algn="l"/>
              </a:tabLst>
            </a:pPr>
            <a:r>
              <a:rPr lang="en-US" altLang="en-US" dirty="0">
                <a:latin typeface="Times New Roman" panose="02020603050405020304" pitchFamily="18" charset="0"/>
                <a:cs typeface="Times New Roman" panose="02020603050405020304" pitchFamily="18" charset="0"/>
              </a:rPr>
              <a:t>To illustrate the variety of industry codes one company can have, let’s look at the Home Depot, a home improvement retailer </a:t>
            </a:r>
            <a:r>
              <a:rPr lang="en-CA" altLang="en-US" dirty="0">
                <a:latin typeface="Times New Roman" panose="02020603050405020304" pitchFamily="18" charset="0"/>
                <a:cs typeface="Times New Roman" panose="02020603050405020304" pitchFamily="18" charset="0"/>
              </a:rPr>
              <a:t>that sells building materials, home repair &amp; improvement products, lawn &amp; garden supplies &amp; various installation services. </a:t>
            </a:r>
          </a:p>
          <a:p>
            <a:pPr>
              <a:spcBef>
                <a:spcPts val="438"/>
              </a:spcBef>
              <a:tabLst>
                <a:tab pos="0" algn="l"/>
                <a:tab pos="877888" algn="l"/>
                <a:tab pos="1758950" algn="l"/>
                <a:tab pos="2641600" algn="l"/>
                <a:tab pos="3522663" algn="l"/>
                <a:tab pos="4403725" algn="l"/>
                <a:tab pos="5283200" algn="l"/>
                <a:tab pos="6164263" algn="l"/>
                <a:tab pos="7045325" algn="l"/>
                <a:tab pos="7927975" algn="l"/>
                <a:tab pos="8810625" algn="l"/>
                <a:tab pos="9691688" algn="l"/>
              </a:tabLst>
            </a:pPr>
            <a:endParaRPr lang="en-CA" altLang="en-US" dirty="0">
              <a:latin typeface="Times New Roman" panose="02020603050405020304" pitchFamily="18" charset="0"/>
              <a:cs typeface="Times New Roman" panose="02020603050405020304" pitchFamily="18" charset="0"/>
            </a:endParaRPr>
          </a:p>
          <a:p>
            <a:pPr>
              <a:spcBef>
                <a:spcPts val="438"/>
              </a:spcBef>
              <a:tabLst>
                <a:tab pos="0" algn="l"/>
                <a:tab pos="877888" algn="l"/>
                <a:tab pos="1758950" algn="l"/>
                <a:tab pos="2641600" algn="l"/>
                <a:tab pos="3522663" algn="l"/>
                <a:tab pos="4403725" algn="l"/>
                <a:tab pos="5283200" algn="l"/>
                <a:tab pos="6164263" algn="l"/>
                <a:tab pos="7045325" algn="l"/>
                <a:tab pos="7927975" algn="l"/>
                <a:tab pos="8810625" algn="l"/>
                <a:tab pos="9691688" algn="l"/>
              </a:tabLst>
            </a:pPr>
            <a:r>
              <a:rPr lang="en-CA" altLang="en-US" dirty="0">
                <a:latin typeface="Times New Roman" panose="02020603050405020304" pitchFamily="18" charset="0"/>
                <a:cs typeface="Times New Roman" panose="02020603050405020304" pitchFamily="18" charset="0"/>
              </a:rPr>
              <a:t>I looked up Home Depot in several company directories and found the following NAICS codes for the company.</a:t>
            </a:r>
            <a:endParaRPr lang="en-US" altLang="en-US"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E253877F-45BC-340C-2E05-754F5FB39E4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9pPr>
          </a:lstStyle>
          <a:p>
            <a:fld id="{562DE350-C13B-4A50-8046-0A8D922A690F}" type="slidenum">
              <a:rPr lang="en-GB" altLang="en-US">
                <a:solidFill>
                  <a:srgbClr val="000000"/>
                </a:solidFill>
                <a:latin typeface="Arial" panose="020B0604020202020204" pitchFamily="34" charset="0"/>
              </a:rPr>
              <a:pPr/>
              <a:t>32</a:t>
            </a:fld>
            <a:endParaRPr lang="en-GB" altLang="en-US">
              <a:solidFill>
                <a:srgbClr val="000000"/>
              </a:solidFill>
              <a:latin typeface="Arial" panose="020B0604020202020204" pitchFamily="34" charset="0"/>
            </a:endParaRPr>
          </a:p>
        </p:txBody>
      </p:sp>
      <p:sp>
        <p:nvSpPr>
          <p:cNvPr id="104451" name="Text Box 1">
            <a:extLst>
              <a:ext uri="{FF2B5EF4-FFF2-40B4-BE49-F238E27FC236}">
                <a16:creationId xmlns:a16="http://schemas.microsoft.com/office/drawing/2014/main" id="{D640B08F-E1F3-B283-13D5-8FD6D11B519B}"/>
              </a:ext>
            </a:extLst>
          </p:cNvPr>
          <p:cNvSpPr txBox="1">
            <a:spLocks noChangeArrowheads="1"/>
          </p:cNvSpPr>
          <p:nvPr/>
        </p:nvSpPr>
        <p:spPr bwMode="auto">
          <a:xfrm>
            <a:off x="1604963" y="527050"/>
            <a:ext cx="6108700" cy="2635250"/>
          </a:xfrm>
          <a:prstGeom prst="rect">
            <a:avLst/>
          </a:prstGeom>
          <a:solidFill>
            <a:srgbClr val="FFFFFF"/>
          </a:solidFill>
          <a:ln w="9525">
            <a:solidFill>
              <a:srgbClr val="000000"/>
            </a:solidFill>
            <a:miter lim="800000"/>
            <a:headEnd/>
            <a:tailEnd/>
          </a:ln>
        </p:spPr>
        <p:txBody>
          <a:bodyPr wrap="none" lIns="88123" tIns="44061" rIns="88123" bIns="44061" anchor="ct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sp>
        <p:nvSpPr>
          <p:cNvPr id="104452" name="Text Box 2">
            <a:extLst>
              <a:ext uri="{FF2B5EF4-FFF2-40B4-BE49-F238E27FC236}">
                <a16:creationId xmlns:a16="http://schemas.microsoft.com/office/drawing/2014/main" id="{AB78B56D-69A9-015A-7B66-3F28E00BA206}"/>
              </a:ext>
            </a:extLst>
          </p:cNvPr>
          <p:cNvSpPr>
            <a:spLocks noGrp="1" noChangeArrowheads="1"/>
          </p:cNvSpPr>
          <p:nvPr>
            <p:ph type="body"/>
          </p:nvPr>
        </p:nvSpPr>
        <p:spPr bwMode="auto">
          <a:xfrm>
            <a:off x="1241425" y="3336925"/>
            <a:ext cx="6826250"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438"/>
              </a:spcBef>
              <a:tabLst>
                <a:tab pos="0" algn="l"/>
                <a:tab pos="877888" algn="l"/>
                <a:tab pos="1758950" algn="l"/>
                <a:tab pos="2641600" algn="l"/>
                <a:tab pos="3522663" algn="l"/>
                <a:tab pos="4403725" algn="l"/>
                <a:tab pos="5283200" algn="l"/>
                <a:tab pos="6164263" algn="l"/>
                <a:tab pos="7045325" algn="l"/>
                <a:tab pos="7927975" algn="l"/>
                <a:tab pos="8810625" algn="l"/>
                <a:tab pos="9691688" algn="l"/>
              </a:tabLst>
            </a:pPr>
            <a:r>
              <a:rPr lang="en-US" altLang="en-US" dirty="0">
                <a:latin typeface="Times New Roman" panose="02020603050405020304" pitchFamily="18" charset="0"/>
                <a:cs typeface="Times New Roman" panose="02020603050405020304" pitchFamily="18" charset="0"/>
              </a:rPr>
              <a:t>All of these industry codes describe some aspect of Home Depot’s activities, but you wouldn’t have to discuss all of these industries in your report – pick the one you like best and pick the one that is B2C focused. </a:t>
            </a:r>
          </a:p>
          <a:p>
            <a:pPr>
              <a:spcBef>
                <a:spcPts val="438"/>
              </a:spcBef>
              <a:tabLst>
                <a:tab pos="0" algn="l"/>
                <a:tab pos="877888" algn="l"/>
                <a:tab pos="1758950" algn="l"/>
                <a:tab pos="2641600" algn="l"/>
                <a:tab pos="3522663" algn="l"/>
                <a:tab pos="4403725" algn="l"/>
                <a:tab pos="5283200" algn="l"/>
                <a:tab pos="6164263" algn="l"/>
                <a:tab pos="7045325" algn="l"/>
                <a:tab pos="7927975" algn="l"/>
                <a:tab pos="8810625" algn="l"/>
                <a:tab pos="9691688" algn="l"/>
              </a:tabLst>
            </a:pPr>
            <a:endParaRPr lang="en-US" altLang="en-US" dirty="0">
              <a:latin typeface="Times New Roman" panose="02020603050405020304" pitchFamily="18" charset="0"/>
              <a:cs typeface="Times New Roman" panose="02020603050405020304" pitchFamily="18" charset="0"/>
            </a:endParaRPr>
          </a:p>
          <a:p>
            <a:pPr>
              <a:spcBef>
                <a:spcPts val="438"/>
              </a:spcBef>
              <a:tabLst>
                <a:tab pos="0" algn="l"/>
                <a:tab pos="877888" algn="l"/>
                <a:tab pos="1758950" algn="l"/>
                <a:tab pos="2641600" algn="l"/>
                <a:tab pos="3522663" algn="l"/>
                <a:tab pos="4403725" algn="l"/>
                <a:tab pos="5283200" algn="l"/>
                <a:tab pos="6164263" algn="l"/>
                <a:tab pos="7045325" algn="l"/>
                <a:tab pos="7927975" algn="l"/>
                <a:tab pos="8810625" algn="l"/>
                <a:tab pos="9691688" algn="l"/>
              </a:tabLst>
            </a:pPr>
            <a:r>
              <a:rPr lang="en-US" altLang="en-US" dirty="0">
                <a:latin typeface="Times New Roman" panose="02020603050405020304" pitchFamily="18" charset="0"/>
                <a:cs typeface="Times New Roman" panose="02020603050405020304" pitchFamily="18" charset="0"/>
              </a:rPr>
              <a:t>The only code that you wouldn’t be able to do in this course is the last one – 532490 - which is a more business-to-business oriented industry.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7B527EA1-9200-1A5F-DDE0-8C917CE65D55}"/>
              </a:ext>
            </a:extLst>
          </p:cNvPr>
          <p:cNvSpPr>
            <a:spLocks noGrp="1" noRot="1" noChangeAspect="1" noChangeArrowheads="1" noTextEdit="1"/>
          </p:cNvSpPr>
          <p:nvPr>
            <p:ph type="sldImg"/>
          </p:nvPr>
        </p:nvSpPr>
        <p:spPr bwMode="auto">
          <a:xfrm>
            <a:off x="2317750" y="528638"/>
            <a:ext cx="4673600" cy="2630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392B4024-C46C-A367-6E75-766BB5ED577D}"/>
              </a:ext>
            </a:extLst>
          </p:cNvPr>
          <p:cNvSpPr>
            <a:spLocks noGrp="1"/>
          </p:cNvSpPr>
          <p:nvPr>
            <p:ph type="body" idx="1"/>
          </p:nvPr>
        </p:nvSpPr>
        <p:spPr>
          <a:xfrm>
            <a:off x="931863" y="3336925"/>
            <a:ext cx="7443787" cy="3157538"/>
          </a:xfrm>
          <a:ln/>
        </p:spPr>
        <p:txBody>
          <a:bodyPr/>
          <a:lstStyle/>
          <a:p>
            <a:pPr marL="343414" indent="-343414">
              <a:defRPr/>
            </a:pPr>
            <a:r>
              <a:rPr lang="en-US" altLang="en-US" b="0" dirty="0">
                <a:latin typeface="Times New Roman" pitchFamily="18" charset="0"/>
                <a:cs typeface="Times New Roman" pitchFamily="18" charset="0"/>
              </a:rPr>
              <a:t>To reiterate, c</a:t>
            </a:r>
            <a:r>
              <a:rPr lang="en-US" b="0" dirty="0">
                <a:solidFill>
                  <a:schemeClr val="tx1"/>
                </a:solidFill>
                <a:latin typeface="Times New Roman" pitchFamily="18" charset="0"/>
                <a:ea typeface="Helvetica"/>
                <a:cs typeface="Times New Roman" pitchFamily="18" charset="0"/>
              </a:rPr>
              <a:t>ompanies may have </a:t>
            </a:r>
            <a:r>
              <a:rPr lang="en-US" b="0" dirty="0">
                <a:solidFill>
                  <a:srgbClr val="C00000"/>
                </a:solidFill>
                <a:latin typeface="Times New Roman" pitchFamily="18" charset="0"/>
                <a:ea typeface="Helvetica"/>
                <a:cs typeface="Times New Roman" pitchFamily="18" charset="0"/>
              </a:rPr>
              <a:t>inconsistent</a:t>
            </a:r>
            <a:r>
              <a:rPr lang="en-US" b="0" dirty="0">
                <a:solidFill>
                  <a:schemeClr val="tx1"/>
                </a:solidFill>
                <a:latin typeface="Times New Roman" pitchFamily="18" charset="0"/>
                <a:ea typeface="Helvetica"/>
                <a:cs typeface="Times New Roman" pitchFamily="18" charset="0"/>
              </a:rPr>
              <a:t> industry codes and companies can have </a:t>
            </a:r>
            <a:r>
              <a:rPr lang="en-US" b="0" dirty="0">
                <a:solidFill>
                  <a:srgbClr val="C00000"/>
                </a:solidFill>
                <a:latin typeface="Times New Roman" pitchFamily="18" charset="0"/>
                <a:ea typeface="Helvetica"/>
                <a:cs typeface="Times New Roman" pitchFamily="18" charset="0"/>
              </a:rPr>
              <a:t>multiple</a:t>
            </a:r>
            <a:r>
              <a:rPr lang="en-US" b="0" dirty="0">
                <a:solidFill>
                  <a:schemeClr val="tx1"/>
                </a:solidFill>
                <a:latin typeface="Times New Roman" pitchFamily="18" charset="0"/>
                <a:ea typeface="Helvetica"/>
                <a:cs typeface="Times New Roman" pitchFamily="18" charset="0"/>
              </a:rPr>
              <a:t> industry codes.</a:t>
            </a:r>
          </a:p>
          <a:p>
            <a:pPr marL="343414" indent="-343414">
              <a:defRPr/>
            </a:pPr>
            <a:endParaRPr lang="en-US" b="0" dirty="0">
              <a:solidFill>
                <a:schemeClr val="tx1"/>
              </a:solidFill>
              <a:latin typeface="Times New Roman" pitchFamily="18" charset="0"/>
              <a:cs typeface="Times New Roman" pitchFamily="18" charset="0"/>
            </a:endParaRPr>
          </a:p>
          <a:p>
            <a:pPr marL="343414" indent="-343414">
              <a:defRPr/>
            </a:pPr>
            <a:r>
              <a:rPr lang="en-US" b="0" dirty="0">
                <a:solidFill>
                  <a:schemeClr val="tx1"/>
                </a:solidFill>
                <a:latin typeface="Times New Roman" pitchFamily="18" charset="0"/>
                <a:cs typeface="Times New Roman" pitchFamily="18" charset="0"/>
              </a:rPr>
              <a:t>Don’t’ worry about these discrepancies and variations in industry codes. </a:t>
            </a:r>
          </a:p>
          <a:p>
            <a:pPr marL="343414" indent="-343414">
              <a:defRPr/>
            </a:pPr>
            <a:endParaRPr lang="en-US" b="0" dirty="0">
              <a:solidFill>
                <a:schemeClr val="tx1"/>
              </a:solidFill>
              <a:latin typeface="Times New Roman" pitchFamily="18" charset="0"/>
              <a:cs typeface="Times New Roman" pitchFamily="18" charset="0"/>
            </a:endParaRPr>
          </a:p>
          <a:p>
            <a:pPr marL="343414" indent="-343414">
              <a:defRPr/>
            </a:pPr>
            <a:r>
              <a:rPr lang="en-US" b="0" dirty="0">
                <a:solidFill>
                  <a:schemeClr val="tx1"/>
                </a:solidFill>
                <a:latin typeface="Times New Roman" pitchFamily="18" charset="0"/>
                <a:cs typeface="Times New Roman" pitchFamily="18" charset="0"/>
              </a:rPr>
              <a:t>If a code describes what your company does, then you can say it’s in that industry. </a:t>
            </a:r>
          </a:p>
          <a:p>
            <a:pPr marL="343414" indent="-343414">
              <a:defRPr/>
            </a:pPr>
            <a:endParaRPr lang="en-US" b="0" dirty="0">
              <a:solidFill>
                <a:schemeClr val="tx1"/>
              </a:solidFill>
              <a:latin typeface="Times New Roman" pitchFamily="18" charset="0"/>
              <a:cs typeface="Times New Roman" pitchFamily="18" charset="0"/>
            </a:endParaRPr>
          </a:p>
          <a:p>
            <a:pPr marL="343414" indent="-343414">
              <a:defRPr/>
            </a:pPr>
            <a:r>
              <a:rPr lang="en-US" b="0" dirty="0">
                <a:solidFill>
                  <a:schemeClr val="tx1"/>
                </a:solidFill>
                <a:latin typeface="Times New Roman" pitchFamily="18" charset="0"/>
                <a:cs typeface="Times New Roman" pitchFamily="18" charset="0"/>
              </a:rPr>
              <a:t>Just make sure it comes from the NAICS Canada manual from Statistics Canada.</a:t>
            </a:r>
          </a:p>
          <a:p>
            <a:pPr>
              <a:defRPr/>
            </a:pPr>
            <a:endParaRPr lang="en-US" altLang="en-US" dirty="0">
              <a:latin typeface="Times New Roman" pitchFamily="18" charset="0"/>
              <a:cs typeface="Times New Roman" pitchFamily="18" charset="0"/>
            </a:endParaRPr>
          </a:p>
        </p:txBody>
      </p:sp>
      <p:sp>
        <p:nvSpPr>
          <p:cNvPr id="105476" name="Slide Number Placeholder 3">
            <a:extLst>
              <a:ext uri="{FF2B5EF4-FFF2-40B4-BE49-F238E27FC236}">
                <a16:creationId xmlns:a16="http://schemas.microsoft.com/office/drawing/2014/main" id="{88309B2C-26EC-BA5E-788B-4FDCBDB4A98D}"/>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1508D0E9-3C53-42F3-AD28-63C553912702}" type="slidenum">
              <a:rPr lang="en-GB" altLang="en-US">
                <a:solidFill>
                  <a:srgbClr val="000000"/>
                </a:solidFill>
                <a:latin typeface="Arial" panose="020B0604020202020204" pitchFamily="34" charset="0"/>
              </a:rPr>
              <a:pPr/>
              <a:t>33</a:t>
            </a:fld>
            <a:endParaRPr lang="en-GB" altLang="en-US">
              <a:solidFill>
                <a:srgbClr val="000000"/>
              </a:solidFill>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515E0D9A-FA2E-42B9-F4EE-3B4739561DD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9A52B1E3-9881-47FF-9CB3-E731133DB0E9}" type="slidenum">
              <a:rPr lang="en-GB" altLang="en-US">
                <a:solidFill>
                  <a:srgbClr val="000000"/>
                </a:solidFill>
                <a:latin typeface="Arial" panose="020B0604020202020204" pitchFamily="34" charset="0"/>
              </a:rPr>
              <a:pPr/>
              <a:t>34</a:t>
            </a:fld>
            <a:endParaRPr lang="en-GB" altLang="en-US">
              <a:solidFill>
                <a:srgbClr val="000000"/>
              </a:solidFill>
              <a:latin typeface="Arial" panose="020B0604020202020204" pitchFamily="34" charset="0"/>
            </a:endParaRPr>
          </a:p>
        </p:txBody>
      </p:sp>
      <p:sp>
        <p:nvSpPr>
          <p:cNvPr id="106499" name="Text Box 1">
            <a:extLst>
              <a:ext uri="{FF2B5EF4-FFF2-40B4-BE49-F238E27FC236}">
                <a16:creationId xmlns:a16="http://schemas.microsoft.com/office/drawing/2014/main" id="{67DA71DE-56E1-A9A4-573C-533E5EEF06C8}"/>
              </a:ext>
            </a:extLst>
          </p:cNvPr>
          <p:cNvSpPr txBox="1">
            <a:spLocks noChangeArrowheads="1"/>
          </p:cNvSpPr>
          <p:nvPr/>
        </p:nvSpPr>
        <p:spPr bwMode="auto">
          <a:xfrm>
            <a:off x="1606550" y="527050"/>
            <a:ext cx="6097588" cy="2633663"/>
          </a:xfrm>
          <a:prstGeom prst="rect">
            <a:avLst/>
          </a:prstGeom>
          <a:solidFill>
            <a:srgbClr val="FFFFFF"/>
          </a:solidFill>
          <a:ln w="9525">
            <a:solidFill>
              <a:srgbClr val="000000"/>
            </a:solidFill>
            <a:miter lim="800000"/>
            <a:headEnd/>
            <a:tailEnd/>
          </a:ln>
        </p:spPr>
        <p:txBody>
          <a:bodyPr wrap="none" lIns="88134" tIns="44067" rIns="88134" bIns="44067" anchor="ct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sp>
        <p:nvSpPr>
          <p:cNvPr id="106500" name="Rectangle 2">
            <a:extLst>
              <a:ext uri="{FF2B5EF4-FFF2-40B4-BE49-F238E27FC236}">
                <a16:creationId xmlns:a16="http://schemas.microsoft.com/office/drawing/2014/main" id="{75F92130-CFB6-F019-1291-BAAF7DE8C8CF}"/>
              </a:ext>
            </a:extLst>
          </p:cNvPr>
          <p:cNvSpPr>
            <a:spLocks noGrp="1" noChangeArrowheads="1"/>
          </p:cNvSpPr>
          <p:nvPr>
            <p:ph type="body"/>
          </p:nvPr>
        </p:nvSpPr>
        <p:spPr bwMode="auto">
          <a:xfrm>
            <a:off x="931863" y="3336925"/>
            <a:ext cx="7445375" cy="3159125"/>
          </a:xfrm>
        </p:spPr>
        <p:txBody>
          <a:bodyPr wrap="none" numCol="1" anchor="ctr" anchorCtr="0" compatLnSpc="1">
            <a:prstTxWarp prst="textNoShape">
              <a:avLst/>
            </a:prstTxWarp>
            <a:normAutofit fontScale="70000" lnSpcReduction="20000"/>
          </a:bodyPr>
          <a:lstStyle/>
          <a:p>
            <a:pPr>
              <a:defRPr/>
            </a:pPr>
            <a:r>
              <a:rPr lang="en-GB" altLang="en-US" dirty="0">
                <a:solidFill>
                  <a:schemeClr val="tx1"/>
                </a:solidFill>
                <a:latin typeface="Times New Roman" pitchFamily="18" charset="0"/>
                <a:cs typeface="Times New Roman" pitchFamily="18" charset="0"/>
              </a:rPr>
              <a:t>For your course report, you will also have to focus on a Canadian company within your industry. </a:t>
            </a:r>
          </a:p>
          <a:p>
            <a:pPr>
              <a:defRPr/>
            </a:pPr>
            <a:endParaRPr lang="en-GB" altLang="en-US" dirty="0">
              <a:solidFill>
                <a:schemeClr val="tx1"/>
              </a:solidFill>
              <a:latin typeface="Times New Roman" pitchFamily="18" charset="0"/>
              <a:cs typeface="Times New Roman" pitchFamily="18" charset="0"/>
            </a:endParaRPr>
          </a:p>
          <a:p>
            <a:pPr>
              <a:defRPr/>
            </a:pPr>
            <a:r>
              <a:rPr lang="en-GB" altLang="en-US" dirty="0">
                <a:solidFill>
                  <a:schemeClr val="tx1"/>
                </a:solidFill>
                <a:latin typeface="Times New Roman" pitchFamily="18" charset="0"/>
                <a:cs typeface="Times New Roman" pitchFamily="18" charset="0"/>
              </a:rPr>
              <a:t>The company must have a head office in Canada. The company doesn’t have to originate in Canada, it simply has to have a geographic presence in Canada. </a:t>
            </a:r>
          </a:p>
          <a:p>
            <a:pPr>
              <a:defRPr/>
            </a:pPr>
            <a:endParaRPr lang="en-GB" altLang="en-US" dirty="0">
              <a:solidFill>
                <a:schemeClr val="tx1"/>
              </a:solidFill>
              <a:latin typeface="Times New Roman" pitchFamily="18" charset="0"/>
              <a:cs typeface="Times New Roman" pitchFamily="18" charset="0"/>
            </a:endParaRPr>
          </a:p>
          <a:p>
            <a:pPr>
              <a:defRPr/>
            </a:pPr>
            <a:r>
              <a:rPr lang="en-GB" altLang="en-US" dirty="0">
                <a:solidFill>
                  <a:schemeClr val="tx1"/>
                </a:solidFill>
                <a:latin typeface="Times New Roman" pitchFamily="18" charset="0"/>
                <a:cs typeface="Times New Roman" pitchFamily="18" charset="0"/>
              </a:rPr>
              <a:t>The company should also be currently active and publicly traded</a:t>
            </a:r>
            <a:r>
              <a:rPr lang="en-CA" altLang="en-US" dirty="0">
                <a:solidFill>
                  <a:schemeClr val="tx1"/>
                </a:solidFill>
                <a:latin typeface="Times New Roman" pitchFamily="18" charset="0"/>
                <a:cs typeface="Times New Roman" pitchFamily="18" charset="0"/>
              </a:rPr>
              <a:t>. Public companies have a responsibility to their shareholders to provide updates about their finances and business practices. </a:t>
            </a:r>
          </a:p>
          <a:p>
            <a:pPr>
              <a:defRPr/>
            </a:pPr>
            <a:endParaRPr lang="en-CA" altLang="en-US" dirty="0">
              <a:solidFill>
                <a:schemeClr val="tx1"/>
              </a:solidFill>
              <a:latin typeface="Times New Roman" pitchFamily="18" charset="0"/>
              <a:cs typeface="Times New Roman" pitchFamily="18" charset="0"/>
            </a:endParaRPr>
          </a:p>
          <a:p>
            <a:pPr>
              <a:defRPr/>
            </a:pPr>
            <a:r>
              <a:rPr lang="en-CA" altLang="en-US" dirty="0">
                <a:solidFill>
                  <a:schemeClr val="tx1"/>
                </a:solidFill>
                <a:latin typeface="Times New Roman" pitchFamily="18" charset="0"/>
                <a:cs typeface="Times New Roman" pitchFamily="18" charset="0"/>
              </a:rPr>
              <a:t>As a result, information on these types of companies is readily available</a:t>
            </a:r>
            <a:endParaRPr lang="en-GB" altLang="en-US" dirty="0">
              <a:solidFill>
                <a:schemeClr val="tx1"/>
              </a:solidFill>
              <a:latin typeface="Times New Roman" pitchFamily="18" charset="0"/>
              <a:cs typeface="Times New Roman" pitchFamily="18" charset="0"/>
            </a:endParaRPr>
          </a:p>
          <a:p>
            <a:pPr>
              <a:defRPr/>
            </a:pPr>
            <a:endParaRPr lang="en-GB" altLang="en-US" dirty="0">
              <a:solidFill>
                <a:schemeClr val="tx1"/>
              </a:solidFill>
              <a:latin typeface="Times New Roman" pitchFamily="18" charset="0"/>
              <a:cs typeface="Times New Roman" pitchFamily="18" charset="0"/>
            </a:endParaRPr>
          </a:p>
          <a:p>
            <a:pPr>
              <a:defRPr/>
            </a:pPr>
            <a:r>
              <a:rPr lang="en-GB" altLang="en-US" dirty="0">
                <a:solidFill>
                  <a:schemeClr val="tx1"/>
                </a:solidFill>
                <a:latin typeface="Times New Roman" pitchFamily="18" charset="0"/>
                <a:cs typeface="Times New Roman" pitchFamily="18" charset="0"/>
              </a:rPr>
              <a:t>The public company you pick, must also have been listed for at least the last four consecutive years as you will be assessing several years worth of the company’s financial statements.</a:t>
            </a:r>
          </a:p>
          <a:p>
            <a:pPr>
              <a:defRPr/>
            </a:pPr>
            <a:endParaRPr lang="en-GB" altLang="en-US" dirty="0">
              <a:solidFill>
                <a:schemeClr val="tx1"/>
              </a:solidFill>
              <a:latin typeface="Times New Roman" pitchFamily="18" charset="0"/>
              <a:cs typeface="Times New Roman" pitchFamily="18" charset="0"/>
            </a:endParaRPr>
          </a:p>
          <a:p>
            <a:pPr>
              <a:defRPr/>
            </a:pPr>
            <a:r>
              <a:rPr lang="en-GB" altLang="en-US" dirty="0">
                <a:solidFill>
                  <a:schemeClr val="tx1"/>
                </a:solidFill>
                <a:latin typeface="Times New Roman" pitchFamily="18" charset="0"/>
                <a:cs typeface="Times New Roman" pitchFamily="18" charset="0"/>
              </a:rPr>
              <a:t>In other words, if a company is public this year, but wasn’t last year, it  is not eligible to be the company you focus on for this course. The company should be continuously listed for at least the past four years. </a:t>
            </a:r>
          </a:p>
          <a:p>
            <a:pPr>
              <a:defRPr/>
            </a:pPr>
            <a:endParaRPr lang="en-GB" altLang="en-US" dirty="0">
              <a:solidFill>
                <a:schemeClr val="tx1"/>
              </a:solidFill>
              <a:latin typeface="Times New Roman" pitchFamily="18" charset="0"/>
              <a:cs typeface="Times New Roman" pitchFamily="18" charset="0"/>
            </a:endParaRPr>
          </a:p>
          <a:p>
            <a:pPr>
              <a:defRPr/>
            </a:pPr>
            <a:r>
              <a:rPr lang="en-GB" altLang="en-US" dirty="0">
                <a:solidFill>
                  <a:schemeClr val="tx1"/>
                </a:solidFill>
                <a:latin typeface="Times New Roman" pitchFamily="18" charset="0"/>
                <a:cs typeface="Times New Roman" pitchFamily="18" charset="0"/>
              </a:rPr>
              <a:t>The company you pick can be a multinational company or a subsidiary of a multinational, but the Canadian entity should be publicly traded. </a:t>
            </a:r>
          </a:p>
          <a:p>
            <a:pPr>
              <a:defRPr/>
            </a:pPr>
            <a:endParaRPr lang="en-GB" altLang="en-US" dirty="0">
              <a:solidFill>
                <a:schemeClr val="tx1"/>
              </a:solidFill>
              <a:latin typeface="Times New Roman" pitchFamily="18" charset="0"/>
              <a:cs typeface="Times New Roman" pitchFamily="18" charset="0"/>
            </a:endParaRPr>
          </a:p>
          <a:p>
            <a:pPr>
              <a:defRPr/>
            </a:pPr>
            <a:r>
              <a:rPr lang="en-GB" altLang="en-US" dirty="0">
                <a:solidFill>
                  <a:schemeClr val="tx1"/>
                </a:solidFill>
                <a:latin typeface="Times New Roman" pitchFamily="18" charset="0"/>
                <a:cs typeface="Times New Roman" pitchFamily="18" charset="0"/>
              </a:rPr>
              <a:t>In other words, if HSBC Bank and HSBC Bank Canada are both public, you should pick HSBC Canada because you need to use Canadian corporate data and financials which is typically only reported in Canadian filings. </a:t>
            </a:r>
          </a:p>
          <a:p>
            <a:pPr>
              <a:defRPr/>
            </a:pPr>
            <a:endParaRPr lang="en-GB" altLang="en-US" dirty="0">
              <a:solidFill>
                <a:schemeClr val="tx1"/>
              </a:solidFill>
              <a:latin typeface="Times New Roman" pitchFamily="18" charset="0"/>
              <a:cs typeface="Times New Roman" pitchFamily="18" charset="0"/>
            </a:endParaRPr>
          </a:p>
          <a:p>
            <a:pPr>
              <a:defRPr/>
            </a:pPr>
            <a:r>
              <a:rPr lang="en-GB" altLang="en-US" dirty="0">
                <a:solidFill>
                  <a:schemeClr val="tx1"/>
                </a:solidFill>
                <a:latin typeface="Times New Roman" pitchFamily="18" charset="0"/>
                <a:cs typeface="Times New Roman" pitchFamily="18" charset="0"/>
              </a:rPr>
              <a:t>In other cases, the Canadian entity may not be public, in which case the company would be ineligible for this course. </a:t>
            </a:r>
            <a:br>
              <a:rPr lang="en-GB" altLang="en-US" dirty="0">
                <a:solidFill>
                  <a:schemeClr val="tx1"/>
                </a:solidFill>
                <a:latin typeface="Times New Roman" pitchFamily="18" charset="0"/>
                <a:cs typeface="Times New Roman" pitchFamily="18" charset="0"/>
              </a:rPr>
            </a:br>
            <a:endParaRPr lang="en-GB" altLang="en-US" dirty="0">
              <a:solidFill>
                <a:schemeClr val="tx1"/>
              </a:solidFill>
              <a:latin typeface="Times New Roman" pitchFamily="18" charset="0"/>
              <a:cs typeface="Times New Roman" pitchFamily="18" charset="0"/>
            </a:endParaRPr>
          </a:p>
          <a:p>
            <a:pPr>
              <a:defRPr/>
            </a:pPr>
            <a:r>
              <a:rPr lang="en-GB" altLang="en-US" dirty="0">
                <a:solidFill>
                  <a:schemeClr val="tx1"/>
                </a:solidFill>
                <a:latin typeface="Times New Roman" pitchFamily="18" charset="0"/>
                <a:cs typeface="Times New Roman" pitchFamily="18" charset="0"/>
              </a:rPr>
              <a:t>For example, Home Depot Canada is the Canadian subsidiary of the US based Home Depot. The Home Depot in the United States is public, whereas Home Depot Canada is private, so it cannot be used as the main company for your report. </a:t>
            </a:r>
          </a:p>
          <a:p>
            <a:pPr>
              <a:defRPr/>
            </a:pPr>
            <a:endParaRPr lang="en-GB" altLang="en-US" dirty="0">
              <a:solidFill>
                <a:schemeClr val="tx1"/>
              </a:solidFill>
              <a:latin typeface="Times New Roman" pitchFamily="18" charset="0"/>
              <a:cs typeface="Times New Roman" pitchFamily="18" charset="0"/>
            </a:endParaRPr>
          </a:p>
          <a:p>
            <a:pPr>
              <a:defRPr/>
            </a:pPr>
            <a:r>
              <a:rPr lang="en-GB" altLang="en-US" dirty="0">
                <a:solidFill>
                  <a:schemeClr val="tx1"/>
                </a:solidFill>
                <a:latin typeface="Times New Roman" pitchFamily="18" charset="0"/>
                <a:cs typeface="Times New Roman" pitchFamily="18" charset="0"/>
              </a:rPr>
              <a:t>The competitors in your industry can be private or public, only the company you focus on in your report has to meet the criteria outlined in this slide. </a:t>
            </a:r>
            <a:endParaRPr lang="en-US" altLang="en-US" dirty="0">
              <a:solidFill>
                <a:schemeClr val="tx1"/>
              </a:solidFill>
              <a:latin typeface="Times New Roman" pitchFamily="18" charset="0"/>
              <a:cs typeface="Times New Roman" pitchFamily="18" charset="0"/>
            </a:endParaRPr>
          </a:p>
          <a:p>
            <a:pPr>
              <a:defRPr/>
            </a:pPr>
            <a:endParaRPr lang="en-US" altLang="en-US" dirty="0">
              <a:latin typeface="Times New Roman" pitchFamily="18" charset="0"/>
              <a:cs typeface="Times New Roman" pitchFamily="18" charset="0"/>
            </a:endParaRPr>
          </a:p>
          <a:p>
            <a:pPr>
              <a:defRPr/>
            </a:pPr>
            <a:endParaRPr lang="en-US" altLang="en-US" dirty="0">
              <a:latin typeface="Times New Roman" pitchFamily="18" charset="0"/>
              <a:cs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34589C14-EFB8-C5E5-A30F-09DEECB4C35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D154DBD9-2008-4C09-8DB2-DD14A92CA5CD}" type="slidenum">
              <a:rPr lang="en-GB" altLang="en-US">
                <a:solidFill>
                  <a:srgbClr val="000000"/>
                </a:solidFill>
                <a:latin typeface="Arial" panose="020B0604020202020204" pitchFamily="34" charset="0"/>
              </a:rPr>
              <a:pPr/>
              <a:t>35</a:t>
            </a:fld>
            <a:endParaRPr lang="en-GB" altLang="en-US">
              <a:solidFill>
                <a:srgbClr val="000000"/>
              </a:solidFill>
              <a:latin typeface="Arial" panose="020B0604020202020204" pitchFamily="34" charset="0"/>
            </a:endParaRPr>
          </a:p>
        </p:txBody>
      </p:sp>
      <p:sp>
        <p:nvSpPr>
          <p:cNvPr id="107523" name="Text Box 1">
            <a:extLst>
              <a:ext uri="{FF2B5EF4-FFF2-40B4-BE49-F238E27FC236}">
                <a16:creationId xmlns:a16="http://schemas.microsoft.com/office/drawing/2014/main" id="{741DD0AD-B579-D41B-288E-E2299EFD43C9}"/>
              </a:ext>
            </a:extLst>
          </p:cNvPr>
          <p:cNvSpPr txBox="1">
            <a:spLocks noChangeArrowheads="1"/>
          </p:cNvSpPr>
          <p:nvPr/>
        </p:nvSpPr>
        <p:spPr bwMode="auto">
          <a:xfrm>
            <a:off x="1606550" y="527050"/>
            <a:ext cx="6097588" cy="2633663"/>
          </a:xfrm>
          <a:prstGeom prst="rect">
            <a:avLst/>
          </a:prstGeom>
          <a:solidFill>
            <a:srgbClr val="FFFFFF"/>
          </a:solidFill>
          <a:ln w="9525">
            <a:solidFill>
              <a:srgbClr val="000000"/>
            </a:solidFill>
            <a:miter lim="800000"/>
            <a:headEnd/>
            <a:tailEnd/>
          </a:ln>
        </p:spPr>
        <p:txBody>
          <a:bodyPr wrap="none" lIns="88134" tIns="44067" rIns="88134" bIns="44067" anchor="ct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sp>
        <p:nvSpPr>
          <p:cNvPr id="107524" name="Text Box 2">
            <a:extLst>
              <a:ext uri="{FF2B5EF4-FFF2-40B4-BE49-F238E27FC236}">
                <a16:creationId xmlns:a16="http://schemas.microsoft.com/office/drawing/2014/main" id="{5E591AFE-8783-98E8-77A8-3C1B27BF9941}"/>
              </a:ext>
            </a:extLst>
          </p:cNvPr>
          <p:cNvSpPr>
            <a:spLocks noGrp="1" noChangeArrowheads="1"/>
          </p:cNvSpPr>
          <p:nvPr>
            <p:ph type="body"/>
          </p:nvPr>
        </p:nvSpPr>
        <p:spPr bwMode="auto">
          <a:xfrm>
            <a:off x="931863" y="3336925"/>
            <a:ext cx="7445375" cy="3159125"/>
          </a:xfrm>
        </p:spPr>
        <p:txBody>
          <a:bodyPr wrap="square" numCol="1" anchor="t" anchorCtr="0" compatLnSpc="1">
            <a:prstTxWarp prst="textNoShape">
              <a:avLst/>
            </a:prstTxWarp>
            <a:normAutofit fontScale="92500"/>
          </a:bodyPr>
          <a:lstStyle/>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r>
              <a:rPr lang="en-CA" altLang="en-US" dirty="0">
                <a:latin typeface="Times New Roman" pitchFamily="18" charset="0"/>
                <a:cs typeface="Times New Roman" pitchFamily="18" charset="0"/>
              </a:rPr>
              <a:t>Other company suggestions to keep in mind.</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r>
              <a:rPr lang="en-CA" altLang="en-US" dirty="0">
                <a:latin typeface="Times New Roman" pitchFamily="18" charset="0"/>
                <a:cs typeface="Times New Roman" pitchFamily="18" charset="0"/>
              </a:rPr>
              <a:t> </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r>
              <a:rPr lang="en-CA" altLang="en-US" dirty="0">
                <a:latin typeface="Times New Roman" pitchFamily="18" charset="0"/>
                <a:cs typeface="Times New Roman" pitchFamily="18" charset="0"/>
              </a:rPr>
              <a:t>Focus on a company that is well known and has a national presence, as more information is likely to be available</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endParaRPr lang="en-CA" altLang="en-US" dirty="0">
              <a:latin typeface="Times New Roman" pitchFamily="18" charset="0"/>
              <a:cs typeface="Times New Roman" pitchFamily="18" charset="0"/>
            </a:endParaRP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r>
              <a:rPr lang="en-CA" altLang="en-US" dirty="0">
                <a:latin typeface="Times New Roman" pitchFamily="18" charset="0"/>
                <a:cs typeface="Times New Roman" pitchFamily="18" charset="0"/>
              </a:rPr>
              <a:t>Focus on a company where you have a confirmed contact –  a friend or relative in a company may be able to provide answers to questions that are not widely publicized</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endParaRPr lang="en-CA" altLang="en-US" dirty="0">
              <a:latin typeface="Times New Roman" pitchFamily="18" charset="0"/>
              <a:cs typeface="Times New Roman" pitchFamily="18" charset="0"/>
            </a:endParaRP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r>
              <a:rPr lang="en-CA" altLang="en-US" dirty="0">
                <a:latin typeface="Times New Roman" pitchFamily="18" charset="0"/>
                <a:cs typeface="Times New Roman" pitchFamily="18" charset="0"/>
              </a:rPr>
              <a:t>You should also avoid a private company like a start-up or sole proprietorship.  Privates have no legal obligation to disclose anything about their finances or performance, so information is challenging to locate.</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endParaRPr lang="en-CA" altLang="en-US" dirty="0">
              <a:latin typeface="Times New Roman" pitchFamily="18" charset="0"/>
              <a:cs typeface="Times New Roman" pitchFamily="18" charset="0"/>
            </a:endParaRP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r>
              <a:rPr lang="en-CA" altLang="en-US" dirty="0">
                <a:latin typeface="Times New Roman" pitchFamily="18" charset="0"/>
                <a:cs typeface="Times New Roman" pitchFamily="18" charset="0"/>
              </a:rPr>
              <a:t>Also for this course, avoid doing a holding company, an income fund company  or a public institution such as a university</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endParaRPr lang="en-CA" altLang="en-US" dirty="0">
              <a:latin typeface="Times New Roman" pitchFamily="18" charset="0"/>
              <a:cs typeface="Times New Roman" pitchFamily="18" charset="0"/>
            </a:endParaRP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r>
              <a:rPr lang="en-CA" altLang="en-US" dirty="0">
                <a:latin typeface="Times New Roman" pitchFamily="18" charset="0"/>
                <a:cs typeface="Times New Roman" pitchFamily="18" charset="0"/>
              </a:rPr>
              <a:t>If you’re unsure about your company type or structure, the Library subscribes to several company databases (such as </a:t>
            </a:r>
            <a:r>
              <a:rPr lang="en-CA" altLang="en-US" dirty="0" err="1">
                <a:latin typeface="Times New Roman" pitchFamily="18" charset="0"/>
                <a:cs typeface="Times New Roman" pitchFamily="18" charset="0"/>
              </a:rPr>
              <a:t>Mergent</a:t>
            </a:r>
            <a:r>
              <a:rPr lang="en-CA" altLang="en-US" dirty="0">
                <a:latin typeface="Times New Roman" pitchFamily="18" charset="0"/>
                <a:cs typeface="Times New Roman" pitchFamily="18" charset="0"/>
              </a:rPr>
              <a:t> Online) that can help you confirm whether the company you are considering meets all the criteria for your report.</a:t>
            </a:r>
          </a:p>
          <a:p>
            <a:pPr>
              <a:spcBef>
                <a:spcPts val="438"/>
              </a:spcBef>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pPr>
            <a:endParaRPr lang="en-US" altLang="en-US" dirty="0">
              <a:latin typeface="Times New Roman" pitchFamily="18" charset="0"/>
              <a:cs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08A54409-0BD3-6161-CBCE-B3EE277F6A79}"/>
              </a:ext>
            </a:extLst>
          </p:cNvPr>
          <p:cNvSpPr>
            <a:spLocks noGrp="1" noRot="1" noChangeAspect="1" noChangeArrowheads="1" noTextEdit="1"/>
          </p:cNvSpPr>
          <p:nvPr>
            <p:ph type="sldImg"/>
          </p:nvPr>
        </p:nvSpPr>
        <p:spPr bwMode="auto">
          <a:xfrm>
            <a:off x="2317750" y="528638"/>
            <a:ext cx="4673600" cy="2630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E5456773-7E37-DF06-3D15-DE76C9CDECF9}"/>
              </a:ext>
            </a:extLst>
          </p:cNvPr>
          <p:cNvSpPr>
            <a:spLocks noGrp="1"/>
          </p:cNvSpPr>
          <p:nvPr>
            <p:ph type="body" idx="1"/>
          </p:nvPr>
        </p:nvSpPr>
        <p:spPr bwMode="auto">
          <a:xfrm>
            <a:off x="931863" y="3336925"/>
            <a:ext cx="7443787" cy="3157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latin typeface="Times New Roman" panose="02020603050405020304" pitchFamily="18" charset="0"/>
              </a:rPr>
              <a:t>Mergent</a:t>
            </a:r>
            <a:r>
              <a:rPr lang="en-US" altLang="en-US" dirty="0">
                <a:latin typeface="Times New Roman" panose="02020603050405020304" pitchFamily="18" charset="0"/>
              </a:rPr>
              <a:t> Online is a company database that includes both active and inactive public companies from around the world.  </a:t>
            </a:r>
          </a:p>
          <a:p>
            <a:endParaRPr lang="en-US" altLang="en-US" dirty="0">
              <a:latin typeface="Times New Roman" panose="02020603050405020304" pitchFamily="18" charset="0"/>
            </a:endParaRPr>
          </a:p>
          <a:p>
            <a:r>
              <a:rPr lang="en-US" altLang="en-US" dirty="0">
                <a:latin typeface="Times New Roman" panose="02020603050405020304" pitchFamily="18" charset="0"/>
              </a:rPr>
              <a:t>You can search for companies by name, by industry code, index, exchange or country. </a:t>
            </a:r>
          </a:p>
          <a:p>
            <a:endParaRPr lang="en-US" altLang="en-US" dirty="0">
              <a:latin typeface="Times New Roman" panose="02020603050405020304" pitchFamily="18" charset="0"/>
            </a:endParaRPr>
          </a:p>
          <a:p>
            <a:r>
              <a:rPr lang="en-US" altLang="en-US" b="0" dirty="0">
                <a:latin typeface="Times New Roman" panose="02020603050405020304" pitchFamily="18" charset="0"/>
              </a:rPr>
              <a:t>In this example, we’re going to search for the company </a:t>
            </a:r>
            <a:r>
              <a:rPr lang="en-US" altLang="en-US" b="0" dirty="0" err="1">
                <a:latin typeface="Times New Roman" panose="02020603050405020304" pitchFamily="18" charset="0"/>
              </a:rPr>
              <a:t>Telus</a:t>
            </a:r>
            <a:r>
              <a:rPr lang="en-US" altLang="en-US" b="0" dirty="0">
                <a:latin typeface="Times New Roman" panose="02020603050405020304" pitchFamily="18" charset="0"/>
              </a:rPr>
              <a:t> by selecting International Company Database (Active) and entering its name in the search box. </a:t>
            </a:r>
          </a:p>
          <a:p>
            <a:endParaRPr lang="en-US" altLang="en-US" b="0"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
        <p:nvSpPr>
          <p:cNvPr id="108548" name="Slide Number Placeholder 3">
            <a:extLst>
              <a:ext uri="{FF2B5EF4-FFF2-40B4-BE49-F238E27FC236}">
                <a16:creationId xmlns:a16="http://schemas.microsoft.com/office/drawing/2014/main" id="{088D7276-0F49-8913-A9EA-2909FE4A6604}"/>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9B6F7501-FD53-451A-8B31-E92828F50F96}" type="slidenum">
              <a:rPr lang="en-GB" altLang="en-US">
                <a:solidFill>
                  <a:srgbClr val="000000"/>
                </a:solidFill>
                <a:latin typeface="Arial" panose="020B0604020202020204" pitchFamily="34" charset="0"/>
              </a:rPr>
              <a:pPr/>
              <a:t>36</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53188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72424D08-D58C-2724-29C6-8903CD25B6B8}"/>
              </a:ext>
            </a:extLst>
          </p:cNvPr>
          <p:cNvSpPr>
            <a:spLocks noGrp="1" noRot="1" noChangeAspect="1" noChangeArrowheads="1" noTextEdit="1"/>
          </p:cNvSpPr>
          <p:nvPr>
            <p:ph type="sldImg"/>
          </p:nvPr>
        </p:nvSpPr>
        <p:spPr bwMode="auto">
          <a:xfrm>
            <a:off x="2317750" y="528638"/>
            <a:ext cx="4673600" cy="2630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B15B94E7-7D59-35FE-86AA-6116142CDD89}"/>
              </a:ext>
            </a:extLst>
          </p:cNvPr>
          <p:cNvSpPr>
            <a:spLocks noGrp="1"/>
          </p:cNvSpPr>
          <p:nvPr>
            <p:ph type="body" idx="1"/>
          </p:nvPr>
        </p:nvSpPr>
        <p:spPr bwMode="auto">
          <a:xfrm>
            <a:off x="931863" y="3336925"/>
            <a:ext cx="7443787" cy="3157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err="1">
                <a:latin typeface="Times New Roman" panose="02020603050405020304" pitchFamily="18" charset="0"/>
              </a:rPr>
              <a:t>Mergent</a:t>
            </a:r>
            <a:r>
              <a:rPr lang="en-CA" altLang="en-US" dirty="0">
                <a:latin typeface="Times New Roman" panose="02020603050405020304" pitchFamily="18" charset="0"/>
              </a:rPr>
              <a:t> Online includes a profile for TELUS Corp</a:t>
            </a:r>
          </a:p>
          <a:p>
            <a:endParaRPr lang="en-CA" altLang="en-US" dirty="0">
              <a:latin typeface="Times New Roman" panose="02020603050405020304" pitchFamily="18" charset="0"/>
            </a:endParaRPr>
          </a:p>
          <a:p>
            <a:r>
              <a:rPr lang="en-CA" altLang="en-US" dirty="0">
                <a:latin typeface="Times New Roman" panose="02020603050405020304" pitchFamily="18" charset="0"/>
              </a:rPr>
              <a:t>Reviewing the company profile and information contained in tabs such as Company financials, Annual reports, Filings and Company reports confirms that Telus is a currently active, public company in Canada that has been listed for several years.  </a:t>
            </a:r>
          </a:p>
          <a:p>
            <a:endParaRPr lang="en-CA" altLang="en-US" dirty="0">
              <a:latin typeface="Times New Roman" panose="02020603050405020304" pitchFamily="18" charset="0"/>
            </a:endParaRPr>
          </a:p>
          <a:p>
            <a:r>
              <a:rPr lang="en-CA" altLang="en-US" dirty="0">
                <a:latin typeface="Times New Roman" panose="02020603050405020304" pitchFamily="18" charset="0"/>
              </a:rPr>
              <a:t>Although some of this information is freely available on a company’s website, the Library’s subscription databases extract and compile information from these sites for more user-friendly research options – for instance, all financial information for this and other public companies can be downloaded to Excel, facilitating analysis and comparisons between companies. </a:t>
            </a:r>
          </a:p>
        </p:txBody>
      </p:sp>
      <p:sp>
        <p:nvSpPr>
          <p:cNvPr id="109572" name="Slide Number Placeholder 3">
            <a:extLst>
              <a:ext uri="{FF2B5EF4-FFF2-40B4-BE49-F238E27FC236}">
                <a16:creationId xmlns:a16="http://schemas.microsoft.com/office/drawing/2014/main" id="{BC139023-0D79-C5AD-E01B-0318FE646F7F}"/>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B080F279-C749-4155-BD15-4AE63AC593BB}" type="slidenum">
              <a:rPr lang="en-GB" altLang="en-US">
                <a:solidFill>
                  <a:srgbClr val="000000"/>
                </a:solidFill>
                <a:latin typeface="Arial" panose="020B0604020202020204" pitchFamily="34" charset="0"/>
              </a:rPr>
              <a:pPr/>
              <a:t>37</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4655720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0B590E55-4636-C295-4638-40E9844E3CA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A4E3A414-9077-46A1-8452-37428215740F}" type="slidenum">
              <a:rPr lang="en-GB" altLang="en-US">
                <a:solidFill>
                  <a:srgbClr val="000000"/>
                </a:solidFill>
                <a:latin typeface="Arial" panose="020B0604020202020204" pitchFamily="34" charset="0"/>
              </a:rPr>
              <a:pPr/>
              <a:t>38</a:t>
            </a:fld>
            <a:endParaRPr lang="en-GB" altLang="en-US">
              <a:solidFill>
                <a:srgbClr val="000000"/>
              </a:solidFill>
              <a:latin typeface="Arial" panose="020B0604020202020204" pitchFamily="34" charset="0"/>
            </a:endParaRPr>
          </a:p>
        </p:txBody>
      </p:sp>
      <p:sp>
        <p:nvSpPr>
          <p:cNvPr id="110595" name="Rectangle 1">
            <a:extLst>
              <a:ext uri="{FF2B5EF4-FFF2-40B4-BE49-F238E27FC236}">
                <a16:creationId xmlns:a16="http://schemas.microsoft.com/office/drawing/2014/main" id="{15D5ABDE-FF40-2065-7336-F53D611A8178}"/>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110596" name="Rectangle 2">
            <a:extLst>
              <a:ext uri="{FF2B5EF4-FFF2-40B4-BE49-F238E27FC236}">
                <a16:creationId xmlns:a16="http://schemas.microsoft.com/office/drawing/2014/main" id="{CE5C326C-8B1A-9940-CF2E-8147377512FB}"/>
              </a:ext>
            </a:extLst>
          </p:cNvPr>
          <p:cNvSpPr>
            <a:spLocks noGrp="1" noChangeArrowheads="1"/>
          </p:cNvSpPr>
          <p:nvPr>
            <p:ph type="body" idx="1"/>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CA" altLang="en-US" dirty="0">
                <a:latin typeface="Times New Roman" panose="02020603050405020304" pitchFamily="18" charset="0"/>
                <a:cs typeface="Times New Roman" panose="02020603050405020304" pitchFamily="18" charset="0"/>
              </a:rPr>
              <a:t>A key document for public companies is the annual report which CAN be an excellent source for company financials, plans, mission statements, and more.</a:t>
            </a:r>
          </a:p>
          <a:p>
            <a:endParaRPr lang="en-CA" altLang="en-US" dirty="0">
              <a:latin typeface="Times New Roman" panose="02020603050405020304" pitchFamily="18" charset="0"/>
              <a:cs typeface="Times New Roman" panose="02020603050405020304" pitchFamily="18" charset="0"/>
            </a:endParaRPr>
          </a:p>
          <a:p>
            <a:r>
              <a:rPr lang="en-CA" altLang="en-US" dirty="0">
                <a:latin typeface="Times New Roman" panose="02020603050405020304" pitchFamily="18" charset="0"/>
                <a:cs typeface="Times New Roman" panose="02020603050405020304" pitchFamily="18" charset="0"/>
              </a:rPr>
              <a:t>You can find annual reports &amp; other company documents &amp; financials on the company website or through databases such as  SEDAR and </a:t>
            </a:r>
            <a:r>
              <a:rPr lang="en-CA" altLang="en-US" dirty="0" err="1">
                <a:latin typeface="Times New Roman" panose="02020603050405020304" pitchFamily="18" charset="0"/>
                <a:cs typeface="Times New Roman" panose="02020603050405020304" pitchFamily="18" charset="0"/>
              </a:rPr>
              <a:t>Mergent</a:t>
            </a:r>
            <a:r>
              <a:rPr lang="en-CA" altLang="en-US" dirty="0">
                <a:latin typeface="Times New Roman" panose="02020603050405020304" pitchFamily="18" charset="0"/>
                <a:cs typeface="Times New Roman" panose="02020603050405020304" pitchFamily="18" charset="0"/>
              </a:rPr>
              <a:t> Online.</a:t>
            </a:r>
          </a:p>
        </p:txBody>
      </p:sp>
    </p:spTree>
    <p:extLst>
      <p:ext uri="{BB962C8B-B14F-4D97-AF65-F5344CB8AC3E}">
        <p14:creationId xmlns:p14="http://schemas.microsoft.com/office/powerpoint/2010/main" val="3370423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106647B4-A020-6285-BD56-C9FC32CA3DA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33AB03B4-A130-4701-B267-BF80708EA5B5}" type="slidenum">
              <a:rPr lang="en-GB" altLang="en-US">
                <a:solidFill>
                  <a:srgbClr val="000000"/>
                </a:solidFill>
                <a:latin typeface="Arial" panose="020B0604020202020204" pitchFamily="34" charset="0"/>
              </a:rPr>
              <a:pPr/>
              <a:t>39</a:t>
            </a:fld>
            <a:endParaRPr lang="en-GB" altLang="en-US">
              <a:solidFill>
                <a:srgbClr val="000000"/>
              </a:solidFill>
              <a:latin typeface="Arial" panose="020B0604020202020204" pitchFamily="34" charset="0"/>
            </a:endParaRPr>
          </a:p>
        </p:txBody>
      </p:sp>
      <p:sp>
        <p:nvSpPr>
          <p:cNvPr id="111619" name="Rectangle 1">
            <a:extLst>
              <a:ext uri="{FF2B5EF4-FFF2-40B4-BE49-F238E27FC236}">
                <a16:creationId xmlns:a16="http://schemas.microsoft.com/office/drawing/2014/main" id="{E0A37754-71F5-2838-4599-AA05197B84C1}"/>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111620" name="Rectangle 2">
            <a:extLst>
              <a:ext uri="{FF2B5EF4-FFF2-40B4-BE49-F238E27FC236}">
                <a16:creationId xmlns:a16="http://schemas.microsoft.com/office/drawing/2014/main" id="{9DBE76AB-1837-711E-F6F7-D93EE6DBBEE8}"/>
              </a:ext>
            </a:extLst>
          </p:cNvPr>
          <p:cNvSpPr>
            <a:spLocks noGrp="1" noChangeArrowheads="1"/>
          </p:cNvSpPr>
          <p:nvPr>
            <p:ph type="body" idx="1"/>
          </p:nvPr>
        </p:nvSpPr>
        <p:spPr bwMode="auto">
          <a:xfrm>
            <a:off x="931863" y="4087813"/>
            <a:ext cx="7445375" cy="2408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altLang="en-US" dirty="0">
                <a:latin typeface="Times New Roman" panose="02020603050405020304" pitchFamily="18" charset="0"/>
              </a:rPr>
              <a:t>Although annual reports can provide great insight into a company, you should be aware that it won’t answer all of your questions and it won’t be the most objective report on the company. </a:t>
            </a:r>
          </a:p>
          <a:p>
            <a:endParaRPr lang="en-US" altLang="en-US" dirty="0">
              <a:latin typeface="Times New Roman" panose="02020603050405020304" pitchFamily="18" charset="0"/>
            </a:endParaRPr>
          </a:p>
          <a:p>
            <a:r>
              <a:rPr lang="en-US" altLang="en-US" dirty="0">
                <a:latin typeface="Times New Roman" panose="02020603050405020304" pitchFamily="18" charset="0"/>
              </a:rPr>
              <a:t>These reports are promotional tools that emphasize good  news stories and downplay poor financials and bad ideas.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791DA9FE-E42C-9825-7DB4-6FAC3BF6539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1D35F5BD-AAD4-4D53-AE40-5EC5A0CA5BED}" type="slidenum">
              <a:rPr lang="en-GB" altLang="en-US">
                <a:solidFill>
                  <a:srgbClr val="000000"/>
                </a:solidFill>
                <a:latin typeface="Arial" panose="020B0604020202020204" pitchFamily="34" charset="0"/>
              </a:rPr>
              <a:pPr/>
              <a:t>4</a:t>
            </a:fld>
            <a:endParaRPr lang="en-GB" altLang="en-US">
              <a:solidFill>
                <a:srgbClr val="000000"/>
              </a:solidFill>
              <a:latin typeface="Arial" panose="020B0604020202020204" pitchFamily="34" charset="0"/>
            </a:endParaRPr>
          </a:p>
        </p:txBody>
      </p:sp>
      <p:sp>
        <p:nvSpPr>
          <p:cNvPr id="75779" name="Rectangle 1">
            <a:extLst>
              <a:ext uri="{FF2B5EF4-FFF2-40B4-BE49-F238E27FC236}">
                <a16:creationId xmlns:a16="http://schemas.microsoft.com/office/drawing/2014/main" id="{A776B3D3-0465-80FA-5981-8BC966F73680}"/>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75780" name="Rectangle 2">
            <a:extLst>
              <a:ext uri="{FF2B5EF4-FFF2-40B4-BE49-F238E27FC236}">
                <a16:creationId xmlns:a16="http://schemas.microsoft.com/office/drawing/2014/main" id="{F0E354D2-9D9B-B181-3183-6DB6AB7061DD}"/>
              </a:ext>
            </a:extLst>
          </p:cNvPr>
          <p:cNvSpPr>
            <a:spLocks noGrp="1" noChangeArrowheads="1"/>
          </p:cNvSpPr>
          <p:nvPr>
            <p:ph type="body" idx="1"/>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altLang="en-US" dirty="0">
                <a:latin typeface="Times New Roman" panose="02020603050405020304" pitchFamily="18" charset="0"/>
              </a:rPr>
              <a:t>Let’s start with industry classification codes, something you’ll be using fairly frequently when doing business research. </a:t>
            </a:r>
          </a:p>
          <a:p>
            <a:endParaRPr lang="en-US" altLang="en-US" dirty="0">
              <a:latin typeface="Times New Roman" panose="02020603050405020304" pitchFamily="18" charset="0"/>
            </a:endParaRPr>
          </a:p>
          <a:p>
            <a:r>
              <a:rPr lang="en-US" altLang="en-US" dirty="0">
                <a:latin typeface="Times New Roman" panose="02020603050405020304" pitchFamily="18" charset="0"/>
              </a:rPr>
              <a:t>An industry classification code is a hierarchical numbering scheme used to classify and organize industries. </a:t>
            </a:r>
          </a:p>
          <a:p>
            <a:endParaRPr lang="en-US" altLang="en-US" dirty="0">
              <a:latin typeface="Times New Roman" panose="02020603050405020304" pitchFamily="18" charset="0"/>
            </a:endParaRPr>
          </a:p>
          <a:p>
            <a:r>
              <a:rPr lang="en-US" altLang="en-US" dirty="0">
                <a:latin typeface="Times New Roman" panose="02020603050405020304" pitchFamily="18" charset="0"/>
              </a:rPr>
              <a:t>Industry codes are assigned to companies engaged in the same activity regardless of size or type of ownership</a:t>
            </a:r>
          </a:p>
          <a:p>
            <a:endParaRPr lang="en-US" altLang="en-US" dirty="0">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8A2AC1E0-CB40-52BE-E609-8657DDC045DD}"/>
              </a:ext>
            </a:extLst>
          </p:cNvPr>
          <p:cNvSpPr>
            <a:spLocks noGrp="1" noRot="1" noChangeAspect="1" noChangeArrowheads="1" noTextEdit="1"/>
          </p:cNvSpPr>
          <p:nvPr>
            <p:ph type="sldImg"/>
          </p:nvPr>
        </p:nvSpPr>
        <p:spPr bwMode="auto">
          <a:xfrm>
            <a:off x="2317750" y="528638"/>
            <a:ext cx="4673600" cy="2630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A64D4E84-149F-7534-DC98-27806EC38EBA}"/>
              </a:ext>
            </a:extLst>
          </p:cNvPr>
          <p:cNvSpPr>
            <a:spLocks noGrp="1"/>
          </p:cNvSpPr>
          <p:nvPr>
            <p:ph type="body" idx="1"/>
          </p:nvPr>
        </p:nvSpPr>
        <p:spPr>
          <a:xfrm>
            <a:off x="931863" y="3336925"/>
            <a:ext cx="7443787" cy="3157538"/>
          </a:xfrm>
          <a:ln/>
        </p:spPr>
        <p:txBody>
          <a:bodyPr>
            <a:normAutofit fontScale="92500" lnSpcReduction="20000"/>
          </a:bodyPr>
          <a:lstStyle/>
          <a:p>
            <a:pPr>
              <a:defRPr/>
            </a:pPr>
            <a:r>
              <a:rPr lang="en-US" altLang="en-US" dirty="0">
                <a:latin typeface="Times New Roman" pitchFamily="18" charset="0"/>
                <a:cs typeface="Times New Roman" pitchFamily="18" charset="0"/>
              </a:rPr>
              <a:t>You should supplement your company research with reports produced by analysts who work outside the company to get a more critical appraisal of the company’s financials and its performance. </a:t>
            </a:r>
          </a:p>
          <a:p>
            <a:pPr>
              <a:defRPr/>
            </a:pPr>
            <a:endParaRPr lang="en-US" altLang="en-US" dirty="0">
              <a:latin typeface="Times New Roman" pitchFamily="18" charset="0"/>
              <a:cs typeface="Times New Roman" pitchFamily="18" charset="0"/>
            </a:endParaRPr>
          </a:p>
          <a:p>
            <a:pPr>
              <a:defRPr/>
            </a:pPr>
            <a:r>
              <a:rPr lang="en-US" altLang="en-US" dirty="0">
                <a:latin typeface="Times New Roman" pitchFamily="18" charset="0"/>
                <a:cs typeface="Times New Roman" pitchFamily="18" charset="0"/>
              </a:rPr>
              <a:t>The Library subscribes to several databases that include such reports including </a:t>
            </a:r>
            <a:r>
              <a:rPr lang="en-US" altLang="en-US" dirty="0" err="1">
                <a:latin typeface="Times New Roman" pitchFamily="18" charset="0"/>
                <a:cs typeface="Times New Roman" pitchFamily="18" charset="0"/>
              </a:rPr>
              <a:t>Investext</a:t>
            </a:r>
            <a:r>
              <a:rPr lang="en-US" altLang="en-US" dirty="0">
                <a:latin typeface="Times New Roman" pitchFamily="18" charset="0"/>
                <a:cs typeface="Times New Roman" pitchFamily="18" charset="0"/>
              </a:rPr>
              <a:t> within </a:t>
            </a:r>
            <a:r>
              <a:rPr lang="en-US" altLang="en-US" dirty="0" err="1">
                <a:latin typeface="Times New Roman" pitchFamily="18" charset="0"/>
                <a:cs typeface="Times New Roman" pitchFamily="18" charset="0"/>
              </a:rPr>
              <a:t>Mergent</a:t>
            </a:r>
            <a:r>
              <a:rPr lang="en-US" altLang="en-US" dirty="0">
                <a:latin typeface="Times New Roman" pitchFamily="18" charset="0"/>
                <a:cs typeface="Times New Roman" pitchFamily="18" charset="0"/>
              </a:rPr>
              <a:t> Online. </a:t>
            </a:r>
          </a:p>
          <a:p>
            <a:pPr>
              <a:defRPr/>
            </a:pPr>
            <a:endParaRPr lang="en-US" altLang="en-US" dirty="0">
              <a:latin typeface="Times New Roman" pitchFamily="18" charset="0"/>
              <a:cs typeface="Times New Roman" pitchFamily="18" charset="0"/>
            </a:endParaRPr>
          </a:p>
          <a:p>
            <a:pPr>
              <a:defRPr/>
            </a:pPr>
            <a:r>
              <a:rPr lang="en-US" altLang="en-US" dirty="0">
                <a:latin typeface="Times New Roman" pitchFamily="18" charset="0"/>
                <a:cs typeface="Times New Roman" pitchFamily="18" charset="0"/>
              </a:rPr>
              <a:t>The </a:t>
            </a:r>
            <a:r>
              <a:rPr lang="en-US" altLang="en-US" dirty="0" err="1">
                <a:latin typeface="Times New Roman" pitchFamily="18" charset="0"/>
                <a:cs typeface="Times New Roman" pitchFamily="18" charset="0"/>
              </a:rPr>
              <a:t>Investext</a:t>
            </a:r>
            <a:r>
              <a:rPr lang="en-US" altLang="en-US" dirty="0">
                <a:latin typeface="Times New Roman" pitchFamily="18" charset="0"/>
                <a:cs typeface="Times New Roman" pitchFamily="18" charset="0"/>
              </a:rPr>
              <a:t> tab contains full-text research reports on global companies (and industries) written by analysts at leading investment banks, brokers and independent research firms. </a:t>
            </a:r>
          </a:p>
          <a:p>
            <a:pPr>
              <a:defRPr/>
            </a:pPr>
            <a:endParaRPr lang="en-US" altLang="en-US" dirty="0">
              <a:latin typeface="Times New Roman" pitchFamily="18" charset="0"/>
              <a:cs typeface="Times New Roman" pitchFamily="18" charset="0"/>
            </a:endParaRPr>
          </a:p>
          <a:p>
            <a:pPr>
              <a:defRPr/>
            </a:pPr>
            <a:r>
              <a:rPr lang="en-US" altLang="en-US" dirty="0">
                <a:latin typeface="Times New Roman" pitchFamily="18" charset="0"/>
                <a:cs typeface="Times New Roman" pitchFamily="18" charset="0"/>
              </a:rPr>
              <a:t>Research contributors include BNP Paribas, Credit Suisse, CIBC World Markets, HSBC Global Research, Morningstar,  Wells Fargo and hundreds more. </a:t>
            </a:r>
          </a:p>
          <a:p>
            <a:pPr>
              <a:defRPr/>
            </a:pPr>
            <a:endParaRPr lang="en-US" altLang="en-US" dirty="0">
              <a:latin typeface="Times New Roman" pitchFamily="18" charset="0"/>
              <a:cs typeface="Times New Roman" pitchFamily="18" charset="0"/>
            </a:endParaRPr>
          </a:p>
          <a:p>
            <a:pPr>
              <a:defRPr/>
            </a:pPr>
            <a:r>
              <a:rPr lang="en-US" altLang="en-US" dirty="0">
                <a:latin typeface="Times New Roman" pitchFamily="18" charset="0"/>
                <a:cs typeface="Times New Roman" pitchFamily="18" charset="0"/>
              </a:rPr>
              <a:t>This slide highlights a report on Canadian Tire produced by </a:t>
            </a:r>
            <a:r>
              <a:rPr lang="en-US" altLang="en-US" dirty="0" err="1">
                <a:latin typeface="Times New Roman" pitchFamily="18" charset="0"/>
                <a:cs typeface="Times New Roman" pitchFamily="18" charset="0"/>
              </a:rPr>
              <a:t>GlobalData</a:t>
            </a:r>
            <a:r>
              <a:rPr lang="en-US" altLang="en-US" dirty="0">
                <a:latin typeface="Times New Roman" pitchFamily="18" charset="0"/>
                <a:cs typeface="Times New Roman" pitchFamily="18" charset="0"/>
              </a:rPr>
              <a:t>, a </a:t>
            </a:r>
            <a:r>
              <a:rPr lang="en-US" dirty="0"/>
              <a:t>data analytics and consulting company.</a:t>
            </a:r>
            <a:endParaRPr lang="en-US" altLang="en-US" dirty="0">
              <a:latin typeface="Times New Roman" pitchFamily="18" charset="0"/>
              <a:cs typeface="Times New Roman" pitchFamily="18" charset="0"/>
            </a:endParaRPr>
          </a:p>
          <a:p>
            <a:pPr>
              <a:defRPr/>
            </a:pPr>
            <a:endParaRPr lang="en-US" altLang="en-US" dirty="0">
              <a:latin typeface="Times New Roman" pitchFamily="18" charset="0"/>
              <a:cs typeface="Times New Roman" pitchFamily="18" charset="0"/>
            </a:endParaRPr>
          </a:p>
          <a:p>
            <a:pPr>
              <a:defRPr/>
            </a:pPr>
            <a:r>
              <a:rPr lang="en-US" altLang="en-US" dirty="0">
                <a:latin typeface="Times New Roman" pitchFamily="18" charset="0"/>
                <a:cs typeface="Times New Roman" pitchFamily="18" charset="0"/>
              </a:rPr>
              <a:t>It includes a SWOT analysis and other evaluative information about the company. </a:t>
            </a:r>
          </a:p>
          <a:p>
            <a:pPr>
              <a:defRPr/>
            </a:pPr>
            <a:endParaRPr lang="en-US" altLang="en-US" dirty="0">
              <a:latin typeface="Times New Roman" pitchFamily="18" charset="0"/>
              <a:cs typeface="Times New Roman" pitchFamily="18" charset="0"/>
            </a:endParaRPr>
          </a:p>
          <a:p>
            <a:pPr>
              <a:defRPr/>
            </a:pPr>
            <a:r>
              <a:rPr lang="en-US" altLang="en-US" dirty="0">
                <a:latin typeface="Times New Roman" pitchFamily="18" charset="0"/>
                <a:cs typeface="Times New Roman" pitchFamily="18" charset="0"/>
              </a:rPr>
              <a:t>Unlike company annual reports, analyst reports are not typically available on the open web, so make sure you take advantage of these reports by accessing them through the Library’s subscription databases.</a:t>
            </a:r>
          </a:p>
        </p:txBody>
      </p:sp>
      <p:sp>
        <p:nvSpPr>
          <p:cNvPr id="112644" name="Slide Number Placeholder 3">
            <a:extLst>
              <a:ext uri="{FF2B5EF4-FFF2-40B4-BE49-F238E27FC236}">
                <a16:creationId xmlns:a16="http://schemas.microsoft.com/office/drawing/2014/main" id="{66F75925-7DC5-A6EE-F5C9-9A65DE1B161C}"/>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707EB1A8-7293-4D16-B822-F029B9F30153}" type="slidenum">
              <a:rPr lang="en-GB" altLang="en-US">
                <a:solidFill>
                  <a:srgbClr val="000000"/>
                </a:solidFill>
                <a:latin typeface="Arial" panose="020B0604020202020204" pitchFamily="34" charset="0"/>
              </a:rPr>
              <a:pPr/>
              <a:t>40</a:t>
            </a:fld>
            <a:endParaRPr lang="en-GB" altLang="en-US">
              <a:solidFill>
                <a:srgbClr val="000000"/>
              </a:solidFill>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A791D02F-43A4-A528-AD92-ED4A7ABDEBA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9pPr>
          </a:lstStyle>
          <a:p>
            <a:fld id="{9CFEDC49-E5A3-4EB6-886A-0851E24B4256}" type="slidenum">
              <a:rPr lang="en-GB" altLang="en-US">
                <a:solidFill>
                  <a:srgbClr val="000000"/>
                </a:solidFill>
                <a:latin typeface="Arial" panose="020B0604020202020204" pitchFamily="34" charset="0"/>
              </a:rPr>
              <a:pPr/>
              <a:t>41</a:t>
            </a:fld>
            <a:endParaRPr lang="en-GB" altLang="en-US">
              <a:solidFill>
                <a:srgbClr val="000000"/>
              </a:solidFill>
              <a:latin typeface="Arial" panose="020B0604020202020204" pitchFamily="34" charset="0"/>
            </a:endParaRPr>
          </a:p>
        </p:txBody>
      </p:sp>
      <p:sp>
        <p:nvSpPr>
          <p:cNvPr id="113667" name="Text Box 1">
            <a:extLst>
              <a:ext uri="{FF2B5EF4-FFF2-40B4-BE49-F238E27FC236}">
                <a16:creationId xmlns:a16="http://schemas.microsoft.com/office/drawing/2014/main" id="{100BCAD2-6977-AFC2-177A-CBB3BFEB22B0}"/>
              </a:ext>
            </a:extLst>
          </p:cNvPr>
          <p:cNvSpPr txBox="1">
            <a:spLocks noChangeArrowheads="1"/>
          </p:cNvSpPr>
          <p:nvPr/>
        </p:nvSpPr>
        <p:spPr bwMode="auto">
          <a:xfrm>
            <a:off x="1604963" y="527050"/>
            <a:ext cx="6099175" cy="2633663"/>
          </a:xfrm>
          <a:prstGeom prst="rect">
            <a:avLst/>
          </a:prstGeom>
          <a:solidFill>
            <a:srgbClr val="FFFFFF"/>
          </a:solidFill>
          <a:ln w="9525">
            <a:solidFill>
              <a:srgbClr val="000000"/>
            </a:solidFill>
            <a:miter lim="800000"/>
            <a:headEnd/>
            <a:tailEnd/>
          </a:ln>
        </p:spPr>
        <p:txBody>
          <a:bodyPr wrap="none" lIns="88123" tIns="44061" rIns="88123" bIns="44061" anchor="ct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sp>
        <p:nvSpPr>
          <p:cNvPr id="113668" name="Text Box 2">
            <a:extLst>
              <a:ext uri="{FF2B5EF4-FFF2-40B4-BE49-F238E27FC236}">
                <a16:creationId xmlns:a16="http://schemas.microsoft.com/office/drawing/2014/main" id="{7974B63D-DA3D-4146-AE10-425EDCDE8602}"/>
              </a:ext>
            </a:extLst>
          </p:cNvPr>
          <p:cNvSpPr>
            <a:spLocks noGrp="1" noChangeArrowheads="1"/>
          </p:cNvSpPr>
          <p:nvPr>
            <p:ph type="body"/>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438"/>
              </a:spcBef>
              <a:tabLst>
                <a:tab pos="0" algn="l"/>
                <a:tab pos="877888" algn="l"/>
                <a:tab pos="1758950" algn="l"/>
                <a:tab pos="2641600" algn="l"/>
                <a:tab pos="3522663" algn="l"/>
                <a:tab pos="4403725" algn="l"/>
                <a:tab pos="5283200" algn="l"/>
                <a:tab pos="6164263" algn="l"/>
                <a:tab pos="7045325" algn="l"/>
                <a:tab pos="7927975" algn="l"/>
                <a:tab pos="8810625" algn="l"/>
                <a:tab pos="9691688" algn="l"/>
              </a:tabLst>
            </a:pPr>
            <a:r>
              <a:rPr lang="en-US" altLang="en-US" dirty="0">
                <a:solidFill>
                  <a:schemeClr val="tx1"/>
                </a:solidFill>
                <a:latin typeface="Times New Roman" panose="02020603050405020304" pitchFamily="18" charset="0"/>
                <a:cs typeface="Times New Roman" panose="02020603050405020304" pitchFamily="18" charset="0"/>
              </a:rPr>
              <a:t>Current Canadian market share is another component you need to include in your course report. You are expected to identify the top 3 companies in your industry based on sales or revenues along with</a:t>
            </a:r>
            <a:r>
              <a:rPr lang="en-GB" altLang="en-US" dirty="0">
                <a:solidFill>
                  <a:schemeClr val="tx1"/>
                </a:solidFill>
                <a:latin typeface="Times New Roman" panose="02020603050405020304" pitchFamily="18" charset="0"/>
                <a:cs typeface="Times New Roman" panose="02020603050405020304" pitchFamily="18" charset="0"/>
              </a:rPr>
              <a:t> their corresponding market share </a:t>
            </a:r>
            <a:r>
              <a:rPr lang="en-GB" altLang="en-US" u="sng" dirty="0">
                <a:solidFill>
                  <a:schemeClr val="tx1"/>
                </a:solidFill>
                <a:latin typeface="Times New Roman" panose="02020603050405020304" pitchFamily="18" charset="0"/>
                <a:cs typeface="Times New Roman" panose="02020603050405020304" pitchFamily="18" charset="0"/>
              </a:rPr>
              <a:t>percentages</a:t>
            </a:r>
            <a:r>
              <a:rPr lang="en-GB" altLang="en-US" dirty="0">
                <a:solidFill>
                  <a:schemeClr val="tx1"/>
                </a:solidFill>
                <a:latin typeface="Times New Roman" panose="02020603050405020304" pitchFamily="18" charset="0"/>
                <a:cs typeface="Times New Roman" panose="02020603050405020304" pitchFamily="18" charset="0"/>
              </a:rPr>
              <a:t> &amp; </a:t>
            </a:r>
            <a:r>
              <a:rPr lang="en-GB" altLang="en-US" u="sng" dirty="0">
                <a:solidFill>
                  <a:schemeClr val="tx1"/>
                </a:solidFill>
                <a:latin typeface="Times New Roman" panose="02020603050405020304" pitchFamily="18" charset="0"/>
                <a:cs typeface="Times New Roman" panose="02020603050405020304" pitchFamily="18" charset="0"/>
              </a:rPr>
              <a:t>values.</a:t>
            </a:r>
          </a:p>
          <a:p>
            <a:pPr>
              <a:spcBef>
                <a:spcPts val="438"/>
              </a:spcBef>
              <a:tabLst>
                <a:tab pos="0" algn="l"/>
                <a:tab pos="877888" algn="l"/>
                <a:tab pos="1758950" algn="l"/>
                <a:tab pos="2641600" algn="l"/>
                <a:tab pos="3522663" algn="l"/>
                <a:tab pos="4403725" algn="l"/>
                <a:tab pos="5283200" algn="l"/>
                <a:tab pos="6164263" algn="l"/>
                <a:tab pos="7045325" algn="l"/>
                <a:tab pos="7927975" algn="l"/>
                <a:tab pos="8810625" algn="l"/>
                <a:tab pos="9691688" algn="l"/>
              </a:tabLst>
            </a:pPr>
            <a:endParaRPr lang="en-GB" altLang="en-US" dirty="0">
              <a:solidFill>
                <a:schemeClr val="tx1"/>
              </a:solidFill>
              <a:latin typeface="Times New Roman" panose="02020603050405020304" pitchFamily="18" charset="0"/>
              <a:cs typeface="Times New Roman" panose="02020603050405020304" pitchFamily="18" charset="0"/>
            </a:endParaRPr>
          </a:p>
          <a:p>
            <a:pPr>
              <a:spcBef>
                <a:spcPts val="438"/>
              </a:spcBef>
              <a:tabLst>
                <a:tab pos="0" algn="l"/>
                <a:tab pos="877888" algn="l"/>
                <a:tab pos="1758950" algn="l"/>
                <a:tab pos="2641600" algn="l"/>
                <a:tab pos="3522663" algn="l"/>
                <a:tab pos="4403725" algn="l"/>
                <a:tab pos="5283200" algn="l"/>
                <a:tab pos="6164263" algn="l"/>
                <a:tab pos="7045325" algn="l"/>
                <a:tab pos="7927975" algn="l"/>
                <a:tab pos="8810625" algn="l"/>
                <a:tab pos="9691688" algn="l"/>
              </a:tabLst>
            </a:pPr>
            <a:r>
              <a:rPr lang="en-GB" altLang="en-US" dirty="0">
                <a:solidFill>
                  <a:schemeClr val="tx1"/>
                </a:solidFill>
                <a:latin typeface="Times New Roman" panose="02020603050405020304" pitchFamily="18" charset="0"/>
                <a:cs typeface="Times New Roman" panose="02020603050405020304" pitchFamily="18" charset="0"/>
              </a:rPr>
              <a:t>Your company of choice doesn’t have to be one of the top competitors and those companies that are in the list may be all public, all private or a mix of both. </a:t>
            </a:r>
          </a:p>
          <a:p>
            <a:pPr>
              <a:spcBef>
                <a:spcPts val="438"/>
              </a:spcBef>
              <a:tabLst>
                <a:tab pos="0" algn="l"/>
                <a:tab pos="877888" algn="l"/>
                <a:tab pos="1758950" algn="l"/>
                <a:tab pos="2641600" algn="l"/>
                <a:tab pos="3522663" algn="l"/>
                <a:tab pos="4403725" algn="l"/>
                <a:tab pos="5283200" algn="l"/>
                <a:tab pos="6164263" algn="l"/>
                <a:tab pos="7045325" algn="l"/>
                <a:tab pos="7927975" algn="l"/>
                <a:tab pos="8810625" algn="l"/>
                <a:tab pos="9691688" algn="l"/>
              </a:tabLst>
            </a:pPr>
            <a:endParaRPr lang="en-GB" altLang="en-US" dirty="0">
              <a:solidFill>
                <a:schemeClr val="tx1"/>
              </a:solidFill>
              <a:latin typeface="Times New Roman" panose="02020603050405020304" pitchFamily="18" charset="0"/>
              <a:cs typeface="Times New Roman" panose="02020603050405020304" pitchFamily="18" charset="0"/>
            </a:endParaRPr>
          </a:p>
          <a:p>
            <a:pPr>
              <a:spcBef>
                <a:spcPts val="438"/>
              </a:spcBef>
              <a:tabLst>
                <a:tab pos="0" algn="l"/>
                <a:tab pos="877888" algn="l"/>
                <a:tab pos="1758950" algn="l"/>
                <a:tab pos="2641600" algn="l"/>
                <a:tab pos="3522663" algn="l"/>
                <a:tab pos="4403725" algn="l"/>
                <a:tab pos="5283200" algn="l"/>
                <a:tab pos="6164263" algn="l"/>
                <a:tab pos="7045325" algn="l"/>
                <a:tab pos="7927975" algn="l"/>
                <a:tab pos="8810625" algn="l"/>
                <a:tab pos="9691688" algn="l"/>
              </a:tabLst>
            </a:pPr>
            <a:r>
              <a:rPr lang="en-GB" altLang="en-US" dirty="0">
                <a:solidFill>
                  <a:schemeClr val="tx1"/>
                </a:solidFill>
                <a:latin typeface="Times New Roman" panose="02020603050405020304" pitchFamily="18" charset="0"/>
                <a:cs typeface="Times New Roman" panose="02020603050405020304" pitchFamily="18" charset="0"/>
              </a:rPr>
              <a:t>The top three companies will not typically represent 100% of  the industry. </a:t>
            </a:r>
          </a:p>
          <a:p>
            <a:pPr>
              <a:spcBef>
                <a:spcPts val="438"/>
              </a:spcBef>
              <a:tabLst>
                <a:tab pos="0" algn="l"/>
                <a:tab pos="877888" algn="l"/>
                <a:tab pos="1758950" algn="l"/>
                <a:tab pos="2641600" algn="l"/>
                <a:tab pos="3522663" algn="l"/>
                <a:tab pos="4403725" algn="l"/>
                <a:tab pos="5283200" algn="l"/>
                <a:tab pos="6164263" algn="l"/>
                <a:tab pos="7045325" algn="l"/>
                <a:tab pos="7927975" algn="l"/>
                <a:tab pos="8810625" algn="l"/>
                <a:tab pos="9691688" algn="l"/>
              </a:tabLst>
            </a:pPr>
            <a:endParaRPr lang="en-GB" altLang="en-US" dirty="0">
              <a:solidFill>
                <a:schemeClr val="tx1"/>
              </a:solidFill>
              <a:latin typeface="Times New Roman" panose="02020603050405020304" pitchFamily="18" charset="0"/>
              <a:cs typeface="Times New Roman" panose="02020603050405020304" pitchFamily="18" charset="0"/>
            </a:endParaRPr>
          </a:p>
          <a:p>
            <a:pPr>
              <a:spcBef>
                <a:spcPts val="438"/>
              </a:spcBef>
              <a:tabLst>
                <a:tab pos="0" algn="l"/>
                <a:tab pos="877888" algn="l"/>
                <a:tab pos="1758950" algn="l"/>
                <a:tab pos="2641600" algn="l"/>
                <a:tab pos="3522663" algn="l"/>
                <a:tab pos="4403725" algn="l"/>
                <a:tab pos="5283200" algn="l"/>
                <a:tab pos="6164263" algn="l"/>
                <a:tab pos="7045325" algn="l"/>
                <a:tab pos="7927975" algn="l"/>
                <a:tab pos="8810625" algn="l"/>
                <a:tab pos="9691688" algn="l"/>
              </a:tabLst>
            </a:pPr>
            <a:r>
              <a:rPr lang="en-GB" altLang="en-US" dirty="0">
                <a:solidFill>
                  <a:schemeClr val="tx1"/>
                </a:solidFill>
                <a:latin typeface="Times New Roman" panose="02020603050405020304" pitchFamily="18" charset="0"/>
                <a:cs typeface="Times New Roman" panose="02020603050405020304" pitchFamily="18" charset="0"/>
              </a:rPr>
              <a:t>There are likely many more competitors in the industry, but they do </a:t>
            </a:r>
            <a:r>
              <a:rPr lang="en-GB" altLang="en-US" u="sng" dirty="0">
                <a:solidFill>
                  <a:schemeClr val="tx1"/>
                </a:solidFill>
                <a:latin typeface="Times New Roman" panose="02020603050405020304" pitchFamily="18" charset="0"/>
                <a:cs typeface="Times New Roman" panose="02020603050405020304" pitchFamily="18" charset="0"/>
              </a:rPr>
              <a:t>not</a:t>
            </a:r>
            <a:r>
              <a:rPr lang="en-GB" altLang="en-US" dirty="0">
                <a:solidFill>
                  <a:schemeClr val="tx1"/>
                </a:solidFill>
                <a:latin typeface="Times New Roman" panose="02020603050405020304" pitchFamily="18" charset="0"/>
                <a:cs typeface="Times New Roman" panose="02020603050405020304" pitchFamily="18" charset="0"/>
              </a:rPr>
              <a:t> need to be identified in your course report.</a:t>
            </a:r>
          </a:p>
          <a:p>
            <a:pPr>
              <a:spcBef>
                <a:spcPts val="438"/>
              </a:spcBef>
              <a:tabLst>
                <a:tab pos="0" algn="l"/>
                <a:tab pos="877888" algn="l"/>
                <a:tab pos="1758950" algn="l"/>
                <a:tab pos="2641600" algn="l"/>
                <a:tab pos="3522663" algn="l"/>
                <a:tab pos="4403725" algn="l"/>
                <a:tab pos="5283200" algn="l"/>
                <a:tab pos="6164263" algn="l"/>
                <a:tab pos="7045325" algn="l"/>
                <a:tab pos="7927975" algn="l"/>
                <a:tab pos="8810625" algn="l"/>
                <a:tab pos="9691688" algn="l"/>
              </a:tabLst>
            </a:pPr>
            <a:endParaRPr lang="en-GB" altLang="en-US" dirty="0">
              <a:solidFill>
                <a:schemeClr val="tx1"/>
              </a:solidFill>
              <a:latin typeface="Times New Roman" panose="02020603050405020304" pitchFamily="18" charset="0"/>
              <a:cs typeface="Times New Roman" panose="02020603050405020304" pitchFamily="18" charset="0"/>
            </a:endParaRPr>
          </a:p>
          <a:p>
            <a:pPr>
              <a:spcBef>
                <a:spcPts val="438"/>
              </a:spcBef>
              <a:tabLst>
                <a:tab pos="0" algn="l"/>
                <a:tab pos="877888" algn="l"/>
                <a:tab pos="1758950" algn="l"/>
                <a:tab pos="2641600" algn="l"/>
                <a:tab pos="3522663" algn="l"/>
                <a:tab pos="4403725" algn="l"/>
                <a:tab pos="5283200" algn="l"/>
                <a:tab pos="6164263" algn="l"/>
                <a:tab pos="7045325" algn="l"/>
                <a:tab pos="7927975" algn="l"/>
                <a:tab pos="8810625" algn="l"/>
                <a:tab pos="9691688" algn="l"/>
              </a:tabLst>
            </a:pPr>
            <a:r>
              <a:rPr lang="en-GB" altLang="en-US" dirty="0">
                <a:solidFill>
                  <a:schemeClr val="tx1"/>
                </a:solidFill>
                <a:latin typeface="Times New Roman" panose="02020603050405020304" pitchFamily="18" charset="0"/>
                <a:cs typeface="Times New Roman" panose="02020603050405020304" pitchFamily="18" charset="0"/>
              </a:rPr>
              <a:t>----------------</a:t>
            </a:r>
          </a:p>
          <a:p>
            <a:pPr>
              <a:spcBef>
                <a:spcPts val="438"/>
              </a:spcBef>
              <a:tabLst>
                <a:tab pos="0" algn="l"/>
                <a:tab pos="877888" algn="l"/>
                <a:tab pos="1758950" algn="l"/>
                <a:tab pos="2641600" algn="l"/>
                <a:tab pos="3522663" algn="l"/>
                <a:tab pos="4403725" algn="l"/>
                <a:tab pos="5283200" algn="l"/>
                <a:tab pos="6164263" algn="l"/>
                <a:tab pos="7045325" algn="l"/>
                <a:tab pos="7927975" algn="l"/>
                <a:tab pos="8810625" algn="l"/>
                <a:tab pos="9691688" algn="l"/>
              </a:tabLst>
            </a:pPr>
            <a:r>
              <a:rPr lang="en-GB" altLang="en-US" dirty="0">
                <a:solidFill>
                  <a:schemeClr val="tx1"/>
                </a:solidFill>
                <a:latin typeface="Times New Roman" panose="02020603050405020304" pitchFamily="18" charset="0"/>
                <a:cs typeface="Times New Roman" panose="02020603050405020304" pitchFamily="18" charset="0"/>
              </a:rPr>
              <a:t>Image source: </a:t>
            </a:r>
            <a:br>
              <a:rPr lang="en-GB" altLang="en-US" dirty="0">
                <a:solidFill>
                  <a:schemeClr val="tx1"/>
                </a:solidFill>
                <a:latin typeface="Times New Roman" panose="02020603050405020304" pitchFamily="18" charset="0"/>
                <a:cs typeface="Times New Roman" panose="02020603050405020304" pitchFamily="18" charset="0"/>
              </a:rPr>
            </a:br>
            <a:r>
              <a:rPr lang="en-GB" altLang="en-US" dirty="0">
                <a:solidFill>
                  <a:schemeClr val="tx1"/>
                </a:solidFill>
                <a:latin typeface="Times New Roman" panose="02020603050405020304" pitchFamily="18" charset="0"/>
                <a:cs typeface="Times New Roman" panose="02020603050405020304" pitchFamily="18" charset="0"/>
              </a:rPr>
              <a:t>https://freesvg.org/img/diagramma-a-torta-2.png</a:t>
            </a:r>
            <a:endParaRPr lang="en-US" altLang="en-US"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DDD2DA10-F32F-CB4B-BF32-60D47DA1DE4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9pPr>
          </a:lstStyle>
          <a:p>
            <a:fld id="{53AE2F40-761D-4648-A8EA-81983117B8CD}" type="slidenum">
              <a:rPr lang="en-GB" altLang="en-US">
                <a:solidFill>
                  <a:srgbClr val="000000"/>
                </a:solidFill>
                <a:latin typeface="Arial" panose="020B0604020202020204" pitchFamily="34" charset="0"/>
              </a:rPr>
              <a:pPr/>
              <a:t>42</a:t>
            </a:fld>
            <a:endParaRPr lang="en-GB" altLang="en-US">
              <a:solidFill>
                <a:srgbClr val="000000"/>
              </a:solidFill>
              <a:latin typeface="Arial" panose="020B0604020202020204" pitchFamily="34" charset="0"/>
            </a:endParaRPr>
          </a:p>
        </p:txBody>
      </p:sp>
      <p:sp>
        <p:nvSpPr>
          <p:cNvPr id="114691" name="Rectangle 1">
            <a:extLst>
              <a:ext uri="{FF2B5EF4-FFF2-40B4-BE49-F238E27FC236}">
                <a16:creationId xmlns:a16="http://schemas.microsoft.com/office/drawing/2014/main" id="{59D51F79-0F4C-6A45-D743-BBA7E451FA53}"/>
              </a:ext>
            </a:extLst>
          </p:cNvPr>
          <p:cNvSpPr>
            <a:spLocks noGrp="1" noRot="1" noChangeAspect="1" noChangeArrowheads="1" noTextEdit="1"/>
          </p:cNvSpPr>
          <p:nvPr>
            <p:ph type="sldImg"/>
          </p:nvPr>
        </p:nvSpPr>
        <p:spPr bwMode="auto">
          <a:xfrm>
            <a:off x="2320925" y="528638"/>
            <a:ext cx="4676775" cy="2632075"/>
          </a:xfrm>
          <a:solidFill>
            <a:srgbClr val="FFFFFF"/>
          </a:solidFill>
          <a:ln>
            <a:solidFill>
              <a:srgbClr val="000000"/>
            </a:solidFill>
            <a:miter lim="800000"/>
            <a:headEnd/>
            <a:tailEnd/>
          </a:ln>
        </p:spPr>
      </p:sp>
      <p:sp>
        <p:nvSpPr>
          <p:cNvPr id="114692" name="Rectangle 2">
            <a:extLst>
              <a:ext uri="{FF2B5EF4-FFF2-40B4-BE49-F238E27FC236}">
                <a16:creationId xmlns:a16="http://schemas.microsoft.com/office/drawing/2014/main" id="{6F690165-9FCB-C05D-FAD2-D6B8335562AE}"/>
              </a:ext>
            </a:extLst>
          </p:cNvPr>
          <p:cNvSpPr>
            <a:spLocks noGrp="1" noChangeArrowheads="1"/>
          </p:cNvSpPr>
          <p:nvPr>
            <p:ph type="body" idx="1"/>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CA" altLang="en-US" b="0" dirty="0">
                <a:latin typeface="Times New Roman" panose="02020603050405020304" pitchFamily="18" charset="0"/>
              </a:rPr>
              <a:t>Here is an example of the elements you should include in a market share table for your report. </a:t>
            </a:r>
          </a:p>
          <a:p>
            <a:endParaRPr lang="en-CA" altLang="en-US" b="0" dirty="0">
              <a:latin typeface="Times New Roman" panose="02020603050405020304" pitchFamily="18" charset="0"/>
            </a:endParaRPr>
          </a:p>
          <a:p>
            <a:r>
              <a:rPr lang="en-CA" altLang="en-US" b="0" dirty="0">
                <a:latin typeface="Times New Roman" panose="02020603050405020304" pitchFamily="18" charset="0"/>
              </a:rPr>
              <a:t>One column should indicate the names of the companies in order of largest to smallest market share. </a:t>
            </a:r>
          </a:p>
          <a:p>
            <a:endParaRPr lang="en-CA" altLang="en-US" b="0" dirty="0">
              <a:latin typeface="Times New Roman" panose="02020603050405020304" pitchFamily="18" charset="0"/>
            </a:endParaRPr>
          </a:p>
          <a:p>
            <a:r>
              <a:rPr lang="en-CA" altLang="en-US" b="0" dirty="0">
                <a:latin typeface="Times New Roman" panose="02020603050405020304" pitchFamily="18" charset="0"/>
              </a:rPr>
              <a:t>The second column should indicate the market share percentage (based on the industry size) that is associated with each company. </a:t>
            </a:r>
          </a:p>
          <a:p>
            <a:endParaRPr lang="en-CA" altLang="en-US" b="0" dirty="0">
              <a:latin typeface="Times New Roman" panose="02020603050405020304" pitchFamily="18" charset="0"/>
            </a:endParaRPr>
          </a:p>
          <a:p>
            <a:r>
              <a:rPr lang="en-CA" altLang="en-US" b="0" dirty="0">
                <a:latin typeface="Times New Roman" panose="02020603050405020304" pitchFamily="18" charset="0"/>
              </a:rPr>
              <a:t>The third column needs to show the value of the market shares translated into </a:t>
            </a:r>
            <a:r>
              <a:rPr lang="en-CA" altLang="en-US" b="0" i="1" dirty="0">
                <a:latin typeface="Times New Roman" panose="02020603050405020304" pitchFamily="18" charset="0"/>
              </a:rPr>
              <a:t>sales or revenue of the industry</a:t>
            </a:r>
            <a:r>
              <a:rPr lang="en-CA" altLang="en-US" b="0" dirty="0">
                <a:latin typeface="Times New Roman" panose="02020603050405020304" pitchFamily="18" charset="0"/>
              </a:rPr>
              <a:t>. </a:t>
            </a:r>
          </a:p>
          <a:p>
            <a:endParaRPr lang="en-CA" altLang="en-US" b="0" dirty="0">
              <a:latin typeface="Times New Roman" panose="02020603050405020304" pitchFamily="18" charset="0"/>
            </a:endParaRPr>
          </a:p>
          <a:p>
            <a:r>
              <a:rPr lang="en-CA" altLang="en-US" b="0" dirty="0">
                <a:latin typeface="Times New Roman" panose="02020603050405020304" pitchFamily="18" charset="0"/>
              </a:rPr>
              <a:t>To be clear, you are calculating this based on your </a:t>
            </a:r>
            <a:r>
              <a:rPr lang="en-CA" altLang="en-US" b="0" i="1" dirty="0">
                <a:latin typeface="Times New Roman" panose="02020603050405020304" pitchFamily="18" charset="0"/>
              </a:rPr>
              <a:t>industry s sales or revenue </a:t>
            </a:r>
            <a:r>
              <a:rPr lang="en-CA" altLang="en-US" b="0" i="1" u="sng" dirty="0">
                <a:latin typeface="Times New Roman" panose="02020603050405020304" pitchFamily="18" charset="0"/>
              </a:rPr>
              <a:t>not</a:t>
            </a:r>
            <a:r>
              <a:rPr lang="en-CA" altLang="en-US" b="0" i="1" dirty="0">
                <a:latin typeface="Times New Roman" panose="02020603050405020304" pitchFamily="18" charset="0"/>
              </a:rPr>
              <a:t> on the company’s overall sales or revenue.</a:t>
            </a:r>
          </a:p>
          <a:p>
            <a:endParaRPr lang="en-CA" altLang="en-US" b="0" i="1" dirty="0">
              <a:latin typeface="Times New Roman" panose="02020603050405020304" pitchFamily="18" charset="0"/>
            </a:endParaRPr>
          </a:p>
          <a:p>
            <a:r>
              <a:rPr lang="en-CA" altLang="en-US" b="0" dirty="0">
                <a:latin typeface="Times New Roman" panose="02020603050405020304" pitchFamily="18" charset="0"/>
              </a:rPr>
              <a:t>In this example, the top 3 companies comprise 84% of the market ($C</a:t>
            </a:r>
            <a:r>
              <a:rPr lang="en-US" altLang="en-US" b="0" dirty="0">
                <a:latin typeface="Times New Roman" panose="02020603050405020304" pitchFamily="18" charset="0"/>
              </a:rPr>
              <a:t>6.60 billion)</a:t>
            </a:r>
            <a:r>
              <a:rPr lang="en-CA" altLang="en-US" b="0" dirty="0">
                <a:latin typeface="Times New Roman" panose="02020603050405020304" pitchFamily="18" charset="0"/>
              </a:rPr>
              <a:t>. The remaining 16% ($C</a:t>
            </a:r>
            <a:r>
              <a:rPr lang="en-US" altLang="en-US" b="0" dirty="0">
                <a:latin typeface="Times New Roman" panose="02020603050405020304" pitchFamily="18" charset="0"/>
              </a:rPr>
              <a:t>1.26 billion)</a:t>
            </a:r>
            <a:r>
              <a:rPr lang="en-CA" altLang="en-US" b="0" dirty="0">
                <a:latin typeface="Times New Roman" panose="02020603050405020304" pitchFamily="18" charset="0"/>
              </a:rPr>
              <a:t> is comprised by other companies in the industry. </a:t>
            </a:r>
            <a:endParaRPr lang="en-US" altLang="en-US" b="0" dirty="0">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665496F9-AE5F-1892-919A-1A197B1B895E}"/>
              </a:ext>
            </a:extLst>
          </p:cNvPr>
          <p:cNvSpPr>
            <a:spLocks noGrp="1" noRot="1" noChangeAspect="1" noChangeArrowheads="1" noTextEdit="1"/>
          </p:cNvSpPr>
          <p:nvPr>
            <p:ph type="sldImg"/>
          </p:nvPr>
        </p:nvSpPr>
        <p:spPr bwMode="auto">
          <a:xfrm>
            <a:off x="2317750" y="528638"/>
            <a:ext cx="4673600" cy="2630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BA38DE27-FCE5-8257-682D-5FBC53F89A6F}"/>
              </a:ext>
            </a:extLst>
          </p:cNvPr>
          <p:cNvSpPr>
            <a:spLocks noGrp="1" noChangeArrowheads="1"/>
          </p:cNvSpPr>
          <p:nvPr>
            <p:ph type="body" idx="1"/>
          </p:nvPr>
        </p:nvSpPr>
        <p:spPr bwMode="auto">
          <a:xfrm>
            <a:off x="931863" y="3336925"/>
            <a:ext cx="7443787" cy="3157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ts val="650"/>
              </a:spcBef>
            </a:pPr>
            <a:r>
              <a:rPr lang="en-GB" altLang="en-US" dirty="0">
                <a:solidFill>
                  <a:schemeClr val="tx1"/>
                </a:solidFill>
                <a:latin typeface="Times New Roman" panose="02020603050405020304" pitchFamily="18" charset="0"/>
                <a:cs typeface="Times New Roman" panose="02020603050405020304" pitchFamily="18" charset="0"/>
              </a:rPr>
              <a:t>Market share for Canada can be difficult to locate.  </a:t>
            </a:r>
          </a:p>
          <a:p>
            <a:pPr eaLnBrk="1" hangingPunct="1">
              <a:lnSpc>
                <a:spcPct val="90000"/>
              </a:lnSpc>
              <a:spcBef>
                <a:spcPts val="650"/>
              </a:spcBef>
            </a:pPr>
            <a:endParaRPr lang="en-GB" altLang="en-US" dirty="0">
              <a:solidFill>
                <a:schemeClr val="tx1"/>
              </a:solidFill>
              <a:latin typeface="Times New Roman" panose="02020603050405020304" pitchFamily="18" charset="0"/>
              <a:cs typeface="Times New Roman" panose="02020603050405020304" pitchFamily="18" charset="0"/>
            </a:endParaRPr>
          </a:p>
          <a:p>
            <a:pPr eaLnBrk="1" hangingPunct="1">
              <a:lnSpc>
                <a:spcPct val="90000"/>
              </a:lnSpc>
              <a:spcBef>
                <a:spcPts val="650"/>
              </a:spcBef>
            </a:pPr>
            <a:r>
              <a:rPr lang="en-GB" altLang="en-US" dirty="0">
                <a:solidFill>
                  <a:schemeClr val="tx1"/>
                </a:solidFill>
                <a:latin typeface="Times New Roman" panose="02020603050405020304" pitchFamily="18" charset="0"/>
                <a:cs typeface="Times New Roman" panose="02020603050405020304" pitchFamily="18" charset="0"/>
              </a:rPr>
              <a:t>You</a:t>
            </a:r>
            <a:r>
              <a:rPr lang="en-CA" altLang="en-US" dirty="0">
                <a:solidFill>
                  <a:schemeClr val="tx1"/>
                </a:solidFill>
                <a:latin typeface="Times New Roman" panose="02020603050405020304" pitchFamily="18" charset="0"/>
                <a:cs typeface="Times New Roman" panose="02020603050405020304" pitchFamily="18" charset="0"/>
              </a:rPr>
              <a:t>’re also not likely to find a market share table with all the required elements, like the one in the previous slide. </a:t>
            </a:r>
          </a:p>
          <a:p>
            <a:pPr eaLnBrk="1" hangingPunct="1">
              <a:lnSpc>
                <a:spcPct val="90000"/>
              </a:lnSpc>
              <a:spcBef>
                <a:spcPts val="650"/>
              </a:spcBef>
            </a:pPr>
            <a:endParaRPr lang="en-CA" altLang="en-US" dirty="0">
              <a:solidFill>
                <a:schemeClr val="tx1"/>
              </a:solidFill>
              <a:latin typeface="Times New Roman" panose="02020603050405020304" pitchFamily="18" charset="0"/>
              <a:cs typeface="Times New Roman" panose="02020603050405020304" pitchFamily="18" charset="0"/>
            </a:endParaRPr>
          </a:p>
          <a:p>
            <a:pPr eaLnBrk="1" hangingPunct="1">
              <a:lnSpc>
                <a:spcPct val="90000"/>
              </a:lnSpc>
              <a:spcBef>
                <a:spcPts val="650"/>
              </a:spcBef>
            </a:pPr>
            <a:r>
              <a:rPr lang="en-CA" altLang="en-US" dirty="0">
                <a:solidFill>
                  <a:schemeClr val="tx1"/>
                </a:solidFill>
                <a:latin typeface="Times New Roman" panose="02020603050405020304" pitchFamily="18" charset="0"/>
                <a:cs typeface="Times New Roman" panose="02020603050405020304" pitchFamily="18" charset="0"/>
              </a:rPr>
              <a:t>Many companies don’t publicize their market share for competitive intelligence reasons, so you may have to create a table based on information you piece together from a variety of sources. </a:t>
            </a:r>
          </a:p>
        </p:txBody>
      </p:sp>
      <p:sp>
        <p:nvSpPr>
          <p:cNvPr id="115716" name="Slide Number Placeholder 3">
            <a:extLst>
              <a:ext uri="{FF2B5EF4-FFF2-40B4-BE49-F238E27FC236}">
                <a16:creationId xmlns:a16="http://schemas.microsoft.com/office/drawing/2014/main" id="{2BC81740-EDFC-1B40-3D85-CE6AF5305763}"/>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9781D1DA-9DD7-43BE-AA4C-882E06EE3C4A}" type="slidenum">
              <a:rPr lang="en-GB" altLang="en-US">
                <a:solidFill>
                  <a:srgbClr val="000000"/>
                </a:solidFill>
                <a:latin typeface="Arial" panose="020B0604020202020204" pitchFamily="34" charset="0"/>
              </a:rPr>
              <a:pPr/>
              <a:t>43</a:t>
            </a:fld>
            <a:endParaRPr lang="en-GB" altLang="en-US">
              <a:solidFill>
                <a:srgbClr val="000000"/>
              </a:solidFill>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0266A2B0-A0C8-2E97-4724-7EEBAF840AE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EDAFCBA3-DE80-49F1-B7AA-51F8F0A23ED8}" type="slidenum">
              <a:rPr lang="en-GB" altLang="en-US">
                <a:solidFill>
                  <a:srgbClr val="000000"/>
                </a:solidFill>
                <a:latin typeface="Arial" panose="020B0604020202020204" pitchFamily="34" charset="0"/>
              </a:rPr>
              <a:pPr/>
              <a:t>44</a:t>
            </a:fld>
            <a:endParaRPr lang="en-GB" altLang="en-US">
              <a:solidFill>
                <a:srgbClr val="000000"/>
              </a:solidFill>
              <a:latin typeface="Arial" panose="020B0604020202020204" pitchFamily="34" charset="0"/>
            </a:endParaRPr>
          </a:p>
        </p:txBody>
      </p:sp>
      <p:sp>
        <p:nvSpPr>
          <p:cNvPr id="116739" name="Rectangle 1">
            <a:extLst>
              <a:ext uri="{FF2B5EF4-FFF2-40B4-BE49-F238E27FC236}">
                <a16:creationId xmlns:a16="http://schemas.microsoft.com/office/drawing/2014/main" id="{994B9339-6FB0-7BEC-5E64-1B99EC2324C2}"/>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116740" name="Rectangle 2">
            <a:extLst>
              <a:ext uri="{FF2B5EF4-FFF2-40B4-BE49-F238E27FC236}">
                <a16:creationId xmlns:a16="http://schemas.microsoft.com/office/drawing/2014/main" id="{03E31D3F-61A0-243B-F2B4-7926066347E6}"/>
              </a:ext>
            </a:extLst>
          </p:cNvPr>
          <p:cNvSpPr>
            <a:spLocks noGrp="1" noChangeArrowheads="1"/>
          </p:cNvSpPr>
          <p:nvPr>
            <p:ph type="body" idx="1"/>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altLang="en-US" dirty="0">
                <a:latin typeface="Times New Roman" panose="02020603050405020304" pitchFamily="18" charset="0"/>
                <a:cs typeface="Times New Roman" panose="02020603050405020304" pitchFamily="18" charset="0"/>
              </a:rPr>
              <a:t>The Library subscribes to several databases that can contain market share information. </a:t>
            </a:r>
          </a:p>
          <a:p>
            <a:endParaRPr lang="en-US" altLang="en-US"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Some of the most promising ones are noted on this slide – IBISWorld and Passport are probably your two best bets. </a:t>
            </a:r>
          </a:p>
          <a:p>
            <a:endParaRPr lang="en-US" altLang="en-US"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When you find market share, make sure the content is Canadian - look for the word Canada in the table title, report or article to confirm the location of the market.</a:t>
            </a:r>
          </a:p>
          <a:p>
            <a:endParaRPr lang="en-US" altLang="en-US"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a:t>
            </a:r>
          </a:p>
          <a:p>
            <a:r>
              <a:rPr lang="en-US" altLang="en-US" dirty="0">
                <a:latin typeface="Times New Roman" panose="02020603050405020304" pitchFamily="18" charset="0"/>
                <a:cs typeface="Times New Roman" panose="02020603050405020304" pitchFamily="18" charset="0"/>
              </a:rPr>
              <a:t>Image source:</a:t>
            </a:r>
          </a:p>
          <a:p>
            <a:r>
              <a:rPr lang="en-US" altLang="en-US" dirty="0">
                <a:latin typeface="Times New Roman" panose="02020603050405020304" pitchFamily="18" charset="0"/>
                <a:cs typeface="Times New Roman" panose="02020603050405020304" pitchFamily="18" charset="0"/>
              </a:rPr>
              <a:t>Maple leaf - https://upload.wikimedia.org/wikipedia/commons/e/ee/Stylized_Maple_Leaf.jpg</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144160B3-294F-AE81-7667-48DB77AB6ED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E1BEA4B2-F4A3-4434-ADCF-3EAC72073F21}" type="slidenum">
              <a:rPr lang="en-GB" altLang="en-US">
                <a:solidFill>
                  <a:srgbClr val="000000"/>
                </a:solidFill>
                <a:latin typeface="Arial" panose="020B0604020202020204" pitchFamily="34" charset="0"/>
              </a:rPr>
              <a:pPr/>
              <a:t>45</a:t>
            </a:fld>
            <a:endParaRPr lang="en-GB" altLang="en-US">
              <a:solidFill>
                <a:srgbClr val="000000"/>
              </a:solidFill>
              <a:latin typeface="Arial" panose="020B0604020202020204" pitchFamily="34" charset="0"/>
            </a:endParaRPr>
          </a:p>
        </p:txBody>
      </p:sp>
      <p:sp>
        <p:nvSpPr>
          <p:cNvPr id="117763" name="Rectangle 1">
            <a:extLst>
              <a:ext uri="{FF2B5EF4-FFF2-40B4-BE49-F238E27FC236}">
                <a16:creationId xmlns:a16="http://schemas.microsoft.com/office/drawing/2014/main" id="{1BB0298C-E86D-D01D-1653-151B21BE574C}"/>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117764" name="Rectangle 2">
            <a:extLst>
              <a:ext uri="{FF2B5EF4-FFF2-40B4-BE49-F238E27FC236}">
                <a16:creationId xmlns:a16="http://schemas.microsoft.com/office/drawing/2014/main" id="{D07F0436-AB5F-B49E-543D-53C63F694A20}"/>
              </a:ext>
            </a:extLst>
          </p:cNvPr>
          <p:cNvSpPr>
            <a:spLocks noGrp="1" noChangeArrowheads="1"/>
          </p:cNvSpPr>
          <p:nvPr>
            <p:ph type="body" idx="1"/>
          </p:nvPr>
        </p:nvSpPr>
        <p:spPr>
          <a:xfrm>
            <a:off x="931863" y="3336925"/>
            <a:ext cx="7445375" cy="3159125"/>
          </a:xfrm>
          <a:ln/>
        </p:spPr>
        <p:txBody>
          <a:bodyPr wrap="none" anchor="ctr">
            <a:normAutofit fontScale="55000" lnSpcReduction="20000"/>
          </a:bodyPr>
          <a:lstStyle/>
          <a:p>
            <a:pPr>
              <a:defRPr/>
            </a:pPr>
            <a:r>
              <a:rPr lang="en-US" altLang="en-US" sz="1200" dirty="0">
                <a:latin typeface="Times New Roman" pitchFamily="18" charset="0"/>
              </a:rPr>
              <a:t>Here’s a sample market share table for Top Marshmallow Brands 2002. </a:t>
            </a:r>
          </a:p>
          <a:p>
            <a:pPr>
              <a:defRPr/>
            </a:pPr>
            <a:endParaRPr lang="en-US" altLang="en-US" sz="1200" dirty="0">
              <a:latin typeface="Times New Roman" pitchFamily="18" charset="0"/>
            </a:endParaRPr>
          </a:p>
          <a:p>
            <a:pPr>
              <a:defRPr/>
            </a:pPr>
            <a:r>
              <a:rPr lang="en-US" altLang="en-US" sz="1200" dirty="0">
                <a:latin typeface="Times New Roman" pitchFamily="18" charset="0"/>
              </a:rPr>
              <a:t>Is this market share table enough for your course report?</a:t>
            </a:r>
          </a:p>
          <a:p>
            <a:pPr>
              <a:defRPr/>
            </a:pPr>
            <a:endParaRPr lang="en-US" altLang="en-US" sz="1200" dirty="0">
              <a:latin typeface="Times New Roman" pitchFamily="18" charset="0"/>
            </a:endParaRPr>
          </a:p>
          <a:p>
            <a:pPr>
              <a:defRPr/>
            </a:pPr>
            <a:r>
              <a:rPr lang="en-US" altLang="en-US" sz="1200" dirty="0">
                <a:latin typeface="Times New Roman" pitchFamily="18" charset="0"/>
              </a:rPr>
              <a:t>The short answer is no, but why?</a:t>
            </a:r>
          </a:p>
          <a:p>
            <a:pPr>
              <a:defRPr/>
            </a:pPr>
            <a:endParaRPr lang="en-US" altLang="en-US" sz="1200" dirty="0">
              <a:latin typeface="Times New Roman" pitchFamily="18" charset="0"/>
            </a:endParaRPr>
          </a:p>
          <a:p>
            <a:pPr>
              <a:defRPr/>
            </a:pPr>
            <a:r>
              <a:rPr lang="en-US" altLang="en-US" sz="1200" dirty="0">
                <a:latin typeface="Times New Roman" pitchFamily="18" charset="0"/>
              </a:rPr>
              <a:t>Is this a market share table of companies or brands? </a:t>
            </a:r>
          </a:p>
          <a:p>
            <a:pPr>
              <a:defRPr/>
            </a:pPr>
            <a:endParaRPr lang="en-US" altLang="en-US" sz="1200" dirty="0">
              <a:latin typeface="Times New Roman" pitchFamily="18" charset="0"/>
            </a:endParaRPr>
          </a:p>
          <a:p>
            <a:pPr>
              <a:defRPr/>
            </a:pPr>
            <a:r>
              <a:rPr lang="en-US" altLang="en-US" sz="1200" dirty="0">
                <a:latin typeface="Times New Roman" pitchFamily="18" charset="0"/>
              </a:rPr>
              <a:t>The table title indicates brands, but you need company market share for this course, not brand market share.  </a:t>
            </a:r>
          </a:p>
          <a:p>
            <a:pPr>
              <a:defRPr/>
            </a:pPr>
            <a:endParaRPr lang="en-US" altLang="en-US" sz="1200" dirty="0">
              <a:latin typeface="Times New Roman" pitchFamily="18" charset="0"/>
            </a:endParaRPr>
          </a:p>
          <a:p>
            <a:pPr>
              <a:defRPr/>
            </a:pPr>
            <a:r>
              <a:rPr lang="en-US" altLang="en-US" sz="1200" dirty="0">
                <a:latin typeface="Times New Roman" pitchFamily="18" charset="0"/>
              </a:rPr>
              <a:t>All the brands listed may actually be produced by the same company, and that’s not what is needed. </a:t>
            </a:r>
          </a:p>
          <a:p>
            <a:pPr>
              <a:defRPr/>
            </a:pPr>
            <a:endParaRPr lang="en-US" altLang="en-US" sz="1200" dirty="0">
              <a:latin typeface="Times New Roman" pitchFamily="18" charset="0"/>
            </a:endParaRPr>
          </a:p>
          <a:p>
            <a:pPr>
              <a:defRPr/>
            </a:pPr>
            <a:r>
              <a:rPr lang="en-US" altLang="en-US" sz="1200" dirty="0">
                <a:latin typeface="Times New Roman" pitchFamily="18" charset="0"/>
              </a:rPr>
              <a:t>Is this market share for Canada?</a:t>
            </a:r>
          </a:p>
          <a:p>
            <a:pPr>
              <a:defRPr/>
            </a:pPr>
            <a:endParaRPr lang="en-US" altLang="en-US" sz="1200" dirty="0">
              <a:latin typeface="Times New Roman" pitchFamily="18" charset="0"/>
            </a:endParaRPr>
          </a:p>
          <a:p>
            <a:pPr>
              <a:defRPr/>
            </a:pPr>
            <a:r>
              <a:rPr lang="en-US" altLang="en-US" sz="1200" dirty="0">
                <a:latin typeface="Times New Roman" pitchFamily="18" charset="0"/>
              </a:rPr>
              <a:t>Probably not. Canada is not mentioned in the table.</a:t>
            </a:r>
          </a:p>
          <a:p>
            <a:pPr>
              <a:defRPr/>
            </a:pPr>
            <a:endParaRPr lang="en-US" altLang="en-US" sz="1200" dirty="0">
              <a:latin typeface="Times New Roman" pitchFamily="18" charset="0"/>
            </a:endParaRPr>
          </a:p>
          <a:p>
            <a:pPr>
              <a:defRPr/>
            </a:pPr>
            <a:r>
              <a:rPr lang="en-US" altLang="en-US" sz="1200" dirty="0">
                <a:latin typeface="Times New Roman" pitchFamily="18" charset="0"/>
              </a:rPr>
              <a:t>Many market share sources are produced by American publishers, so when geography is not specifically noted, it’s generally assumed that the data applies to the US market. </a:t>
            </a:r>
          </a:p>
          <a:p>
            <a:pPr>
              <a:defRPr/>
            </a:pPr>
            <a:endParaRPr lang="en-US" altLang="en-US" sz="1200" dirty="0">
              <a:latin typeface="Times New Roman" pitchFamily="18" charset="0"/>
            </a:endParaRPr>
          </a:p>
          <a:p>
            <a:pPr>
              <a:defRPr/>
            </a:pPr>
            <a:r>
              <a:rPr lang="en-US" altLang="en-US" sz="1200" dirty="0">
                <a:latin typeface="Times New Roman" pitchFamily="18" charset="0"/>
              </a:rPr>
              <a:t>If you’re not sure of its geography, investigate the source of the information more thoroughly.</a:t>
            </a:r>
          </a:p>
          <a:p>
            <a:pPr>
              <a:defRPr/>
            </a:pPr>
            <a:endParaRPr lang="en-US" altLang="en-US" sz="1200" dirty="0">
              <a:latin typeface="Times New Roman" pitchFamily="18" charset="0"/>
            </a:endParaRPr>
          </a:p>
          <a:p>
            <a:pPr>
              <a:defRPr/>
            </a:pPr>
            <a:r>
              <a:rPr lang="en-US" altLang="en-US" sz="1200" dirty="0">
                <a:latin typeface="Times New Roman" pitchFamily="18" charset="0"/>
              </a:rPr>
              <a:t>What about currency? </a:t>
            </a:r>
          </a:p>
          <a:p>
            <a:pPr>
              <a:defRPr/>
            </a:pPr>
            <a:br>
              <a:rPr lang="en-US" altLang="en-US" sz="1200" dirty="0">
                <a:latin typeface="Times New Roman" pitchFamily="18" charset="0"/>
              </a:rPr>
            </a:br>
            <a:r>
              <a:rPr lang="en-US" altLang="en-US" sz="1200" dirty="0">
                <a:latin typeface="Times New Roman" pitchFamily="18" charset="0"/>
              </a:rPr>
              <a:t>Is 2002 market share too old for this course? </a:t>
            </a:r>
          </a:p>
          <a:p>
            <a:pPr>
              <a:defRPr/>
            </a:pPr>
            <a:br>
              <a:rPr lang="en-US" altLang="en-US" sz="1200" dirty="0">
                <a:latin typeface="Times New Roman" pitchFamily="18" charset="0"/>
              </a:rPr>
            </a:br>
            <a:r>
              <a:rPr lang="en-US" altLang="en-US" sz="1200" dirty="0">
                <a:latin typeface="Times New Roman" pitchFamily="18" charset="0"/>
              </a:rPr>
              <a:t>Yes, it is. You need to find something more recent, preferably sometime in the last two years or so. </a:t>
            </a:r>
          </a:p>
          <a:p>
            <a:pPr>
              <a:defRPr/>
            </a:pPr>
            <a:endParaRPr lang="en-US" altLang="en-US" dirty="0">
              <a:latin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957CCE89-5785-252A-EEA4-80FF1098624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65D3BCCF-AEE5-4D78-A928-843E6A8FE3A5}" type="slidenum">
              <a:rPr lang="en-GB" altLang="en-US">
                <a:solidFill>
                  <a:srgbClr val="000000"/>
                </a:solidFill>
                <a:latin typeface="Arial" panose="020B0604020202020204" pitchFamily="34" charset="0"/>
              </a:rPr>
              <a:pPr/>
              <a:t>46</a:t>
            </a:fld>
            <a:endParaRPr lang="en-GB" altLang="en-US">
              <a:solidFill>
                <a:srgbClr val="000000"/>
              </a:solidFill>
              <a:latin typeface="Arial" panose="020B0604020202020204" pitchFamily="34" charset="0"/>
            </a:endParaRPr>
          </a:p>
        </p:txBody>
      </p:sp>
      <p:sp>
        <p:nvSpPr>
          <p:cNvPr id="118787" name="Rectangle 1">
            <a:extLst>
              <a:ext uri="{FF2B5EF4-FFF2-40B4-BE49-F238E27FC236}">
                <a16:creationId xmlns:a16="http://schemas.microsoft.com/office/drawing/2014/main" id="{6627C2E3-A924-2B2B-29BF-FF42D8091992}"/>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118788" name="Rectangle 2">
            <a:extLst>
              <a:ext uri="{FF2B5EF4-FFF2-40B4-BE49-F238E27FC236}">
                <a16:creationId xmlns:a16="http://schemas.microsoft.com/office/drawing/2014/main" id="{FD083422-D322-997B-6147-CFE867793A1C}"/>
              </a:ext>
            </a:extLst>
          </p:cNvPr>
          <p:cNvSpPr>
            <a:spLocks noGrp="1" noChangeArrowheads="1"/>
          </p:cNvSpPr>
          <p:nvPr>
            <p:ph type="body" idx="1"/>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altLang="en-US" dirty="0">
                <a:latin typeface="Times New Roman" panose="02020603050405020304" pitchFamily="18" charset="0"/>
              </a:rPr>
              <a:t>If you do find market share in a published source, make sure it is Canadian and make sure that it is company market share.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622BD258-8FEC-0671-A3D8-205E37A38AC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7F009559-DA3D-4E24-AB65-C17328057C02}" type="slidenum">
              <a:rPr lang="en-GB" altLang="en-US">
                <a:solidFill>
                  <a:srgbClr val="000000"/>
                </a:solidFill>
                <a:latin typeface="Arial" panose="020B0604020202020204" pitchFamily="34" charset="0"/>
              </a:rPr>
              <a:pPr/>
              <a:t>47</a:t>
            </a:fld>
            <a:endParaRPr lang="en-GB" altLang="en-US">
              <a:solidFill>
                <a:srgbClr val="000000"/>
              </a:solidFill>
              <a:latin typeface="Arial" panose="020B0604020202020204" pitchFamily="34" charset="0"/>
            </a:endParaRPr>
          </a:p>
        </p:txBody>
      </p:sp>
      <p:sp>
        <p:nvSpPr>
          <p:cNvPr id="119811" name="Rectangle 1">
            <a:extLst>
              <a:ext uri="{FF2B5EF4-FFF2-40B4-BE49-F238E27FC236}">
                <a16:creationId xmlns:a16="http://schemas.microsoft.com/office/drawing/2014/main" id="{E3A986A1-957F-2363-F13A-524B130A465D}"/>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119812" name="Rectangle 2">
            <a:extLst>
              <a:ext uri="{FF2B5EF4-FFF2-40B4-BE49-F238E27FC236}">
                <a16:creationId xmlns:a16="http://schemas.microsoft.com/office/drawing/2014/main" id="{4C890D8A-D607-5877-98B2-7B781AF574AA}"/>
              </a:ext>
            </a:extLst>
          </p:cNvPr>
          <p:cNvSpPr>
            <a:spLocks noGrp="1" noChangeArrowheads="1"/>
          </p:cNvSpPr>
          <p:nvPr>
            <p:ph type="body" idx="1"/>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CA" altLang="en-US" dirty="0">
                <a:latin typeface="Times New Roman" panose="02020603050405020304" pitchFamily="18" charset="0"/>
              </a:rPr>
              <a:t>If you can’t find your market share in a published source, you can try a company contact or you may have to estimate Canadian market share based on everything you’ve learned about the industry and its companies from your research.</a:t>
            </a:r>
          </a:p>
          <a:p>
            <a:endParaRPr lang="en-CA" altLang="en-US" dirty="0">
              <a:latin typeface="Times New Roman" panose="02020603050405020304" pitchFamily="18" charset="0"/>
            </a:endParaRPr>
          </a:p>
          <a:p>
            <a:r>
              <a:rPr lang="en-CA" altLang="en-US" dirty="0">
                <a:latin typeface="Times New Roman" panose="02020603050405020304" pitchFamily="18" charset="0"/>
              </a:rPr>
              <a:t>An estimate that shows your calculations and includes supporting documentation may be the best that you can do, and that’s okay.  </a:t>
            </a:r>
          </a:p>
          <a:p>
            <a:endParaRPr lang="en-CA" altLang="en-US" dirty="0">
              <a:latin typeface="Times New Roman" panose="02020603050405020304" pitchFamily="18" charset="0"/>
            </a:endParaRPr>
          </a:p>
          <a:p>
            <a:r>
              <a:rPr lang="en-CA" altLang="en-US" dirty="0">
                <a:latin typeface="Times New Roman" panose="02020603050405020304" pitchFamily="18" charset="0"/>
              </a:rPr>
              <a:t>Often times the information you need won’t be available, so you have to deduce what you can from the sources that are accessible to you. </a:t>
            </a:r>
            <a:endParaRPr lang="en-US" altLang="en-US" dirty="0">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A4B818FA-B54C-F8FA-4E98-08F98114774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7888" algn="l"/>
                <a:tab pos="1758950" algn="l"/>
                <a:tab pos="2641600" algn="l"/>
                <a:tab pos="3522663" algn="l"/>
                <a:tab pos="4403725" algn="l"/>
                <a:tab pos="5283200" algn="l"/>
                <a:tab pos="6164263" algn="l"/>
                <a:tab pos="7045325" algn="l"/>
                <a:tab pos="7927975" algn="l"/>
                <a:tab pos="8810625" algn="l"/>
                <a:tab pos="9691688" algn="l"/>
              </a:tabLst>
              <a:defRPr>
                <a:solidFill>
                  <a:schemeClr val="bg1"/>
                </a:solidFill>
                <a:latin typeface="Verdana" panose="020B0604030504040204" pitchFamily="34" charset="0"/>
                <a:ea typeface="ＭＳ Ｐゴシック" panose="020B0600070205080204" pitchFamily="34" charset="-128"/>
              </a:defRPr>
            </a:lvl9pPr>
          </a:lstStyle>
          <a:p>
            <a:fld id="{9D9A1483-F92C-4F46-B6FA-FDF544D4E69F}" type="slidenum">
              <a:rPr lang="en-GB" altLang="en-US">
                <a:solidFill>
                  <a:srgbClr val="000000"/>
                </a:solidFill>
                <a:latin typeface="Arial" panose="020B0604020202020204" pitchFamily="34" charset="0"/>
              </a:rPr>
              <a:pPr/>
              <a:t>48</a:t>
            </a:fld>
            <a:endParaRPr lang="en-GB" altLang="en-US">
              <a:solidFill>
                <a:srgbClr val="000000"/>
              </a:solidFill>
              <a:latin typeface="Arial" panose="020B0604020202020204" pitchFamily="34" charset="0"/>
            </a:endParaRPr>
          </a:p>
        </p:txBody>
      </p:sp>
      <p:sp>
        <p:nvSpPr>
          <p:cNvPr id="120835" name="Rectangle 1">
            <a:extLst>
              <a:ext uri="{FF2B5EF4-FFF2-40B4-BE49-F238E27FC236}">
                <a16:creationId xmlns:a16="http://schemas.microsoft.com/office/drawing/2014/main" id="{BB047403-39B0-4FFF-2E51-3A49327E929D}"/>
              </a:ext>
            </a:extLst>
          </p:cNvPr>
          <p:cNvSpPr>
            <a:spLocks noGrp="1" noRot="1" noChangeAspect="1" noChangeArrowheads="1" noTextEdit="1"/>
          </p:cNvSpPr>
          <p:nvPr>
            <p:ph type="sldImg"/>
          </p:nvPr>
        </p:nvSpPr>
        <p:spPr bwMode="auto">
          <a:xfrm>
            <a:off x="2320925" y="528638"/>
            <a:ext cx="4676775" cy="2632075"/>
          </a:xfrm>
          <a:solidFill>
            <a:srgbClr val="FFFFFF"/>
          </a:solidFill>
          <a:ln>
            <a:solidFill>
              <a:srgbClr val="000000"/>
            </a:solidFill>
            <a:miter lim="800000"/>
            <a:headEnd/>
            <a:tailEnd/>
          </a:ln>
        </p:spPr>
      </p:sp>
      <p:sp>
        <p:nvSpPr>
          <p:cNvPr id="120836" name="Rectangle 2">
            <a:extLst>
              <a:ext uri="{FF2B5EF4-FFF2-40B4-BE49-F238E27FC236}">
                <a16:creationId xmlns:a16="http://schemas.microsoft.com/office/drawing/2014/main" id="{59DC0307-82DF-CB7C-99B8-CB874F592194}"/>
              </a:ext>
            </a:extLst>
          </p:cNvPr>
          <p:cNvSpPr>
            <a:spLocks noGrp="1" noChangeArrowheads="1"/>
          </p:cNvSpPr>
          <p:nvPr>
            <p:ph type="body" idx="1"/>
          </p:nvPr>
        </p:nvSpPr>
        <p:spPr>
          <a:xfrm>
            <a:off x="982663" y="3336925"/>
            <a:ext cx="7704137" cy="3159125"/>
          </a:xfrm>
          <a:ln/>
        </p:spPr>
        <p:txBody>
          <a:bodyPr wrap="none" anchor="ctr">
            <a:normAutofit fontScale="92500" lnSpcReduction="20000"/>
          </a:bodyPr>
          <a:lstStyle/>
          <a:p>
            <a:pPr>
              <a:defRPr/>
            </a:pPr>
            <a:r>
              <a:rPr lang="en-US" altLang="en-US" dirty="0">
                <a:latin typeface="Times New Roman" pitchFamily="18" charset="0"/>
              </a:rPr>
              <a:t>Your report will also include a PESTEL analysis on your industry which involves discussing at least one opportunity and one threat in each of these six environments.</a:t>
            </a:r>
          </a:p>
          <a:p>
            <a:pPr>
              <a:defRPr/>
            </a:pPr>
            <a:endParaRPr lang="en-US" altLang="en-US" dirty="0">
              <a:latin typeface="Times New Roman" pitchFamily="18" charset="0"/>
            </a:endParaRPr>
          </a:p>
          <a:p>
            <a:pPr>
              <a:defRPr/>
            </a:pPr>
            <a:r>
              <a:rPr lang="en-US" altLang="en-US" dirty="0">
                <a:latin typeface="Times New Roman" pitchFamily="18" charset="0"/>
              </a:rPr>
              <a:t>Political </a:t>
            </a:r>
          </a:p>
          <a:p>
            <a:pPr>
              <a:defRPr/>
            </a:pPr>
            <a:r>
              <a:rPr lang="en-US" altLang="en-US" dirty="0">
                <a:latin typeface="Times New Roman" pitchFamily="18" charset="0"/>
              </a:rPr>
              <a:t>Economic</a:t>
            </a:r>
          </a:p>
          <a:p>
            <a:pPr>
              <a:defRPr/>
            </a:pPr>
            <a:r>
              <a:rPr lang="en-US" altLang="en-US" dirty="0">
                <a:latin typeface="Times New Roman" pitchFamily="18" charset="0"/>
              </a:rPr>
              <a:t>Social</a:t>
            </a:r>
          </a:p>
          <a:p>
            <a:pPr>
              <a:defRPr/>
            </a:pPr>
            <a:r>
              <a:rPr lang="en-US" altLang="en-US" dirty="0">
                <a:latin typeface="Times New Roman" pitchFamily="18" charset="0"/>
              </a:rPr>
              <a:t>Technological</a:t>
            </a:r>
          </a:p>
          <a:p>
            <a:pPr>
              <a:defRPr/>
            </a:pPr>
            <a:r>
              <a:rPr lang="en-US" altLang="en-US" dirty="0">
                <a:latin typeface="Times New Roman" pitchFamily="18" charset="0"/>
              </a:rPr>
              <a:t>Environmental</a:t>
            </a:r>
          </a:p>
          <a:p>
            <a:pPr>
              <a:defRPr/>
            </a:pPr>
            <a:r>
              <a:rPr lang="en-US" altLang="en-US" dirty="0">
                <a:latin typeface="Times New Roman" pitchFamily="18" charset="0"/>
              </a:rPr>
              <a:t>Legal or Regulatory</a:t>
            </a:r>
          </a:p>
          <a:p>
            <a:pPr>
              <a:defRPr/>
            </a:pPr>
            <a:endParaRPr lang="en-US" altLang="en-US" dirty="0">
              <a:latin typeface="Times New Roman" pitchFamily="18" charset="0"/>
            </a:endParaRPr>
          </a:p>
          <a:p>
            <a:pPr>
              <a:defRPr/>
            </a:pPr>
            <a:r>
              <a:rPr lang="en-US" altLang="en-US" dirty="0">
                <a:latin typeface="Times New Roman" pitchFamily="18" charset="0"/>
              </a:rPr>
              <a:t>The Library subscribes to several databases that should help you address the impacts that trends in these environments have on your industry and the companies within it, although some will cover certain environments more thoroughly. </a:t>
            </a:r>
          </a:p>
          <a:p>
            <a:pPr>
              <a:defRPr/>
            </a:pPr>
            <a:endParaRPr lang="en-US" altLang="en-US" dirty="0">
              <a:latin typeface="Times New Roman" pitchFamily="18" charset="0"/>
            </a:endParaRPr>
          </a:p>
          <a:p>
            <a:pPr>
              <a:defRPr/>
            </a:pPr>
            <a:r>
              <a:rPr lang="en-US" altLang="en-US" dirty="0">
                <a:latin typeface="Times New Roman" pitchFamily="18" charset="0"/>
              </a:rPr>
              <a:t>The next few slides highlight some key resources and their coverage of these environments. </a:t>
            </a:r>
          </a:p>
          <a:p>
            <a:pPr>
              <a:defRPr/>
            </a:pPr>
            <a:endParaRPr lang="en-US" altLang="en-US" dirty="0">
              <a:latin typeface="Times New Roman" pitchFamily="18" charset="0"/>
            </a:endParaRPr>
          </a:p>
          <a:p>
            <a:pPr>
              <a:defRPr/>
            </a:pPr>
            <a:r>
              <a:rPr lang="en-US" altLang="en-US" dirty="0">
                <a:latin typeface="Times New Roman" pitchFamily="18" charset="0"/>
              </a:rPr>
              <a:t>----------------</a:t>
            </a:r>
          </a:p>
          <a:p>
            <a:pPr>
              <a:defRPr/>
            </a:pPr>
            <a:r>
              <a:rPr lang="en-US" altLang="en-US" dirty="0">
                <a:latin typeface="Times New Roman" pitchFamily="18" charset="0"/>
              </a:rPr>
              <a:t>Image source:</a:t>
            </a:r>
          </a:p>
          <a:p>
            <a:pPr>
              <a:defRPr/>
            </a:pPr>
            <a:r>
              <a:rPr lang="en-US" altLang="en-US" dirty="0">
                <a:latin typeface="Times New Roman" pitchFamily="18" charset="0"/>
              </a:rPr>
              <a:t>PESTEL - https://www.ibisworld.com/industry-insider/how-to-use-industry-research/how-to-use-ibisworld-research-in-a-pestle-analysis/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26AAE837-B12D-1BD7-46F5-46AB89D4E9A0}"/>
              </a:ext>
            </a:extLst>
          </p:cNvPr>
          <p:cNvSpPr>
            <a:spLocks noGrp="1" noRot="1" noChangeAspect="1" noChangeArrowheads="1" noTextEdit="1"/>
          </p:cNvSpPr>
          <p:nvPr>
            <p:ph type="sldImg"/>
          </p:nvPr>
        </p:nvSpPr>
        <p:spPr bwMode="auto">
          <a:xfrm>
            <a:off x="2317750" y="528638"/>
            <a:ext cx="4673600" cy="2630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a:extLst>
              <a:ext uri="{FF2B5EF4-FFF2-40B4-BE49-F238E27FC236}">
                <a16:creationId xmlns:a16="http://schemas.microsoft.com/office/drawing/2014/main" id="{938EA156-5F0C-F796-8D25-825539E2C75E}"/>
              </a:ext>
            </a:extLst>
          </p:cNvPr>
          <p:cNvSpPr>
            <a:spLocks noGrp="1"/>
          </p:cNvSpPr>
          <p:nvPr>
            <p:ph type="body" idx="1"/>
          </p:nvPr>
        </p:nvSpPr>
        <p:spPr bwMode="auto">
          <a:xfrm>
            <a:off x="931863" y="3336925"/>
            <a:ext cx="7443787" cy="3157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imes New Roman" panose="02020603050405020304" pitchFamily="18" charset="0"/>
              </a:rPr>
              <a:t>IBISWorld is one of the largest providers of industry information. </a:t>
            </a:r>
          </a:p>
          <a:p>
            <a:endParaRPr lang="en-US" altLang="en-US" dirty="0">
              <a:latin typeface="Times New Roman" panose="02020603050405020304" pitchFamily="18" charset="0"/>
            </a:endParaRPr>
          </a:p>
          <a:p>
            <a:r>
              <a:rPr lang="en-US" altLang="en-US" dirty="0">
                <a:latin typeface="Times New Roman" panose="02020603050405020304" pitchFamily="18" charset="0"/>
              </a:rPr>
              <a:t>Their database includes over 400 current Canadian industry reports at the 5-digit  NAICS code level. </a:t>
            </a:r>
          </a:p>
          <a:p>
            <a:endParaRPr lang="en-US" altLang="en-US" dirty="0">
              <a:latin typeface="Times New Roman" panose="02020603050405020304" pitchFamily="18" charset="0"/>
            </a:endParaRPr>
          </a:p>
          <a:p>
            <a:r>
              <a:rPr lang="en-CA" altLang="en-US" dirty="0">
                <a:latin typeface="Times New Roman" panose="02020603050405020304" pitchFamily="18" charset="0"/>
              </a:rPr>
              <a:t>Everyone in this course should be able to find a report on their industry in this database.</a:t>
            </a:r>
          </a:p>
          <a:p>
            <a:endParaRPr lang="en-CA" altLang="en-US" dirty="0">
              <a:latin typeface="Times New Roman" panose="02020603050405020304" pitchFamily="18" charset="0"/>
            </a:endParaRPr>
          </a:p>
          <a:p>
            <a:r>
              <a:rPr lang="en-CA" altLang="en-US" dirty="0">
                <a:latin typeface="Times New Roman" panose="02020603050405020304" pitchFamily="18" charset="0"/>
              </a:rPr>
              <a:t>All 6 PESTEL environments are addressed in relatively lengthy industry reports produced by IBISWorld.</a:t>
            </a:r>
          </a:p>
          <a:p>
            <a:endParaRPr lang="en-CA" altLang="en-US" dirty="0">
              <a:latin typeface="Times New Roman" panose="02020603050405020304" pitchFamily="18" charset="0"/>
            </a:endParaRPr>
          </a:p>
          <a:p>
            <a:r>
              <a:rPr lang="en-US" altLang="en-US" dirty="0">
                <a:latin typeface="Times New Roman" panose="02020603050405020304" pitchFamily="18" charset="0"/>
              </a:rPr>
              <a:t>You can browse a list of Canadian industry reports, or you can search for your keyword(s) across all the reports. </a:t>
            </a:r>
          </a:p>
          <a:p>
            <a:endParaRPr lang="en-US" altLang="en-US" dirty="0">
              <a:latin typeface="Times New Roman" panose="02020603050405020304" pitchFamily="18" charset="0"/>
            </a:endParaRPr>
          </a:p>
          <a:p>
            <a:r>
              <a:rPr lang="en-US" altLang="en-US" dirty="0">
                <a:latin typeface="Times New Roman" panose="02020603050405020304" pitchFamily="18" charset="0"/>
              </a:rPr>
              <a:t>In this example, we’re looking for a report on Wireless Telecommunication Carriers in Canada.  </a:t>
            </a:r>
          </a:p>
          <a:p>
            <a:endParaRPr lang="en-US" altLang="en-US" dirty="0">
              <a:latin typeface="Times New Roman" panose="02020603050405020304" pitchFamily="18" charset="0"/>
            </a:endParaRPr>
          </a:p>
          <a:p>
            <a:r>
              <a:rPr lang="en-US" altLang="en-US" dirty="0">
                <a:latin typeface="Times New Roman" panose="02020603050405020304" pitchFamily="18" charset="0"/>
              </a:rPr>
              <a:t>We can browse the menus to locate the report, or we can enter relevant keywords into the search box.</a:t>
            </a:r>
          </a:p>
          <a:p>
            <a:endParaRPr lang="en-US" altLang="en-US" dirty="0">
              <a:latin typeface="Times New Roman" panose="02020603050405020304" pitchFamily="18" charset="0"/>
            </a:endParaRPr>
          </a:p>
          <a:p>
            <a:endParaRPr lang="en-CA" altLang="en-US" dirty="0">
              <a:latin typeface="Times New Roman" panose="02020603050405020304" pitchFamily="18" charset="0"/>
            </a:endParaRPr>
          </a:p>
        </p:txBody>
      </p:sp>
      <p:sp>
        <p:nvSpPr>
          <p:cNvPr id="121860" name="Slide Number Placeholder 3">
            <a:extLst>
              <a:ext uri="{FF2B5EF4-FFF2-40B4-BE49-F238E27FC236}">
                <a16:creationId xmlns:a16="http://schemas.microsoft.com/office/drawing/2014/main" id="{C97CCF22-2A3D-B02F-B279-BC883CAED22C}"/>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60D26B81-9696-43F5-A013-6A76331D15E6}" type="slidenum">
              <a:rPr lang="en-US" altLang="en-US">
                <a:solidFill>
                  <a:srgbClr val="000000"/>
                </a:solidFill>
                <a:latin typeface="Arial" panose="020B0604020202020204" pitchFamily="34" charset="0"/>
              </a:rPr>
              <a:pPr/>
              <a:t>49</a:t>
            </a:fld>
            <a:endParaRPr lang="en-US" altLang="en-US">
              <a:solidFill>
                <a:srgbClr val="000000"/>
              </a:solidFill>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24DC80F4-F715-95FE-86B0-C538256A66E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A6341D00-3E49-4A0B-8A75-FF4DB9387342}" type="slidenum">
              <a:rPr lang="en-GB" altLang="en-US">
                <a:solidFill>
                  <a:srgbClr val="000000"/>
                </a:solidFill>
                <a:latin typeface="Arial" panose="020B0604020202020204" pitchFamily="34" charset="0"/>
              </a:rPr>
              <a:pPr/>
              <a:t>5</a:t>
            </a:fld>
            <a:endParaRPr lang="en-GB" altLang="en-US">
              <a:solidFill>
                <a:srgbClr val="000000"/>
              </a:solidFill>
              <a:latin typeface="Arial" panose="020B0604020202020204" pitchFamily="34" charset="0"/>
            </a:endParaRPr>
          </a:p>
        </p:txBody>
      </p:sp>
      <p:sp>
        <p:nvSpPr>
          <p:cNvPr id="76803" name="Rectangle 1">
            <a:extLst>
              <a:ext uri="{FF2B5EF4-FFF2-40B4-BE49-F238E27FC236}">
                <a16:creationId xmlns:a16="http://schemas.microsoft.com/office/drawing/2014/main" id="{6108CE82-9646-7716-FC38-184E7F7D1F94}"/>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76804" name="Rectangle 2">
            <a:extLst>
              <a:ext uri="{FF2B5EF4-FFF2-40B4-BE49-F238E27FC236}">
                <a16:creationId xmlns:a16="http://schemas.microsoft.com/office/drawing/2014/main" id="{5F5398C6-81F7-F611-1B43-21666C5E6533}"/>
              </a:ext>
            </a:extLst>
          </p:cNvPr>
          <p:cNvSpPr>
            <a:spLocks noGrp="1" noChangeArrowheads="1"/>
          </p:cNvSpPr>
          <p:nvPr>
            <p:ph type="body" idx="1"/>
          </p:nvPr>
        </p:nvSpPr>
        <p:spPr>
          <a:xfrm>
            <a:off x="931863" y="3336925"/>
            <a:ext cx="7445375" cy="3159125"/>
          </a:xfrm>
          <a:ln/>
        </p:spPr>
        <p:txBody>
          <a:bodyPr wrap="none" anchor="ctr">
            <a:normAutofit fontScale="70000" lnSpcReduction="20000"/>
          </a:bodyPr>
          <a:lstStyle/>
          <a:p>
            <a:pPr>
              <a:defRPr/>
            </a:pPr>
            <a:r>
              <a:rPr lang="en-CA" altLang="en-US" dirty="0">
                <a:latin typeface="Times New Roman" pitchFamily="18" charset="0"/>
              </a:rPr>
              <a:t>Industry classification systems group industries according to a hierarchy or various levels. </a:t>
            </a:r>
          </a:p>
          <a:p>
            <a:pPr>
              <a:defRPr/>
            </a:pPr>
            <a:endParaRPr lang="en-CA" altLang="en-US" dirty="0">
              <a:latin typeface="Times New Roman" pitchFamily="18" charset="0"/>
            </a:endParaRPr>
          </a:p>
          <a:p>
            <a:pPr>
              <a:defRPr/>
            </a:pPr>
            <a:r>
              <a:rPr lang="en-CA" altLang="en-US" dirty="0">
                <a:latin typeface="Times New Roman"/>
                <a:cs typeface="Times New Roman"/>
              </a:rPr>
              <a:t>At the top of the classification scheme are industry sectors such as Agriculture, Manufacturing, and Retail.</a:t>
            </a:r>
            <a:endParaRPr lang="en-CA" altLang="en-US" dirty="0">
              <a:latin typeface="Times New Roman" pitchFamily="18" charset="0"/>
              <a:cs typeface="Times New Roman"/>
            </a:endParaRPr>
          </a:p>
          <a:p>
            <a:pPr>
              <a:defRPr/>
            </a:pPr>
            <a:endParaRPr lang="en-CA" altLang="en-US" dirty="0">
              <a:latin typeface="Times New Roman" pitchFamily="18" charset="0"/>
            </a:endParaRPr>
          </a:p>
          <a:p>
            <a:pPr>
              <a:defRPr/>
            </a:pPr>
            <a:r>
              <a:rPr lang="en-CA" altLang="en-US" dirty="0">
                <a:latin typeface="Times New Roman" pitchFamily="18" charset="0"/>
              </a:rPr>
              <a:t>Sectors are typically broad categories that are represented by a two digit code.  </a:t>
            </a:r>
          </a:p>
          <a:p>
            <a:pPr>
              <a:defRPr/>
            </a:pPr>
            <a:endParaRPr lang="en-CA" altLang="en-US" dirty="0">
              <a:latin typeface="Times New Roman" pitchFamily="18" charset="0"/>
            </a:endParaRPr>
          </a:p>
          <a:p>
            <a:pPr>
              <a:defRPr/>
            </a:pPr>
            <a:r>
              <a:rPr lang="en-CA" altLang="en-US" dirty="0">
                <a:latin typeface="Times New Roman"/>
                <a:cs typeface="Times New Roman"/>
              </a:rPr>
              <a:t>In this example, the manufacturing sector is represented by the digits 31 to 33. </a:t>
            </a:r>
            <a:endParaRPr lang="en-CA" altLang="en-US" dirty="0">
              <a:latin typeface="Times New Roman" pitchFamily="18" charset="0"/>
              <a:cs typeface="Times New Roman"/>
            </a:endParaRPr>
          </a:p>
          <a:p>
            <a:pPr>
              <a:defRPr/>
            </a:pPr>
            <a:endParaRPr lang="en-CA" altLang="en-US" dirty="0">
              <a:latin typeface="Times New Roman" pitchFamily="18" charset="0"/>
            </a:endParaRPr>
          </a:p>
          <a:p>
            <a:pPr>
              <a:defRPr/>
            </a:pPr>
            <a:r>
              <a:rPr lang="en-CA" altLang="en-US" dirty="0">
                <a:latin typeface="Times New Roman" pitchFamily="18" charset="0"/>
              </a:rPr>
              <a:t>Each sector is then broken down into more granular levels. </a:t>
            </a:r>
          </a:p>
          <a:p>
            <a:pPr>
              <a:defRPr/>
            </a:pPr>
            <a:endParaRPr lang="en-CA" altLang="en-US" dirty="0">
              <a:latin typeface="Times New Roman" pitchFamily="18" charset="0"/>
            </a:endParaRPr>
          </a:p>
          <a:p>
            <a:pPr>
              <a:defRPr/>
            </a:pPr>
            <a:r>
              <a:rPr lang="en-CA" altLang="en-US" dirty="0">
                <a:latin typeface="Times New Roman" pitchFamily="18" charset="0"/>
              </a:rPr>
              <a:t>The more specific the industry activity, the longer the industry code number. </a:t>
            </a:r>
          </a:p>
          <a:p>
            <a:pPr>
              <a:defRPr/>
            </a:pPr>
            <a:r>
              <a:rPr lang="en-CA" altLang="en-US" dirty="0">
                <a:latin typeface="Times New Roman" pitchFamily="18" charset="0"/>
              </a:rPr>
              <a:t> </a:t>
            </a:r>
          </a:p>
          <a:p>
            <a:pPr>
              <a:defRPr/>
            </a:pPr>
            <a:r>
              <a:rPr lang="en-CA" altLang="en-US" dirty="0">
                <a:latin typeface="Times New Roman" pitchFamily="18" charset="0"/>
              </a:rPr>
              <a:t>In this slide we can see that food manufacturing is a subsector within the manufacturing sector and is represented by the digits 311. </a:t>
            </a:r>
          </a:p>
          <a:p>
            <a:pPr>
              <a:defRPr/>
            </a:pPr>
            <a:endParaRPr lang="en-CA" altLang="en-US" dirty="0">
              <a:latin typeface="Times New Roman" pitchFamily="18" charset="0"/>
            </a:endParaRPr>
          </a:p>
          <a:p>
            <a:pPr>
              <a:defRPr/>
            </a:pPr>
            <a:r>
              <a:rPr lang="en-CA" altLang="en-US" dirty="0">
                <a:latin typeface="Times New Roman"/>
                <a:cs typeface="Times New Roman"/>
              </a:rPr>
              <a:t>Other subsectors within the manufacturing sector will begin with the same digit, the number 3, but will be followed by other digits to denote a different activity. </a:t>
            </a:r>
            <a:endParaRPr lang="en-CA" altLang="en-US" dirty="0">
              <a:latin typeface="Times New Roman" pitchFamily="18" charset="0"/>
              <a:cs typeface="Times New Roman"/>
            </a:endParaRPr>
          </a:p>
          <a:p>
            <a:pPr>
              <a:defRPr/>
            </a:pPr>
            <a:endParaRPr lang="en-CA" altLang="en-US" dirty="0">
              <a:latin typeface="Times New Roman" pitchFamily="18" charset="0"/>
            </a:endParaRPr>
          </a:p>
          <a:p>
            <a:pPr>
              <a:defRPr/>
            </a:pPr>
            <a:r>
              <a:rPr lang="en-CA" altLang="en-US" dirty="0">
                <a:latin typeface="Times New Roman" pitchFamily="18" charset="0"/>
              </a:rPr>
              <a:t>For instance, 315 represents the Apparel manufacturing subsector and 322 stands for the Paper manufacturing subsector.</a:t>
            </a:r>
          </a:p>
          <a:p>
            <a:pPr>
              <a:defRPr/>
            </a:pPr>
            <a:endParaRPr lang="en-CA" altLang="en-US" dirty="0">
              <a:latin typeface="Times New Roman" pitchFamily="18" charset="0"/>
            </a:endParaRPr>
          </a:p>
          <a:p>
            <a:pPr>
              <a:defRPr/>
            </a:pPr>
            <a:r>
              <a:rPr lang="en-CA" altLang="en-US" dirty="0">
                <a:latin typeface="Times New Roman" pitchFamily="18" charset="0"/>
              </a:rPr>
              <a:t>As the activity gets more specific, the industry code number will get progressively longer, sometimes extending to 6 or more digits. </a:t>
            </a:r>
          </a:p>
          <a:p>
            <a:pPr>
              <a:defRPr/>
            </a:pPr>
            <a:endParaRPr lang="en-CA" altLang="en-US" dirty="0">
              <a:latin typeface="Times New Roman" pitchFamily="18" charset="0"/>
            </a:endParaRPr>
          </a:p>
          <a:p>
            <a:pPr>
              <a:defRPr/>
            </a:pPr>
            <a:r>
              <a:rPr lang="en-CA" altLang="en-US" dirty="0">
                <a:latin typeface="Times New Roman" pitchFamily="18" charset="0"/>
              </a:rPr>
              <a:t>In this slide, we’ve drilled down to a 6-digit code - 311340 - which represents the Non-Chocolate Confectionary Manufacturing industry.</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AFDCB619-C74C-7374-EDE0-F80D1AD8F58C}"/>
              </a:ext>
            </a:extLst>
          </p:cNvPr>
          <p:cNvSpPr>
            <a:spLocks noGrp="1" noRot="1" noChangeAspect="1" noChangeArrowheads="1" noTextEdit="1"/>
          </p:cNvSpPr>
          <p:nvPr>
            <p:ph type="sldImg"/>
          </p:nvPr>
        </p:nvSpPr>
        <p:spPr bwMode="auto">
          <a:xfrm>
            <a:off x="2317750" y="528638"/>
            <a:ext cx="4673600" cy="2630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1C21FFC5-AAFE-855A-3C97-D1454FB60DE4}"/>
              </a:ext>
            </a:extLst>
          </p:cNvPr>
          <p:cNvSpPr>
            <a:spLocks noGrp="1"/>
          </p:cNvSpPr>
          <p:nvPr>
            <p:ph type="body" idx="1"/>
          </p:nvPr>
        </p:nvSpPr>
        <p:spPr>
          <a:xfrm>
            <a:off x="931863" y="3336925"/>
            <a:ext cx="7443787" cy="3157538"/>
          </a:xfrm>
          <a:ln/>
        </p:spPr>
        <p:txBody>
          <a:bodyPr>
            <a:normAutofit lnSpcReduction="10000"/>
          </a:bodyPr>
          <a:lstStyle/>
          <a:p>
            <a:pPr>
              <a:defRPr/>
            </a:pPr>
            <a:r>
              <a:rPr lang="en-US" altLang="en-US" dirty="0">
                <a:latin typeface="Times New Roman" pitchFamily="18" charset="0"/>
              </a:rPr>
              <a:t>All IBISWorld industry reports are structured the same way and have a standard table of contents.  </a:t>
            </a:r>
          </a:p>
          <a:p>
            <a:pPr>
              <a:defRPr/>
            </a:pPr>
            <a:endParaRPr lang="en-US" altLang="en-US" dirty="0">
              <a:latin typeface="Times New Roman" pitchFamily="18" charset="0"/>
            </a:endParaRPr>
          </a:p>
          <a:p>
            <a:pPr>
              <a:defRPr/>
            </a:pPr>
            <a:r>
              <a:rPr lang="en-US" altLang="en-US" dirty="0">
                <a:latin typeface="Times New Roman" pitchFamily="18" charset="0"/>
              </a:rPr>
              <a:t>All sections of the report should help with your PESTEL analysis, but some key areas to explore include </a:t>
            </a:r>
          </a:p>
          <a:p>
            <a:pPr>
              <a:buFont typeface="Arial" pitchFamily="34" charset="0"/>
              <a:buChar char="•"/>
              <a:defRPr/>
            </a:pPr>
            <a:r>
              <a:rPr lang="en-US" altLang="en-US" dirty="0">
                <a:latin typeface="Times New Roman" pitchFamily="18" charset="0"/>
              </a:rPr>
              <a:t> Industry at a Glance, which contains a SWOT analysis on the industry</a:t>
            </a:r>
          </a:p>
          <a:p>
            <a:pPr>
              <a:buFont typeface="Arial" pitchFamily="34" charset="0"/>
              <a:buChar char="•"/>
              <a:defRPr/>
            </a:pPr>
            <a:r>
              <a:rPr lang="en-US" altLang="en-US" dirty="0">
                <a:latin typeface="Times New Roman" pitchFamily="18" charset="0"/>
              </a:rPr>
              <a:t> Major Companies which includes market share information</a:t>
            </a:r>
          </a:p>
          <a:p>
            <a:pPr>
              <a:buFont typeface="Arial" pitchFamily="34" charset="0"/>
              <a:buChar char="•"/>
              <a:defRPr/>
            </a:pPr>
            <a:r>
              <a:rPr lang="en-US" altLang="en-US" dirty="0">
                <a:latin typeface="Times New Roman" pitchFamily="18" charset="0"/>
              </a:rPr>
              <a:t> and Key Statistics which provides current and historical data on the industry. </a:t>
            </a:r>
          </a:p>
          <a:p>
            <a:pPr>
              <a:defRPr/>
            </a:pPr>
            <a:endParaRPr lang="en-US" altLang="en-US" dirty="0">
              <a:latin typeface="Times New Roman" pitchFamily="18" charset="0"/>
            </a:endParaRPr>
          </a:p>
          <a:p>
            <a:pPr>
              <a:defRPr/>
            </a:pPr>
            <a:r>
              <a:rPr lang="en-US" altLang="en-US" dirty="0">
                <a:latin typeface="Times New Roman" pitchFamily="18" charset="0"/>
              </a:rPr>
              <a:t>In particular, Key External Drivers within the Industry Performance section identifies issues and factors that specifically affect the industry. </a:t>
            </a:r>
          </a:p>
          <a:p>
            <a:pPr>
              <a:defRPr/>
            </a:pPr>
            <a:endParaRPr lang="en-US" altLang="en-US" dirty="0">
              <a:latin typeface="Times New Roman" pitchFamily="18" charset="0"/>
            </a:endParaRPr>
          </a:p>
          <a:p>
            <a:pPr>
              <a:defRPr/>
            </a:pPr>
            <a:r>
              <a:rPr lang="en-US" altLang="en-US" dirty="0">
                <a:latin typeface="Times New Roman" pitchFamily="18" charset="0"/>
              </a:rPr>
              <a:t>The points noted, lead to a report with further information and analysis on that topic.  </a:t>
            </a:r>
          </a:p>
          <a:p>
            <a:pPr>
              <a:defRPr/>
            </a:pPr>
            <a:endParaRPr lang="en-US" altLang="en-US" dirty="0">
              <a:latin typeface="Times New Roman" pitchFamily="18" charset="0"/>
            </a:endParaRPr>
          </a:p>
          <a:p>
            <a:pPr>
              <a:defRPr/>
            </a:pPr>
            <a:r>
              <a:rPr lang="en-US" altLang="en-US" dirty="0">
                <a:latin typeface="Times New Roman" pitchFamily="18" charset="0"/>
              </a:rPr>
              <a:t>IBISWorld is one of the few sources that make a clear connection between an environment and its effects on a  specific industry. </a:t>
            </a:r>
          </a:p>
        </p:txBody>
      </p:sp>
      <p:sp>
        <p:nvSpPr>
          <p:cNvPr id="122884" name="Slide Number Placeholder 3">
            <a:extLst>
              <a:ext uri="{FF2B5EF4-FFF2-40B4-BE49-F238E27FC236}">
                <a16:creationId xmlns:a16="http://schemas.microsoft.com/office/drawing/2014/main" id="{92A47DEB-64A3-41D3-2A41-805A0218634E}"/>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75C70894-F09B-47EC-8EA8-BF8E900BBAB4}" type="slidenum">
              <a:rPr lang="en-GB" altLang="en-US">
                <a:solidFill>
                  <a:srgbClr val="000000"/>
                </a:solidFill>
                <a:latin typeface="Arial" panose="020B0604020202020204" pitchFamily="34" charset="0"/>
              </a:rPr>
              <a:pPr/>
              <a:t>50</a:t>
            </a:fld>
            <a:endParaRPr lang="en-GB" altLang="en-US">
              <a:solidFill>
                <a:srgbClr val="000000"/>
              </a:solidFill>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745AAF76-3E72-91F9-4F04-FCBD387F2867}"/>
              </a:ext>
            </a:extLst>
          </p:cNvPr>
          <p:cNvSpPr>
            <a:spLocks noGrp="1" noRot="1" noChangeAspect="1" noChangeArrowheads="1" noTextEdit="1"/>
          </p:cNvSpPr>
          <p:nvPr>
            <p:ph type="sldImg"/>
          </p:nvPr>
        </p:nvSpPr>
        <p:spPr bwMode="auto">
          <a:xfrm>
            <a:off x="2317750" y="528638"/>
            <a:ext cx="4673600" cy="2630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E4B5531E-F83F-C3A5-2EE5-02008E26B45F}"/>
              </a:ext>
            </a:extLst>
          </p:cNvPr>
          <p:cNvSpPr>
            <a:spLocks noGrp="1"/>
          </p:cNvSpPr>
          <p:nvPr>
            <p:ph type="body" idx="1"/>
          </p:nvPr>
        </p:nvSpPr>
        <p:spPr bwMode="auto">
          <a:xfrm>
            <a:off x="931863" y="3336925"/>
            <a:ext cx="7443787" cy="3157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0" dirty="0">
                <a:solidFill>
                  <a:schemeClr val="tx1"/>
                </a:solidFill>
                <a:latin typeface="Times New Roman"/>
                <a:cs typeface="Times New Roman"/>
              </a:rPr>
              <a:t>Another database worth exploring for this course is EIU Viewpoint, a database produced by the Economist Intelligence Unit, an organization known for its global country analysis and research. </a:t>
            </a:r>
            <a:endParaRPr lang="en-US" altLang="en-US" b="0" dirty="0">
              <a:solidFill>
                <a:schemeClr val="tx1"/>
              </a:solidFill>
              <a:latin typeface="Times New Roman" panose="02020603050405020304" pitchFamily="18" charset="0"/>
              <a:cs typeface="Times New Roman" panose="02020603050405020304" pitchFamily="18" charset="0"/>
            </a:endParaRPr>
          </a:p>
          <a:p>
            <a:endParaRPr lang="en-US" altLang="en-US" b="0" dirty="0">
              <a:solidFill>
                <a:schemeClr val="tx1"/>
              </a:solidFill>
              <a:latin typeface="Times New Roman" panose="02020603050405020304" pitchFamily="18" charset="0"/>
              <a:cs typeface="Times New Roman" panose="02020603050405020304" pitchFamily="18" charset="0"/>
            </a:endParaRPr>
          </a:p>
          <a:p>
            <a:r>
              <a:rPr lang="en-US" altLang="en-US" b="0" dirty="0">
                <a:solidFill>
                  <a:schemeClr val="tx1"/>
                </a:solidFill>
                <a:latin typeface="Times New Roman"/>
                <a:cs typeface="Times New Roman"/>
              </a:rPr>
              <a:t>Viewpoint is updated regularly and is especially useful for the </a:t>
            </a:r>
            <a:r>
              <a:rPr lang="en-US" altLang="en-US" b="0" dirty="0">
                <a:solidFill>
                  <a:srgbClr val="C00000"/>
                </a:solidFill>
                <a:latin typeface="Times New Roman"/>
                <a:cs typeface="Times New Roman"/>
              </a:rPr>
              <a:t>political,</a:t>
            </a:r>
            <a:r>
              <a:rPr lang="en-US" altLang="en-US" b="0" dirty="0">
                <a:solidFill>
                  <a:schemeClr val="tx1"/>
                </a:solidFill>
                <a:latin typeface="Times New Roman"/>
                <a:cs typeface="Times New Roman"/>
              </a:rPr>
              <a:t> </a:t>
            </a:r>
            <a:r>
              <a:rPr lang="en-US" altLang="en-US" b="0" dirty="0">
                <a:solidFill>
                  <a:srgbClr val="C00000"/>
                </a:solidFill>
                <a:latin typeface="Times New Roman"/>
                <a:cs typeface="Times New Roman"/>
              </a:rPr>
              <a:t>economic, and legal </a:t>
            </a:r>
            <a:r>
              <a:rPr lang="en-US" altLang="en-US" b="0" dirty="0">
                <a:solidFill>
                  <a:schemeClr val="tx1"/>
                </a:solidFill>
                <a:latin typeface="Times New Roman"/>
                <a:cs typeface="Times New Roman"/>
              </a:rPr>
              <a:t>environments. </a:t>
            </a:r>
          </a:p>
          <a:p>
            <a:endParaRPr lang="en-US" altLang="en-US" b="0" dirty="0">
              <a:solidFill>
                <a:schemeClr val="tx1"/>
              </a:solidFill>
              <a:latin typeface="Times New Roman" panose="02020603050405020304" pitchFamily="18" charset="0"/>
              <a:cs typeface="Times New Roman" panose="02020603050405020304" pitchFamily="18" charset="0"/>
            </a:endParaRPr>
          </a:p>
          <a:p>
            <a:r>
              <a:rPr lang="en-US" altLang="en-US" b="0" dirty="0">
                <a:solidFill>
                  <a:schemeClr val="tx1"/>
                </a:solidFill>
                <a:latin typeface="Times New Roman"/>
                <a:cs typeface="Times New Roman"/>
              </a:rPr>
              <a:t>Select the Geography menu and pick Canada to view all the EIU analysis, reports and data available for Canada in Viewpoint. </a:t>
            </a:r>
            <a:endParaRPr lang="en-US" altLang="en-US" b="0" dirty="0">
              <a:solidFill>
                <a:schemeClr val="tx1"/>
              </a:solidFill>
              <a:latin typeface="Times New Roman" panose="02020603050405020304" pitchFamily="18" charset="0"/>
              <a:cs typeface="Times New Roman" panose="02020603050405020304" pitchFamily="18" charset="0"/>
            </a:endParaRPr>
          </a:p>
          <a:p>
            <a:endParaRPr lang="en-US" altLang="en-US" b="0" dirty="0">
              <a:solidFill>
                <a:schemeClr val="tx1"/>
              </a:solidFill>
              <a:latin typeface="Times New Roman" panose="02020603050405020304" pitchFamily="18" charset="0"/>
              <a:cs typeface="Times New Roman" panose="02020603050405020304" pitchFamily="18" charset="0"/>
            </a:endParaRPr>
          </a:p>
          <a:p>
            <a:r>
              <a:rPr lang="en-US" altLang="en-US" b="0" dirty="0">
                <a:solidFill>
                  <a:schemeClr val="tx1"/>
                </a:solidFill>
                <a:latin typeface="Times New Roman"/>
                <a:cs typeface="Times New Roman"/>
              </a:rPr>
              <a:t>Although the content may not necessarily be specific to your industry, you may be able to extrapolate and apply the insights you discover to your particular industry. </a:t>
            </a:r>
            <a:endParaRPr lang="en-US" altLang="en-US" b="0" dirty="0">
              <a:solidFill>
                <a:schemeClr val="tx1"/>
              </a:solidFill>
              <a:latin typeface="Times New Roman" panose="02020603050405020304" pitchFamily="18" charset="0"/>
              <a:cs typeface="Times New Roman" panose="02020603050405020304" pitchFamily="18" charset="0"/>
            </a:endParaRPr>
          </a:p>
          <a:p>
            <a:endParaRPr lang="en-US" altLang="en-US" dirty="0">
              <a:latin typeface="Times New Roman" panose="02020603050405020304" pitchFamily="18" charset="0"/>
            </a:endParaRPr>
          </a:p>
        </p:txBody>
      </p:sp>
      <p:sp>
        <p:nvSpPr>
          <p:cNvPr id="123908" name="Slide Number Placeholder 3">
            <a:extLst>
              <a:ext uri="{FF2B5EF4-FFF2-40B4-BE49-F238E27FC236}">
                <a16:creationId xmlns:a16="http://schemas.microsoft.com/office/drawing/2014/main" id="{E160BE21-012D-9D80-E6FC-DD774484AC57}"/>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9ED3F794-92A8-45E0-B6CE-3DBE46C1477D}" type="slidenum">
              <a:rPr lang="en-GB" altLang="en-US">
                <a:solidFill>
                  <a:srgbClr val="000000"/>
                </a:solidFill>
                <a:latin typeface="Arial" panose="020B0604020202020204" pitchFamily="34" charset="0"/>
              </a:rPr>
              <a:pPr/>
              <a:t>51</a:t>
            </a:fld>
            <a:endParaRPr lang="en-GB" altLang="en-US">
              <a:solidFill>
                <a:srgbClr val="000000"/>
              </a:solidFill>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6E121F2E-E381-CFC7-E016-3C0DC96B6916}"/>
              </a:ext>
            </a:extLst>
          </p:cNvPr>
          <p:cNvSpPr>
            <a:spLocks noGrp="1" noRot="1" noChangeAspect="1" noChangeArrowheads="1" noTextEdit="1"/>
          </p:cNvSpPr>
          <p:nvPr>
            <p:ph type="sldImg"/>
          </p:nvPr>
        </p:nvSpPr>
        <p:spPr bwMode="auto">
          <a:xfrm>
            <a:off x="2317750" y="528638"/>
            <a:ext cx="4673600" cy="2630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534F688F-5A93-0313-5566-EA81BDDDA0B7}"/>
              </a:ext>
            </a:extLst>
          </p:cNvPr>
          <p:cNvSpPr>
            <a:spLocks noGrp="1"/>
          </p:cNvSpPr>
          <p:nvPr>
            <p:ph type="body" idx="1"/>
          </p:nvPr>
        </p:nvSpPr>
        <p:spPr bwMode="auto">
          <a:xfrm>
            <a:off x="931863" y="3336925"/>
            <a:ext cx="7443787" cy="3157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chemeClr val="tx1"/>
                </a:solidFill>
                <a:latin typeface="Times New Roman" panose="02020603050405020304" pitchFamily="18" charset="0"/>
                <a:cs typeface="Times New Roman" panose="02020603050405020304" pitchFamily="18" charset="0"/>
              </a:rPr>
              <a:t>Passport, produced by Euromonitor International, is a global market information database that includes worldwide reports and statistics on industries (mostly B2C), economies (or countries), consumers and companies. </a:t>
            </a:r>
          </a:p>
          <a:p>
            <a:endParaRPr lang="en-US" altLang="en-US" dirty="0">
              <a:solidFill>
                <a:schemeClr val="tx1"/>
              </a:solidFill>
              <a:latin typeface="Times New Roman" panose="02020603050405020304" pitchFamily="18" charset="0"/>
              <a:cs typeface="Times New Roman" panose="02020603050405020304" pitchFamily="18" charset="0"/>
            </a:endParaRPr>
          </a:p>
          <a:p>
            <a:r>
              <a:rPr lang="en-US" altLang="en-US" dirty="0">
                <a:solidFill>
                  <a:schemeClr val="tx1"/>
                </a:solidFill>
                <a:latin typeface="Times New Roman" panose="02020603050405020304" pitchFamily="18" charset="0"/>
                <a:cs typeface="Times New Roman" panose="02020603050405020304" pitchFamily="18" charset="0"/>
              </a:rPr>
              <a:t>Browse the menus in the Passport toolbar or search by keyword to find relevant reports and statistics. </a:t>
            </a:r>
          </a:p>
          <a:p>
            <a:endParaRPr lang="en-US" altLang="en-US" dirty="0">
              <a:solidFill>
                <a:schemeClr val="tx1"/>
              </a:solidFill>
              <a:latin typeface="Times New Roman" panose="02020603050405020304" pitchFamily="18" charset="0"/>
              <a:cs typeface="Times New Roman" panose="02020603050405020304" pitchFamily="18" charset="0"/>
            </a:endParaRPr>
          </a:p>
          <a:p>
            <a:r>
              <a:rPr lang="en-US" altLang="en-US" dirty="0">
                <a:solidFill>
                  <a:schemeClr val="tx1"/>
                </a:solidFill>
                <a:latin typeface="Times New Roman" panose="02020603050405020304" pitchFamily="18" charset="0"/>
                <a:cs typeface="Times New Roman" panose="02020603050405020304" pitchFamily="18" charset="0"/>
              </a:rPr>
              <a:t>The Consumer </a:t>
            </a:r>
            <a:r>
              <a:rPr lang="en-US" altLang="en-US" dirty="0" err="1">
                <a:solidFill>
                  <a:schemeClr val="tx1"/>
                </a:solidFill>
                <a:latin typeface="Times New Roman" panose="02020603050405020304" pitchFamily="18" charset="0"/>
                <a:cs typeface="Times New Roman" panose="02020603050405020304" pitchFamily="18" charset="0"/>
              </a:rPr>
              <a:t>Behaviour</a:t>
            </a:r>
            <a:r>
              <a:rPr lang="en-US" altLang="en-US" dirty="0">
                <a:solidFill>
                  <a:schemeClr val="tx1"/>
                </a:solidFill>
                <a:latin typeface="Times New Roman" panose="02020603050405020304" pitchFamily="18" charset="0"/>
                <a:cs typeface="Times New Roman" panose="02020603050405020304" pitchFamily="18" charset="0"/>
              </a:rPr>
              <a:t> in Canada report should help everyone with the social environmental trend analysis for their industry. </a:t>
            </a:r>
          </a:p>
          <a:p>
            <a:endParaRPr lang="en-US" altLang="en-US" dirty="0">
              <a:solidFill>
                <a:schemeClr val="tx1"/>
              </a:solidFill>
              <a:latin typeface="Times New Roman" panose="02020603050405020304" pitchFamily="18" charset="0"/>
              <a:cs typeface="Times New Roman" panose="02020603050405020304" pitchFamily="18" charset="0"/>
            </a:endParaRPr>
          </a:p>
          <a:p>
            <a:endParaRPr lang="en-US" altLang="en-US" dirty="0">
              <a:solidFill>
                <a:schemeClr val="tx1"/>
              </a:solidFill>
              <a:latin typeface="Calibri" panose="020F0502020204030204" pitchFamily="34" charset="0"/>
            </a:endParaRPr>
          </a:p>
          <a:p>
            <a:endParaRPr lang="en-US" altLang="en-US" dirty="0">
              <a:latin typeface="Times New Roman" panose="02020603050405020304" pitchFamily="18" charset="0"/>
            </a:endParaRPr>
          </a:p>
        </p:txBody>
      </p:sp>
      <p:sp>
        <p:nvSpPr>
          <p:cNvPr id="124932" name="Slide Number Placeholder 3">
            <a:extLst>
              <a:ext uri="{FF2B5EF4-FFF2-40B4-BE49-F238E27FC236}">
                <a16:creationId xmlns:a16="http://schemas.microsoft.com/office/drawing/2014/main" id="{DECABA24-F55D-E38B-2A68-752DE3CAA80C}"/>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06BBF970-A5C7-4CB9-910B-C1DACD0F620A}" type="slidenum">
              <a:rPr lang="en-GB" altLang="en-US">
                <a:solidFill>
                  <a:srgbClr val="000000"/>
                </a:solidFill>
                <a:latin typeface="Arial" panose="020B0604020202020204" pitchFamily="34" charset="0"/>
              </a:rPr>
              <a:pPr/>
              <a:t>52</a:t>
            </a:fld>
            <a:endParaRPr lang="en-GB" altLang="en-US">
              <a:solidFill>
                <a:srgbClr val="000000"/>
              </a:solidFill>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34400E38-20DD-3994-D959-CDEE31C4E0AC}"/>
              </a:ext>
            </a:extLst>
          </p:cNvPr>
          <p:cNvSpPr>
            <a:spLocks noGrp="1" noRot="1" noChangeAspect="1" noChangeArrowheads="1" noTextEdit="1"/>
          </p:cNvSpPr>
          <p:nvPr>
            <p:ph type="sldImg"/>
          </p:nvPr>
        </p:nvSpPr>
        <p:spPr bwMode="auto">
          <a:xfrm>
            <a:off x="2317750" y="528638"/>
            <a:ext cx="4673600" cy="2630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A5110561-FBAB-D9A8-5BAD-BFFB035EC40A}"/>
              </a:ext>
            </a:extLst>
          </p:cNvPr>
          <p:cNvSpPr>
            <a:spLocks noGrp="1"/>
          </p:cNvSpPr>
          <p:nvPr>
            <p:ph type="body" idx="1"/>
          </p:nvPr>
        </p:nvSpPr>
        <p:spPr bwMode="auto">
          <a:xfrm>
            <a:off x="931863" y="3336925"/>
            <a:ext cx="7443787" cy="3157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imes New Roman" panose="02020603050405020304" pitchFamily="18" charset="0"/>
              </a:rPr>
              <a:t>Statista is a database that includes millions of statistics and a variety of reports on thousands of topics from a number of sources. </a:t>
            </a:r>
          </a:p>
          <a:p>
            <a:endParaRPr lang="en-US" altLang="en-US" dirty="0">
              <a:latin typeface="Times New Roman" panose="02020603050405020304" pitchFamily="18" charset="0"/>
            </a:endParaRPr>
          </a:p>
          <a:p>
            <a:r>
              <a:rPr lang="en-US" altLang="en-US" dirty="0">
                <a:latin typeface="Times New Roman" panose="02020603050405020304" pitchFamily="18" charset="0"/>
              </a:rPr>
              <a:t>You can browse the menus or search for worldwide country, consumer, company and industry reports and information.  </a:t>
            </a:r>
          </a:p>
          <a:p>
            <a:endParaRPr lang="en-US" altLang="en-US" dirty="0">
              <a:latin typeface="Times New Roman" panose="02020603050405020304" pitchFamily="18" charset="0"/>
            </a:endParaRPr>
          </a:p>
          <a:p>
            <a:r>
              <a:rPr lang="en-US" altLang="en-US" dirty="0">
                <a:latin typeface="Times New Roman" panose="02020603050405020304" pitchFamily="18" charset="0"/>
              </a:rPr>
              <a:t>Statista is useful for researching almost all environments for your PESTEL analysis. </a:t>
            </a:r>
          </a:p>
        </p:txBody>
      </p:sp>
      <p:sp>
        <p:nvSpPr>
          <p:cNvPr id="125956" name="Slide Number Placeholder 3">
            <a:extLst>
              <a:ext uri="{FF2B5EF4-FFF2-40B4-BE49-F238E27FC236}">
                <a16:creationId xmlns:a16="http://schemas.microsoft.com/office/drawing/2014/main" id="{9B35EA8D-00C1-3408-0006-23C404991ECC}"/>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4D92E0DE-E2A9-423C-9C30-90D8841579D8}" type="slidenum">
              <a:rPr lang="en-GB" altLang="en-US">
                <a:solidFill>
                  <a:srgbClr val="000000"/>
                </a:solidFill>
                <a:latin typeface="Arial" panose="020B0604020202020204" pitchFamily="34" charset="0"/>
              </a:rPr>
              <a:pPr/>
              <a:t>53</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4764097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1F7511AD-5C4F-286A-FFE1-29B16B8FB89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2BE1D95E-4F66-422A-B746-FBD5D576A278}" type="slidenum">
              <a:rPr lang="en-GB" altLang="en-US">
                <a:solidFill>
                  <a:srgbClr val="000000"/>
                </a:solidFill>
                <a:latin typeface="Arial" panose="020B0604020202020204" pitchFamily="34" charset="0"/>
              </a:rPr>
              <a:pPr/>
              <a:t>54</a:t>
            </a:fld>
            <a:endParaRPr lang="en-GB" altLang="en-US">
              <a:solidFill>
                <a:srgbClr val="000000"/>
              </a:solidFill>
              <a:latin typeface="Arial" panose="020B0604020202020204" pitchFamily="34" charset="0"/>
            </a:endParaRPr>
          </a:p>
        </p:txBody>
      </p:sp>
      <p:sp>
        <p:nvSpPr>
          <p:cNvPr id="126979" name="Rectangle 1">
            <a:extLst>
              <a:ext uri="{FF2B5EF4-FFF2-40B4-BE49-F238E27FC236}">
                <a16:creationId xmlns:a16="http://schemas.microsoft.com/office/drawing/2014/main" id="{72E60544-833F-46C6-AA50-FF4D1C278EB6}"/>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126980" name="Rectangle 2">
            <a:extLst>
              <a:ext uri="{FF2B5EF4-FFF2-40B4-BE49-F238E27FC236}">
                <a16:creationId xmlns:a16="http://schemas.microsoft.com/office/drawing/2014/main" id="{8945B749-5FDB-365E-6CE4-468CC246267E}"/>
              </a:ext>
            </a:extLst>
          </p:cNvPr>
          <p:cNvSpPr>
            <a:spLocks noGrp="1" noChangeArrowheads="1"/>
          </p:cNvSpPr>
          <p:nvPr>
            <p:ph type="body" idx="1"/>
          </p:nvPr>
        </p:nvSpPr>
        <p:spPr>
          <a:xfrm>
            <a:off x="931863" y="3336925"/>
            <a:ext cx="7445375" cy="3159125"/>
          </a:xfrm>
          <a:ln/>
        </p:spPr>
        <p:txBody>
          <a:bodyPr wrap="none" anchor="ctr">
            <a:normAutofit fontScale="85000" lnSpcReduction="10000"/>
          </a:bodyPr>
          <a:lstStyle/>
          <a:p>
            <a:pPr>
              <a:defRPr/>
            </a:pPr>
            <a:r>
              <a:rPr lang="en-CA" altLang="en-US" dirty="0">
                <a:latin typeface="Times New Roman" pitchFamily="18" charset="0"/>
              </a:rPr>
              <a:t>One of the best and most underutilized sources for industry information are trade association websites. </a:t>
            </a:r>
          </a:p>
          <a:p>
            <a:pPr>
              <a:defRPr/>
            </a:pPr>
            <a:endParaRPr lang="en-CA" altLang="en-US" dirty="0">
              <a:latin typeface="Times New Roman" pitchFamily="18" charset="0"/>
            </a:endParaRPr>
          </a:p>
          <a:p>
            <a:pPr>
              <a:defRPr/>
            </a:pPr>
            <a:r>
              <a:rPr lang="en-CA" altLang="en-US" dirty="0">
                <a:latin typeface="Times New Roman" pitchFamily="18" charset="0"/>
              </a:rPr>
              <a:t>Almost every industry and profession have an association or organization that supports its members and advocates for its interests. </a:t>
            </a:r>
          </a:p>
          <a:p>
            <a:pPr>
              <a:defRPr/>
            </a:pPr>
            <a:endParaRPr lang="en-CA" altLang="en-US" dirty="0">
              <a:latin typeface="Times New Roman" pitchFamily="18" charset="0"/>
            </a:endParaRPr>
          </a:p>
          <a:p>
            <a:pPr>
              <a:defRPr/>
            </a:pPr>
            <a:r>
              <a:rPr lang="en-CA" altLang="en-US" dirty="0">
                <a:latin typeface="Times New Roman" pitchFamily="18" charset="0"/>
              </a:rPr>
              <a:t>Some associations are international, others are regional or national in scope, and others can be local. </a:t>
            </a:r>
          </a:p>
          <a:p>
            <a:pPr>
              <a:defRPr/>
            </a:pPr>
            <a:endParaRPr lang="en-CA" altLang="en-US" dirty="0">
              <a:latin typeface="Times New Roman" pitchFamily="18" charset="0"/>
            </a:endParaRPr>
          </a:p>
          <a:p>
            <a:pPr>
              <a:defRPr/>
            </a:pPr>
            <a:r>
              <a:rPr lang="en-CA" altLang="en-US" dirty="0">
                <a:latin typeface="Times New Roman" pitchFamily="18" charset="0"/>
              </a:rPr>
              <a:t>The Canadian Marketing Association  (CMA) and the Western Canadian Shoe Association (WCSA) are two such examples. </a:t>
            </a:r>
          </a:p>
          <a:p>
            <a:pPr>
              <a:defRPr/>
            </a:pPr>
            <a:endParaRPr lang="en-CA" altLang="en-US" dirty="0">
              <a:latin typeface="Times New Roman" pitchFamily="18" charset="0"/>
            </a:endParaRPr>
          </a:p>
          <a:p>
            <a:pPr>
              <a:defRPr/>
            </a:pPr>
            <a:r>
              <a:rPr lang="en-CA" altLang="en-US" dirty="0">
                <a:latin typeface="Times New Roman" pitchFamily="18" charset="0"/>
              </a:rPr>
              <a:t>Associations  often provide industry statistics and identify current issues and trends in a given industry. </a:t>
            </a:r>
          </a:p>
          <a:p>
            <a:pPr>
              <a:defRPr/>
            </a:pPr>
            <a:endParaRPr lang="en-CA" altLang="en-US" dirty="0">
              <a:latin typeface="Times New Roman" pitchFamily="18" charset="0"/>
            </a:endParaRPr>
          </a:p>
          <a:p>
            <a:pPr>
              <a:defRPr/>
            </a:pPr>
            <a:r>
              <a:rPr lang="en-CA" altLang="en-US" dirty="0">
                <a:latin typeface="Times New Roman" pitchFamily="18" charset="0"/>
              </a:rPr>
              <a:t>In particular,  associations are especially familiar with the legal and regulatory issues facing the industry and are often the ones lobbying governments about these issues. </a:t>
            </a:r>
          </a:p>
          <a:p>
            <a:pPr>
              <a:defRPr/>
            </a:pPr>
            <a:endParaRPr lang="en-CA" altLang="en-US" dirty="0">
              <a:latin typeface="Times New Roman" pitchFamily="18" charset="0"/>
            </a:endParaRPr>
          </a:p>
          <a:p>
            <a:pPr>
              <a:defRPr/>
            </a:pPr>
            <a:r>
              <a:rPr lang="en-CA" altLang="en-US" dirty="0">
                <a:latin typeface="Times New Roman" pitchFamily="18" charset="0"/>
              </a:rPr>
              <a:t>How do you find a trade association relevant to your industry?</a:t>
            </a:r>
          </a:p>
          <a:p>
            <a:pPr>
              <a:defRPr/>
            </a:pPr>
            <a:endParaRPr lang="en-CA" altLang="en-US" dirty="0">
              <a:latin typeface="Times New Roman" pitchFamily="18" charset="0"/>
            </a:endParaRPr>
          </a:p>
          <a:p>
            <a:pPr>
              <a:defRPr/>
            </a:pPr>
            <a:r>
              <a:rPr lang="en-CA" altLang="en-US" dirty="0">
                <a:latin typeface="Times New Roman" pitchFamily="18" charset="0"/>
              </a:rPr>
              <a:t>You can search the Associations Canada directory, or you can simply search the Internet for the words Canada, association and some industry keywords to locate a relevant association. </a:t>
            </a:r>
          </a:p>
          <a:p>
            <a:pPr>
              <a:defRPr/>
            </a:pPr>
            <a:endParaRPr lang="en-CA" altLang="en-US" dirty="0">
              <a:latin typeface="Times New Roman" pitchFamily="18" charset="0"/>
            </a:endParaRPr>
          </a:p>
          <a:p>
            <a:pPr>
              <a:defRPr/>
            </a:pPr>
            <a:r>
              <a:rPr lang="en-CA" altLang="en-US" dirty="0">
                <a:latin typeface="Times New Roman" pitchFamily="18" charset="0"/>
              </a:rPr>
              <a:t>Although you may not be able to locate an association that exactly matches the activities represented by your industry code, you may find one that is in the same sector and still applicable.</a:t>
            </a:r>
            <a:endParaRPr lang="en-US" altLang="en-US" dirty="0">
              <a:latin typeface="Times New Roman"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1772921D-B8AD-848E-FAED-E83A8948324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AE9978F2-C0D2-415F-9EC3-E555C7109074}" type="slidenum">
              <a:rPr lang="en-GB" altLang="en-US">
                <a:solidFill>
                  <a:srgbClr val="000000"/>
                </a:solidFill>
                <a:latin typeface="Arial" panose="020B0604020202020204" pitchFamily="34" charset="0"/>
              </a:rPr>
              <a:pPr/>
              <a:t>55</a:t>
            </a:fld>
            <a:endParaRPr lang="en-GB" altLang="en-US">
              <a:solidFill>
                <a:srgbClr val="000000"/>
              </a:solidFill>
              <a:latin typeface="Arial" panose="020B0604020202020204" pitchFamily="34" charset="0"/>
            </a:endParaRPr>
          </a:p>
        </p:txBody>
      </p:sp>
      <p:sp>
        <p:nvSpPr>
          <p:cNvPr id="128003" name="Rectangle 1">
            <a:extLst>
              <a:ext uri="{FF2B5EF4-FFF2-40B4-BE49-F238E27FC236}">
                <a16:creationId xmlns:a16="http://schemas.microsoft.com/office/drawing/2014/main" id="{859AA225-2697-72E8-791E-FE07151B154D}"/>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141316" name="Rectangle 2">
            <a:extLst>
              <a:ext uri="{FF2B5EF4-FFF2-40B4-BE49-F238E27FC236}">
                <a16:creationId xmlns:a16="http://schemas.microsoft.com/office/drawing/2014/main" id="{D0D680EB-D141-454E-4303-772E9D9F79A3}"/>
              </a:ext>
            </a:extLst>
          </p:cNvPr>
          <p:cNvSpPr>
            <a:spLocks noGrp="1" noChangeArrowheads="1"/>
          </p:cNvSpPr>
          <p:nvPr>
            <p:ph type="body" idx="1"/>
          </p:nvPr>
        </p:nvSpPr>
        <p:spPr>
          <a:xfrm>
            <a:off x="931863" y="3336925"/>
            <a:ext cx="7445375" cy="3159125"/>
          </a:xfrm>
          <a:ln/>
        </p:spPr>
        <p:txBody>
          <a:bodyPr wrap="none" anchor="ctr">
            <a:normAutofit lnSpcReduction="10000"/>
          </a:bodyPr>
          <a:lstStyle/>
          <a:p>
            <a:pPr>
              <a:defRPr/>
            </a:pPr>
            <a:r>
              <a:rPr lang="en-US" altLang="en-US" sz="1200" dirty="0">
                <a:latin typeface="Times New Roman" panose="02020603050405020304" pitchFamily="18" charset="0"/>
              </a:rPr>
              <a:t>Here’s an example of an association for the retail sector – the Retail Council of Canada - which has links and info that could apply to almost all retail industries.</a:t>
            </a:r>
          </a:p>
          <a:p>
            <a:pPr>
              <a:defRPr/>
            </a:pPr>
            <a:endParaRPr lang="en-US" altLang="en-US" sz="1200" dirty="0">
              <a:latin typeface="Times New Roman" panose="02020603050405020304" pitchFamily="18" charset="0"/>
            </a:endParaRPr>
          </a:p>
          <a:p>
            <a:pPr>
              <a:defRPr/>
            </a:pPr>
            <a:r>
              <a:rPr lang="en-US" altLang="en-US" sz="1200" dirty="0">
                <a:latin typeface="Times New Roman" panose="02020603050405020304" pitchFamily="18" charset="0"/>
              </a:rPr>
              <a:t>Topics that may be addressed at association websites include …</a:t>
            </a:r>
          </a:p>
          <a:p>
            <a:pPr marL="171707" indent="-171707">
              <a:buFont typeface="Arial" panose="020B0604020202020204" pitchFamily="34" charset="0"/>
              <a:buChar char="•"/>
              <a:defRPr/>
            </a:pPr>
            <a:r>
              <a:rPr lang="en-US" altLang="en-US" sz="1200" dirty="0">
                <a:latin typeface="Times New Roman" panose="02020603050405020304" pitchFamily="18" charset="0"/>
              </a:rPr>
              <a:t>finance and tax</a:t>
            </a:r>
          </a:p>
          <a:p>
            <a:pPr marL="171707" indent="-171707">
              <a:buFont typeface="Arial" panose="020B0604020202020204" pitchFamily="34" charset="0"/>
              <a:buChar char="•"/>
              <a:defRPr/>
            </a:pPr>
            <a:r>
              <a:rPr lang="en-US" altLang="en-US" sz="1200" dirty="0" err="1">
                <a:latin typeface="Times New Roman" panose="02020603050405020304" pitchFamily="18" charset="0"/>
              </a:rPr>
              <a:t>labour</a:t>
            </a:r>
            <a:endParaRPr lang="en-US" altLang="en-US" sz="1200" dirty="0">
              <a:latin typeface="Times New Roman" panose="02020603050405020304" pitchFamily="18" charset="0"/>
            </a:endParaRPr>
          </a:p>
          <a:p>
            <a:pPr marL="171707" indent="-171707">
              <a:buFont typeface="Arial" panose="020B0604020202020204" pitchFamily="34" charset="0"/>
              <a:buChar char="•"/>
              <a:defRPr/>
            </a:pPr>
            <a:r>
              <a:rPr lang="en-US" altLang="en-US" sz="1200" dirty="0">
                <a:latin typeface="Times New Roman" panose="02020603050405020304" pitchFamily="18" charset="0"/>
              </a:rPr>
              <a:t>legislation and regulations </a:t>
            </a:r>
          </a:p>
          <a:p>
            <a:pPr marL="171707" indent="-171707">
              <a:buFont typeface="Arial" panose="020B0604020202020204" pitchFamily="34" charset="0"/>
              <a:buChar char="•"/>
              <a:defRPr/>
            </a:pPr>
            <a:r>
              <a:rPr lang="en-US" altLang="en-US" sz="1200" dirty="0">
                <a:latin typeface="Times New Roman" panose="02020603050405020304" pitchFamily="18" charset="0"/>
              </a:rPr>
              <a:t>product safety</a:t>
            </a:r>
          </a:p>
          <a:p>
            <a:pPr marL="171707" indent="-171707">
              <a:buFont typeface="Arial" panose="020B0604020202020204" pitchFamily="34" charset="0"/>
              <a:buChar char="•"/>
              <a:defRPr/>
            </a:pPr>
            <a:r>
              <a:rPr lang="en-US" altLang="en-US" sz="1200" dirty="0">
                <a:latin typeface="Times New Roman" panose="02020603050405020304" pitchFamily="18" charset="0"/>
              </a:rPr>
              <a:t>store operations</a:t>
            </a:r>
          </a:p>
          <a:p>
            <a:pPr marL="171707" indent="-171707">
              <a:buFont typeface="Arial" panose="020B0604020202020204" pitchFamily="34" charset="0"/>
              <a:buChar char="•"/>
              <a:defRPr/>
            </a:pPr>
            <a:r>
              <a:rPr lang="en-US" altLang="en-US" sz="1200" dirty="0">
                <a:latin typeface="Times New Roman" panose="02020603050405020304" pitchFamily="18" charset="0"/>
              </a:rPr>
              <a:t>health and wellness</a:t>
            </a:r>
          </a:p>
          <a:p>
            <a:pPr marL="171707" indent="-171707">
              <a:buFont typeface="Arial" panose="020B0604020202020204" pitchFamily="34" charset="0"/>
              <a:buChar char="•"/>
              <a:defRPr/>
            </a:pPr>
            <a:r>
              <a:rPr lang="en-US" altLang="en-US" sz="1200" dirty="0">
                <a:latin typeface="Times New Roman" panose="02020603050405020304" pitchFamily="18" charset="0"/>
              </a:rPr>
              <a:t>sustainability</a:t>
            </a:r>
          </a:p>
          <a:p>
            <a:pPr>
              <a:defRPr/>
            </a:pPr>
            <a:endParaRPr lang="en-US" altLang="en-US" sz="1200" dirty="0">
              <a:latin typeface="Times New Roman" panose="02020603050405020304" pitchFamily="18" charset="0"/>
            </a:endParaRPr>
          </a:p>
          <a:p>
            <a:pPr>
              <a:defRPr/>
            </a:pPr>
            <a:r>
              <a:rPr lang="en-US" altLang="en-US" sz="1200" dirty="0">
                <a:latin typeface="Times New Roman" panose="02020603050405020304" pitchFamily="18" charset="0"/>
              </a:rPr>
              <a:t>Keep in mind that some content at association websites may not be completely open and free to the public. </a:t>
            </a:r>
          </a:p>
          <a:p>
            <a:pPr>
              <a:defRPr/>
            </a:pPr>
            <a:endParaRPr lang="en-US" altLang="en-US" sz="1200" dirty="0">
              <a:latin typeface="Times New Roman" panose="02020603050405020304" pitchFamily="18" charset="0"/>
            </a:endParaRPr>
          </a:p>
          <a:p>
            <a:pPr>
              <a:defRPr/>
            </a:pPr>
            <a:r>
              <a:rPr lang="en-US" altLang="en-US" sz="1200" dirty="0">
                <a:latin typeface="Times New Roman" panose="02020603050405020304" pitchFamily="18" charset="0"/>
              </a:rPr>
              <a:t>There may be a fee involved, or you may be able to gain access to the content by contacting the association directly. </a:t>
            </a:r>
            <a:endParaRPr lang="en-US" altLang="en-US" dirty="0">
              <a:latin typeface="Times New Roman" panose="02020603050405020304"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00552AD1-483B-0919-E3E6-8EA15DB7C64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F1553809-4A89-4B76-8781-42740C1D467D}" type="slidenum">
              <a:rPr lang="en-GB" altLang="en-US">
                <a:solidFill>
                  <a:srgbClr val="000000"/>
                </a:solidFill>
                <a:latin typeface="Arial" panose="020B0604020202020204" pitchFamily="34" charset="0"/>
              </a:rPr>
              <a:pPr/>
              <a:t>56</a:t>
            </a:fld>
            <a:endParaRPr lang="en-GB" altLang="en-US">
              <a:solidFill>
                <a:srgbClr val="000000"/>
              </a:solidFill>
              <a:latin typeface="Arial" panose="020B0604020202020204" pitchFamily="34" charset="0"/>
            </a:endParaRPr>
          </a:p>
        </p:txBody>
      </p:sp>
      <p:sp>
        <p:nvSpPr>
          <p:cNvPr id="129027" name="Text Box 1">
            <a:extLst>
              <a:ext uri="{FF2B5EF4-FFF2-40B4-BE49-F238E27FC236}">
                <a16:creationId xmlns:a16="http://schemas.microsoft.com/office/drawing/2014/main" id="{D4489735-BDA9-07F1-17DC-756F95BC9351}"/>
              </a:ext>
            </a:extLst>
          </p:cNvPr>
          <p:cNvSpPr txBox="1">
            <a:spLocks noChangeArrowheads="1"/>
          </p:cNvSpPr>
          <p:nvPr/>
        </p:nvSpPr>
        <p:spPr bwMode="auto">
          <a:xfrm>
            <a:off x="1606550" y="527050"/>
            <a:ext cx="6097588" cy="2633663"/>
          </a:xfrm>
          <a:prstGeom prst="rect">
            <a:avLst/>
          </a:prstGeom>
          <a:solidFill>
            <a:srgbClr val="FFFFFF"/>
          </a:solidFill>
          <a:ln w="9525">
            <a:solidFill>
              <a:srgbClr val="000000"/>
            </a:solidFill>
            <a:miter lim="800000"/>
            <a:headEnd/>
            <a:tailEnd/>
          </a:ln>
        </p:spPr>
        <p:txBody>
          <a:bodyPr wrap="none" lIns="88134" tIns="44067" rIns="88134" bIns="44067" anchor="ct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sp>
        <p:nvSpPr>
          <p:cNvPr id="129028" name="Rectangle 2">
            <a:extLst>
              <a:ext uri="{FF2B5EF4-FFF2-40B4-BE49-F238E27FC236}">
                <a16:creationId xmlns:a16="http://schemas.microsoft.com/office/drawing/2014/main" id="{DEB2B1FE-2723-4423-8B53-C2112A5981F1}"/>
              </a:ext>
            </a:extLst>
          </p:cNvPr>
          <p:cNvSpPr>
            <a:spLocks noGrp="1" noChangeArrowheads="1"/>
          </p:cNvSpPr>
          <p:nvPr>
            <p:ph type="body"/>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normAutofit/>
          </a:bodyPr>
          <a:lstStyle/>
          <a:p>
            <a:r>
              <a:rPr lang="en-US" altLang="en-US" sz="1200" dirty="0">
                <a:latin typeface="Times New Roman" panose="02020603050405020304" pitchFamily="18" charset="0"/>
              </a:rPr>
              <a:t>Once you’ve done all your research, you’ll need to put it  all together in your reports.  </a:t>
            </a:r>
          </a:p>
          <a:p>
            <a:endParaRPr lang="en-US" altLang="en-US" sz="1200" dirty="0">
              <a:latin typeface="Times New Roman" panose="02020603050405020304" pitchFamily="18" charset="0"/>
            </a:endParaRPr>
          </a:p>
          <a:p>
            <a:r>
              <a:rPr lang="en-US" altLang="en-US" sz="1200" dirty="0">
                <a:latin typeface="Times New Roman" panose="02020603050405020304" pitchFamily="18" charset="0"/>
              </a:rPr>
              <a:t>For this course, you’re expected to format your report and cite your sources according to the </a:t>
            </a:r>
            <a:r>
              <a:rPr lang="en-US" altLang="en-US" sz="1200" b="1" dirty="0">
                <a:latin typeface="Times New Roman" panose="02020603050405020304" pitchFamily="18" charset="0"/>
              </a:rPr>
              <a:t>Citation Guide for Business</a:t>
            </a:r>
            <a:r>
              <a:rPr lang="en-US" altLang="en-US" sz="1200" dirty="0">
                <a:latin typeface="Times New Roman" panose="02020603050405020304" pitchFamily="18" charset="0"/>
              </a:rPr>
              <a:t>, a guide that has specifically been developed for the DeGroote School of Business and which is based on the latest edition of the </a:t>
            </a:r>
            <a:r>
              <a:rPr lang="en-US" altLang="en-US" sz="1200" b="1" dirty="0">
                <a:latin typeface="Times New Roman" panose="02020603050405020304" pitchFamily="18" charset="0"/>
              </a:rPr>
              <a:t>Chicago Manual of Style</a:t>
            </a:r>
            <a:r>
              <a:rPr lang="en-US" altLang="en-US" sz="1200" dirty="0">
                <a:latin typeface="Times New Roman" panose="02020603050405020304" pitchFamily="18" charset="0"/>
              </a:rPr>
              <a:t>.  </a:t>
            </a:r>
          </a:p>
          <a:p>
            <a:endParaRPr lang="en-US" altLang="en-US" sz="1200" dirty="0">
              <a:latin typeface="Times New Roman" panose="02020603050405020304" pitchFamily="18" charset="0"/>
            </a:endParaRPr>
          </a:p>
          <a:p>
            <a:r>
              <a:rPr lang="en-US" altLang="en-US" sz="1200" dirty="0">
                <a:latin typeface="Times New Roman" panose="02020603050405020304" pitchFamily="18" charset="0"/>
              </a:rPr>
              <a:t>As you do your research, collect the full details of your sources so that you have all the necessary elements required to cite them correctly. </a:t>
            </a:r>
          </a:p>
          <a:p>
            <a:endParaRPr lang="en-US" altLang="en-US" sz="1200" dirty="0">
              <a:latin typeface="Times New Roman" panose="02020603050405020304" pitchFamily="18" charset="0"/>
            </a:endParaRPr>
          </a:p>
          <a:p>
            <a:r>
              <a:rPr lang="en-US" altLang="en-US" sz="1200" dirty="0">
                <a:latin typeface="Times New Roman" panose="02020603050405020304" pitchFamily="18" charset="0"/>
              </a:rPr>
              <a:t>Resist copying and pasting only the URLs of sources as they may not work at a later date and you may not be able to locate the source again. </a:t>
            </a:r>
          </a:p>
          <a:p>
            <a:endParaRPr lang="en-US" altLang="en-US" sz="1200" dirty="0">
              <a:latin typeface="Times New Roman" panose="02020603050405020304" pitchFamily="18" charset="0"/>
            </a:endParaRPr>
          </a:p>
          <a:p>
            <a:r>
              <a:rPr lang="en-US" altLang="en-US" sz="1200" dirty="0">
                <a:latin typeface="Times New Roman" panose="02020603050405020304" pitchFamily="18" charset="0"/>
              </a:rPr>
              <a:t>To avoid this disappointment and frustration, be thorough about recording citation details as you do your research. </a:t>
            </a:r>
          </a:p>
          <a:p>
            <a:endParaRPr lang="en-US" altLang="en-US" sz="1200" dirty="0">
              <a:latin typeface="Times New Roman" panose="02020603050405020304" pitchFamily="18" charset="0"/>
            </a:endParaRPr>
          </a:p>
          <a:p>
            <a:r>
              <a:rPr lang="en-US" altLang="en-US" sz="1200" dirty="0">
                <a:latin typeface="Times New Roman" panose="02020603050405020304" pitchFamily="18" charset="0"/>
              </a:rPr>
              <a:t>Examples of how to cite many of the resources discussed in this session are included in the Citation Guide for Business. </a:t>
            </a:r>
          </a:p>
          <a:p>
            <a:endParaRPr lang="en-US" altLang="en-US" sz="1200" dirty="0">
              <a:latin typeface="Times New Roman" panose="02020603050405020304" pitchFamily="18" charset="0"/>
            </a:endParaRPr>
          </a:p>
          <a:p>
            <a:r>
              <a:rPr lang="en-US" altLang="en-US" sz="1200" dirty="0">
                <a:latin typeface="Times New Roman" panose="02020603050405020304" pitchFamily="18" charset="0"/>
              </a:rPr>
              <a:t>A sample Notes and Bibliography page is also included at the end of the guide. Please note, that you are required to use </a:t>
            </a:r>
            <a:r>
              <a:rPr lang="en-US" altLang="en-US" sz="1200" b="1" dirty="0" err="1">
                <a:latin typeface="Times New Roman" panose="02020603050405020304" pitchFamily="18" charset="0"/>
              </a:rPr>
              <a:t>ENDnotes</a:t>
            </a:r>
            <a:r>
              <a:rPr lang="en-US" altLang="en-US" sz="1200" b="1" dirty="0">
                <a:latin typeface="Times New Roman" panose="02020603050405020304" pitchFamily="18" charset="0"/>
              </a:rPr>
              <a:t>, </a:t>
            </a:r>
            <a:r>
              <a:rPr lang="en-US" altLang="en-US" sz="1200" b="1" u="sng" dirty="0">
                <a:latin typeface="Times New Roman" panose="02020603050405020304" pitchFamily="18" charset="0"/>
              </a:rPr>
              <a:t>not</a:t>
            </a:r>
            <a:r>
              <a:rPr lang="en-US" altLang="en-US" sz="1200" b="1" dirty="0">
                <a:latin typeface="Times New Roman" panose="02020603050405020304" pitchFamily="18" charset="0"/>
              </a:rPr>
              <a:t> </a:t>
            </a:r>
            <a:r>
              <a:rPr lang="en-US" altLang="en-US" sz="1200" b="1" dirty="0" err="1">
                <a:latin typeface="Times New Roman" panose="02020603050405020304" pitchFamily="18" charset="0"/>
              </a:rPr>
              <a:t>FOOTnotes</a:t>
            </a:r>
            <a:r>
              <a:rPr lang="en-US" altLang="en-US" sz="1200" b="1" dirty="0">
                <a:latin typeface="Times New Roman" panose="02020603050405020304" pitchFamily="18" charset="0"/>
              </a:rPr>
              <a:t> </a:t>
            </a:r>
            <a:r>
              <a:rPr lang="en-US" altLang="en-US" sz="1200" dirty="0">
                <a:latin typeface="Times New Roman" panose="02020603050405020304" pitchFamily="18" charset="0"/>
              </a:rPr>
              <a:t>in your course reports.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5272BF8E-6256-5A84-136C-2284E56C5C4F}"/>
              </a:ext>
            </a:extLst>
          </p:cNvPr>
          <p:cNvSpPr>
            <a:spLocks noGrp="1" noRot="1" noChangeAspect="1" noChangeArrowheads="1" noTextEdit="1"/>
          </p:cNvSpPr>
          <p:nvPr>
            <p:ph type="sldImg"/>
          </p:nvPr>
        </p:nvSpPr>
        <p:spPr>
          <a:xfrm>
            <a:off x="460375" y="722313"/>
            <a:ext cx="6394450" cy="3597275"/>
          </a:xfrm>
          <a:noFill/>
          <a:ln/>
        </p:spPr>
      </p:sp>
      <p:sp>
        <p:nvSpPr>
          <p:cNvPr id="54275" name="Notes Placeholder 2">
            <a:extLst>
              <a:ext uri="{FF2B5EF4-FFF2-40B4-BE49-F238E27FC236}">
                <a16:creationId xmlns:a16="http://schemas.microsoft.com/office/drawing/2014/main" id="{B15C4650-E610-73DB-FF4A-FDEDDE82F6DF}"/>
              </a:ext>
            </a:extLst>
          </p:cNvPr>
          <p:cNvSpPr>
            <a:spLocks noGrp="1"/>
          </p:cNvSpPr>
          <p:nvPr>
            <p:ph type="body" idx="1"/>
          </p:nvPr>
        </p:nvSpPr>
        <p:spPr>
          <a:xfrm>
            <a:off x="731838" y="4562475"/>
            <a:ext cx="5849937" cy="4316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dirty="0">
                <a:latin typeface="Times New Roman" panose="02020603050405020304" pitchFamily="18" charset="0"/>
              </a:rPr>
              <a:t>Are you still with me? Feeling overwhelmed, confused? </a:t>
            </a:r>
          </a:p>
          <a:p>
            <a:endParaRPr lang="en-US" altLang="en-US" sz="1200" dirty="0">
              <a:latin typeface="Times New Roman" panose="02020603050405020304" pitchFamily="18" charset="0"/>
            </a:endParaRPr>
          </a:p>
          <a:p>
            <a:r>
              <a:rPr lang="en-US" altLang="en-US" sz="1200" dirty="0">
                <a:latin typeface="Times New Roman" panose="02020603050405020304" pitchFamily="18" charset="0"/>
              </a:rPr>
              <a:t>When in doubt, go the Library!  We are here to help. </a:t>
            </a:r>
          </a:p>
          <a:p>
            <a:endParaRPr lang="en-US" altLang="en-US" sz="1200" dirty="0">
              <a:latin typeface="Times New Roman" panose="02020603050405020304" pitchFamily="18" charset="0"/>
            </a:endParaRPr>
          </a:p>
          <a:p>
            <a:r>
              <a:rPr lang="en-US" altLang="en-US" sz="1200" dirty="0">
                <a:latin typeface="Times New Roman" panose="02020603050405020304" pitchFamily="18" charset="0"/>
              </a:rPr>
              <a:t>If you have questions about your research or about access to resources, select the Get Help option from the toolbar on the Library’s website .  </a:t>
            </a:r>
          </a:p>
          <a:p>
            <a:endParaRPr lang="en-CA" altLang="en-US" sz="1200" dirty="0">
              <a:latin typeface="Times New Roman" panose="02020603050405020304" pitchFamily="18" charset="0"/>
            </a:endParaRPr>
          </a:p>
          <a:p>
            <a:r>
              <a:rPr lang="en-CA" altLang="en-US" sz="1200" dirty="0">
                <a:latin typeface="Times New Roman" panose="02020603050405020304" pitchFamily="18" charset="0"/>
              </a:rPr>
              <a:t>Several help options are displayed on the Get Help page, including email, phone, face-to-face and live chat. </a:t>
            </a:r>
          </a:p>
          <a:p>
            <a:endParaRPr lang="en-CA" altLang="en-US" sz="1200" dirty="0">
              <a:latin typeface="Times New Roman" panose="02020603050405020304" pitchFamily="18" charset="0"/>
            </a:endParaRPr>
          </a:p>
          <a:p>
            <a:r>
              <a:rPr lang="en-CA" altLang="en-US" sz="1200" dirty="0">
                <a:latin typeface="Times New Roman" panose="02020603050405020304" pitchFamily="18" charset="0"/>
              </a:rPr>
              <a:t>It’s best to check the website for latest service hours and contact details. </a:t>
            </a:r>
          </a:p>
          <a:p>
            <a:endParaRPr lang="en-CA" altLang="en-US" sz="1200" dirty="0">
              <a:latin typeface="Times New Roman" panose="02020603050405020304" pitchFamily="18" charset="0"/>
            </a:endParaRPr>
          </a:p>
          <a:p>
            <a:r>
              <a:rPr lang="en-CA" altLang="en-US" sz="1200" dirty="0">
                <a:latin typeface="Times New Roman" panose="02020603050405020304" pitchFamily="18" charset="0"/>
              </a:rPr>
              <a:t>Thank you for your attention and good luck with your research! </a:t>
            </a:r>
          </a:p>
          <a:p>
            <a:endParaRPr lang="en-CA" altLang="en-US" sz="1200" dirty="0">
              <a:latin typeface="Times New Roman" panose="02020603050405020304" pitchFamily="18" charset="0"/>
            </a:endParaRPr>
          </a:p>
          <a:p>
            <a:endParaRPr lang="en-CA" altLang="en-US" dirty="0">
              <a:latin typeface="Times New Roman" panose="02020603050405020304" pitchFamily="18" charset="0"/>
            </a:endParaRPr>
          </a:p>
          <a:p>
            <a:endParaRPr lang="en-CA" altLang="en-US" dirty="0">
              <a:latin typeface="Times New Roman" panose="02020603050405020304" pitchFamily="18" charset="0"/>
            </a:endParaRPr>
          </a:p>
          <a:p>
            <a:endParaRPr lang="en-CA" altLang="en-US" dirty="0">
              <a:latin typeface="Times New Roman" panose="02020603050405020304" pitchFamily="18" charset="0"/>
            </a:endParaRPr>
          </a:p>
          <a:p>
            <a:endParaRPr lang="en-CA" altLang="en-US" dirty="0">
              <a:latin typeface="Times New Roman" panose="02020603050405020304" pitchFamily="18" charset="0"/>
            </a:endParaRPr>
          </a:p>
          <a:p>
            <a:endParaRPr lang="en-CA" altLang="en-US" dirty="0">
              <a:latin typeface="Times New Roman" panose="02020603050405020304" pitchFamily="18" charset="0"/>
            </a:endParaRPr>
          </a:p>
          <a:p>
            <a:endParaRPr lang="en-CA" altLang="en-US" dirty="0">
              <a:latin typeface="Times New Roman" panose="02020603050405020304" pitchFamily="18" charset="0"/>
            </a:endParaRPr>
          </a:p>
        </p:txBody>
      </p:sp>
      <p:sp>
        <p:nvSpPr>
          <p:cNvPr id="54276" name="Slide Number Placeholder 3">
            <a:extLst>
              <a:ext uri="{FF2B5EF4-FFF2-40B4-BE49-F238E27FC236}">
                <a16:creationId xmlns:a16="http://schemas.microsoft.com/office/drawing/2014/main" id="{21B9F050-6EA4-9B0B-8164-E6D39262C9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1E112A5E-C7AF-4187-A1CB-AF64A5D45240}" type="slidenum">
              <a:rPr lang="en-US" altLang="en-US" smtClean="0">
                <a:latin typeface="Arial" panose="020B0604020202020204" pitchFamily="34" charset="0"/>
              </a:rPr>
              <a:pPr/>
              <a:t>57</a:t>
            </a:fld>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2E6DC0D9-A3CD-488A-58B2-7B5FD4C50C1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386AC122-C64C-44E0-A58D-49E2FDF81BC5}" type="slidenum">
              <a:rPr lang="en-GB" altLang="en-US">
                <a:solidFill>
                  <a:srgbClr val="000000"/>
                </a:solidFill>
                <a:latin typeface="Arial" panose="020B0604020202020204" pitchFamily="34" charset="0"/>
              </a:rPr>
              <a:pPr/>
              <a:t>6</a:t>
            </a:fld>
            <a:endParaRPr lang="en-GB" altLang="en-US">
              <a:solidFill>
                <a:srgbClr val="000000"/>
              </a:solidFill>
              <a:latin typeface="Arial" panose="020B0604020202020204" pitchFamily="34" charset="0"/>
            </a:endParaRPr>
          </a:p>
        </p:txBody>
      </p:sp>
      <p:sp>
        <p:nvSpPr>
          <p:cNvPr id="77827" name="Rectangle 1">
            <a:extLst>
              <a:ext uri="{FF2B5EF4-FFF2-40B4-BE49-F238E27FC236}">
                <a16:creationId xmlns:a16="http://schemas.microsoft.com/office/drawing/2014/main" id="{CE39DC43-EFF7-C714-B3DF-AB14638AE5F6}"/>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77828" name="Rectangle 2">
            <a:extLst>
              <a:ext uri="{FF2B5EF4-FFF2-40B4-BE49-F238E27FC236}">
                <a16:creationId xmlns:a16="http://schemas.microsoft.com/office/drawing/2014/main" id="{620946D8-53F9-C591-F894-597AA782C918}"/>
              </a:ext>
            </a:extLst>
          </p:cNvPr>
          <p:cNvSpPr>
            <a:spLocks noGrp="1" noChangeArrowheads="1"/>
          </p:cNvSpPr>
          <p:nvPr>
            <p:ph type="body" idx="1"/>
          </p:nvPr>
        </p:nvSpPr>
        <p:spPr bwMode="auto">
          <a:xfrm>
            <a:off x="931863" y="3336925"/>
            <a:ext cx="7445375" cy="3159125"/>
          </a:xfrm>
        </p:spPr>
        <p:txBody>
          <a:bodyPr wrap="none" numCol="1" anchor="ctr" anchorCtr="0" compatLnSpc="1">
            <a:prstTxWarp prst="textNoShape">
              <a:avLst/>
            </a:prstTxWarp>
            <a:normAutofit/>
          </a:bodyPr>
          <a:lstStyle/>
          <a:p>
            <a:pPr fontAlgn="b">
              <a:defRPr/>
            </a:pPr>
            <a:r>
              <a:rPr lang="en-US" altLang="en-US" dirty="0">
                <a:latin typeface="Times New Roman" pitchFamily="18" charset="0"/>
                <a:cs typeface="Times New Roman" pitchFamily="18" charset="0"/>
              </a:rPr>
              <a:t>In addition to the industry code number and the formal industry name,  an industry classification system will also provide a description of the industry. </a:t>
            </a:r>
          </a:p>
          <a:p>
            <a:pPr fontAlgn="b">
              <a:defRPr/>
            </a:pPr>
            <a:endParaRPr lang="en-US" altLang="en-US" dirty="0">
              <a:latin typeface="Times New Roman" pitchFamily="18" charset="0"/>
              <a:cs typeface="Times New Roman" pitchFamily="18" charset="0"/>
            </a:endParaRPr>
          </a:p>
          <a:p>
            <a:pPr fontAlgn="b">
              <a:defRPr/>
            </a:pPr>
            <a:r>
              <a:rPr lang="en-US" altLang="en-US" dirty="0">
                <a:latin typeface="Times New Roman" pitchFamily="18" charset="0"/>
                <a:cs typeface="Times New Roman" pitchFamily="18" charset="0"/>
              </a:rPr>
              <a:t>The entry usually provides a definition,  along with examples of the activities that are included and excluded from that industry. </a:t>
            </a:r>
          </a:p>
          <a:p>
            <a:pPr fontAlgn="b">
              <a:defRPr/>
            </a:pPr>
            <a:endParaRPr lang="en-US" altLang="en-US" dirty="0">
              <a:latin typeface="Times New Roman" pitchFamily="18" charset="0"/>
              <a:cs typeface="Times New Roman" pitchFamily="18" charset="0"/>
            </a:endParaRPr>
          </a:p>
          <a:p>
            <a:pPr fontAlgn="b">
              <a:defRPr/>
            </a:pPr>
            <a:r>
              <a:rPr lang="en-US" altLang="en-US" dirty="0">
                <a:latin typeface="Times New Roman" pitchFamily="18" charset="0"/>
                <a:cs typeface="Times New Roman" pitchFamily="18" charset="0"/>
              </a:rPr>
              <a:t>It this example, a company that manufactures candy (like jellybeans &amp; gummy bears) could be classified in the non-chocolate confectionary manufacturing industry. </a:t>
            </a:r>
          </a:p>
          <a:p>
            <a:pPr fontAlgn="b">
              <a:defRPr/>
            </a:pPr>
            <a:endParaRPr lang="en-US" altLang="en-US" dirty="0">
              <a:latin typeface="Times New Roman" pitchFamily="18" charset="0"/>
              <a:cs typeface="Times New Roman" pitchFamily="18" charset="0"/>
            </a:endParaRPr>
          </a:p>
          <a:p>
            <a:pPr fontAlgn="b">
              <a:defRPr/>
            </a:pPr>
            <a:r>
              <a:rPr lang="en-US" altLang="en-US" dirty="0">
                <a:latin typeface="Times New Roman" pitchFamily="18" charset="0"/>
                <a:cs typeface="Times New Roman" pitchFamily="18" charset="0"/>
              </a:rPr>
              <a:t>A company doesn’t have to manufacture all the example activities noted in the description, just one of them to be included in this industry. </a:t>
            </a:r>
          </a:p>
          <a:p>
            <a:pPr fontAlgn="b">
              <a:defRPr/>
            </a:pPr>
            <a:endParaRPr lang="en-US" altLang="en-US" dirty="0">
              <a:latin typeface="Times New Roman" pitchFamily="18" charset="0"/>
              <a:cs typeface="Times New Roman" pitchFamily="18" charset="0"/>
            </a:endParaRPr>
          </a:p>
          <a:p>
            <a:pPr fontAlgn="b">
              <a:defRPr/>
            </a:pPr>
            <a:r>
              <a:rPr lang="en-US" altLang="en-US" dirty="0">
                <a:latin typeface="Times New Roman" pitchFamily="18" charset="0"/>
                <a:cs typeface="Times New Roman" pitchFamily="18" charset="0"/>
              </a:rPr>
              <a:t>If the same company also produces items excluded from this industry (such as salted nuts), it could be assigned an additional industry code such as 311910 for Snack food manufacturing. </a:t>
            </a:r>
          </a:p>
          <a:p>
            <a:pPr fontAlgn="b">
              <a:defRPr/>
            </a:pPr>
            <a:endParaRPr lang="en-US" altLang="en-US" dirty="0">
              <a:latin typeface="Times New Roman" pitchFamily="18" charset="0"/>
              <a:cs typeface="Times New Roman" pitchFamily="18" charset="0"/>
            </a:endParaRPr>
          </a:p>
          <a:p>
            <a:pPr fontAlgn="b">
              <a:defRPr/>
            </a:pPr>
            <a:r>
              <a:rPr lang="en-US" altLang="en-US" dirty="0">
                <a:latin typeface="Times New Roman" pitchFamily="18" charset="0"/>
                <a:cs typeface="Times New Roman" pitchFamily="18" charset="0"/>
              </a:rPr>
              <a:t>In other words, one company can be engaged in many different industries and have several different industry codes.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BB0FCA26-6B15-3669-9F12-09042C823C2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ECD17112-C241-440E-8D38-3076AD478755}" type="slidenum">
              <a:rPr lang="en-GB" altLang="en-US">
                <a:solidFill>
                  <a:srgbClr val="000000"/>
                </a:solidFill>
                <a:latin typeface="Arial" panose="020B0604020202020204" pitchFamily="34" charset="0"/>
              </a:rPr>
              <a:pPr/>
              <a:t>7</a:t>
            </a:fld>
            <a:endParaRPr lang="en-GB" altLang="en-US">
              <a:solidFill>
                <a:srgbClr val="000000"/>
              </a:solidFill>
              <a:latin typeface="Arial" panose="020B0604020202020204" pitchFamily="34" charset="0"/>
            </a:endParaRPr>
          </a:p>
        </p:txBody>
      </p:sp>
      <p:sp>
        <p:nvSpPr>
          <p:cNvPr id="78851" name="Rectangle 1">
            <a:extLst>
              <a:ext uri="{FF2B5EF4-FFF2-40B4-BE49-F238E27FC236}">
                <a16:creationId xmlns:a16="http://schemas.microsoft.com/office/drawing/2014/main" id="{FD0EA472-54B4-9232-8C9A-CCED1E864A33}"/>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78852" name="Rectangle 2">
            <a:extLst>
              <a:ext uri="{FF2B5EF4-FFF2-40B4-BE49-F238E27FC236}">
                <a16:creationId xmlns:a16="http://schemas.microsoft.com/office/drawing/2014/main" id="{03C1411C-B3E4-9C6C-ABCD-7F35A2C8DE05}"/>
              </a:ext>
            </a:extLst>
          </p:cNvPr>
          <p:cNvSpPr>
            <a:spLocks noGrp="1" noChangeArrowheads="1"/>
          </p:cNvSpPr>
          <p:nvPr>
            <p:ph type="body" idx="1"/>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altLang="en-US" dirty="0">
                <a:latin typeface="Times New Roman"/>
                <a:cs typeface="Times New Roman"/>
              </a:rPr>
              <a:t>Industry codes apply to all types of companies - they can be large or small; they can be privately held or publicly traded – company size and type of ownership doesn’t matter when it comes to assigning industry codes. </a:t>
            </a:r>
            <a:endParaRPr lang="en-US" altLang="en-US" dirty="0">
              <a:latin typeface="Times New Roman" panose="02020603050405020304" pitchFamily="18" charset="0"/>
              <a:cs typeface="Times New Roman"/>
            </a:endParaRPr>
          </a:p>
          <a:p>
            <a:endParaRPr lang="en-US" altLang="en-US" dirty="0">
              <a:latin typeface="Times New Roman" panose="02020603050405020304" pitchFamily="18" charset="0"/>
            </a:endParaRPr>
          </a:p>
          <a:p>
            <a:r>
              <a:rPr lang="en-US" altLang="en-US" dirty="0">
                <a:latin typeface="Times New Roman"/>
                <a:cs typeface="Times New Roman"/>
              </a:rPr>
              <a:t>Companies engaged in the same activity can be classified in the same industry. </a:t>
            </a:r>
            <a:endParaRPr lang="en-US" altLang="en-US" dirty="0">
              <a:latin typeface="Times New Roman" panose="02020603050405020304" pitchFamily="18" charset="0"/>
              <a:cs typeface="Times New Roman"/>
            </a:endParaRPr>
          </a:p>
          <a:p>
            <a:endParaRPr lang="en-US" altLang="en-US" dirty="0">
              <a:latin typeface="Times New Roman" panose="02020603050405020304" pitchFamily="18" charset="0"/>
            </a:endParaRPr>
          </a:p>
          <a:p>
            <a:r>
              <a:rPr lang="en-US" altLang="en-US" dirty="0">
                <a:latin typeface="Times New Roman"/>
                <a:cs typeface="Times New Roman"/>
              </a:rPr>
              <a:t>In this example, a large, publicly traded company like Indigo and a small, private, independent business, like King W. Books in </a:t>
            </a:r>
            <a:r>
              <a:rPr lang="en-US" altLang="en-US" dirty="0" err="1">
                <a:latin typeface="Times New Roman"/>
                <a:cs typeface="Times New Roman"/>
              </a:rPr>
              <a:t>Westdale</a:t>
            </a:r>
            <a:r>
              <a:rPr lang="en-US" altLang="en-US" dirty="0">
                <a:latin typeface="Times New Roman"/>
                <a:cs typeface="Times New Roman"/>
              </a:rPr>
              <a:t>, both sell books, so they would both be classified in the same industry – which in this case is - 5942 Retail Books.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C1CAAAB9-92B7-A5CD-9FE6-C83BF469570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9F6C357E-157E-496F-9BC0-1142A53AD8C8}" type="slidenum">
              <a:rPr lang="en-GB" altLang="en-US">
                <a:solidFill>
                  <a:srgbClr val="000000"/>
                </a:solidFill>
                <a:latin typeface="Arial" panose="020B0604020202020204" pitchFamily="34" charset="0"/>
              </a:rPr>
              <a:pPr/>
              <a:t>8</a:t>
            </a:fld>
            <a:endParaRPr lang="en-GB" altLang="en-US">
              <a:solidFill>
                <a:srgbClr val="000000"/>
              </a:solidFill>
              <a:latin typeface="Arial" panose="020B0604020202020204" pitchFamily="34" charset="0"/>
            </a:endParaRPr>
          </a:p>
        </p:txBody>
      </p:sp>
      <p:sp>
        <p:nvSpPr>
          <p:cNvPr id="79875" name="Rectangle 1">
            <a:extLst>
              <a:ext uri="{FF2B5EF4-FFF2-40B4-BE49-F238E27FC236}">
                <a16:creationId xmlns:a16="http://schemas.microsoft.com/office/drawing/2014/main" id="{85BCDA5A-5623-7451-426C-14FE6F1BFAE9}"/>
              </a:ext>
            </a:extLst>
          </p:cNvPr>
          <p:cNvSpPr>
            <a:spLocks noGrp="1" noRot="1" noChangeAspect="1" noChangeArrowheads="1" noTextEdit="1"/>
          </p:cNvSpPr>
          <p:nvPr>
            <p:ph type="sldImg"/>
          </p:nvPr>
        </p:nvSpPr>
        <p:spPr bwMode="auto">
          <a:xfrm>
            <a:off x="2319338" y="528638"/>
            <a:ext cx="4676775" cy="2632075"/>
          </a:xfrm>
          <a:solidFill>
            <a:srgbClr val="FFFFFF"/>
          </a:solidFill>
          <a:ln>
            <a:solidFill>
              <a:srgbClr val="000000"/>
            </a:solidFill>
            <a:miter lim="800000"/>
            <a:headEnd/>
            <a:tailEnd/>
          </a:ln>
        </p:spPr>
      </p:sp>
      <p:sp>
        <p:nvSpPr>
          <p:cNvPr id="79876" name="Rectangle 2">
            <a:extLst>
              <a:ext uri="{FF2B5EF4-FFF2-40B4-BE49-F238E27FC236}">
                <a16:creationId xmlns:a16="http://schemas.microsoft.com/office/drawing/2014/main" id="{C4EE4F52-F6E1-E05A-56E2-7458398AD968}"/>
              </a:ext>
            </a:extLst>
          </p:cNvPr>
          <p:cNvSpPr>
            <a:spLocks noGrp="1" noChangeArrowheads="1"/>
          </p:cNvSpPr>
          <p:nvPr>
            <p:ph type="body" idx="1"/>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altLang="en-US" dirty="0">
                <a:latin typeface="Times New Roman" panose="02020603050405020304" pitchFamily="18" charset="0"/>
              </a:rPr>
              <a:t>Industry classification codes are usually created by government agencies like Statistics Canada.  </a:t>
            </a:r>
          </a:p>
          <a:p>
            <a:endParaRPr lang="en-US" altLang="en-US" dirty="0">
              <a:latin typeface="Times New Roman" panose="02020603050405020304" pitchFamily="18" charset="0"/>
            </a:endParaRPr>
          </a:p>
          <a:p>
            <a:r>
              <a:rPr lang="en-US" altLang="en-US" dirty="0">
                <a:latin typeface="Times New Roman" panose="02020603050405020304" pitchFamily="18" charset="0"/>
              </a:rPr>
              <a:t>Although governments will develop the classification system, they do not assign the codes to companies. </a:t>
            </a:r>
          </a:p>
          <a:p>
            <a:endParaRPr lang="en-US" altLang="en-US" dirty="0">
              <a:latin typeface="Times New Roman" panose="02020603050405020304" pitchFamily="18" charset="0"/>
            </a:endParaRPr>
          </a:p>
          <a:p>
            <a:r>
              <a:rPr lang="en-US" altLang="en-US" dirty="0">
                <a:latin typeface="Times New Roman" panose="02020603050405020304" pitchFamily="18" charset="0"/>
              </a:rPr>
              <a:t>There is no central agency that does this activity which means there can be some variation and inconsistency in the codes that companies are assigned. </a:t>
            </a:r>
          </a:p>
          <a:p>
            <a:endParaRPr lang="en-US" altLang="en-US" dirty="0">
              <a:latin typeface="Times New Roman" panose="02020603050405020304" pitchFamily="18" charset="0"/>
            </a:endParaRPr>
          </a:p>
          <a:p>
            <a:r>
              <a:rPr lang="en-US" altLang="en-US" dirty="0">
                <a:latin typeface="Times New Roman" panose="02020603050405020304" pitchFamily="18" charset="0"/>
              </a:rPr>
              <a:t>Different people may interpret the activities of a company differently so the same company can have several codes. </a:t>
            </a:r>
          </a:p>
          <a:p>
            <a:endParaRPr lang="en-US" altLang="en-US" dirty="0">
              <a:latin typeface="Times New Roman" panose="02020603050405020304" pitchFamily="18" charset="0"/>
            </a:endParaRPr>
          </a:p>
          <a:p>
            <a:r>
              <a:rPr lang="en-US" altLang="en-US" dirty="0">
                <a:latin typeface="Times New Roman" panose="02020603050405020304" pitchFamily="18" charset="0"/>
              </a:rPr>
              <a:t>This issue will be illustrated with examples in the upcoming slides.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496A51E1-9AB1-87AB-A780-A89D79FD267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60538" algn="l"/>
                <a:tab pos="2643188" algn="l"/>
                <a:tab pos="3524250" algn="l"/>
                <a:tab pos="4405313" algn="l"/>
                <a:tab pos="5286375" algn="l"/>
                <a:tab pos="6167438" algn="l"/>
                <a:tab pos="7048500" algn="l"/>
                <a:tab pos="7931150" algn="l"/>
                <a:tab pos="8812213" algn="l"/>
                <a:tab pos="9693275" algn="l"/>
              </a:tabLst>
              <a:defRPr>
                <a:solidFill>
                  <a:schemeClr val="bg1"/>
                </a:solidFill>
                <a:latin typeface="Verdana" panose="020B0604030504040204" pitchFamily="34" charset="0"/>
                <a:ea typeface="ＭＳ Ｐゴシック" panose="020B0600070205080204" pitchFamily="34" charset="-128"/>
              </a:defRPr>
            </a:lvl9pPr>
          </a:lstStyle>
          <a:p>
            <a:fld id="{98CCEC07-F12F-403B-AE95-7F2DFA6E036E}" type="slidenum">
              <a:rPr lang="en-GB" altLang="en-US">
                <a:solidFill>
                  <a:srgbClr val="000000"/>
                </a:solidFill>
                <a:latin typeface="Arial" panose="020B0604020202020204" pitchFamily="34" charset="0"/>
              </a:rPr>
              <a:pPr/>
              <a:t>9</a:t>
            </a:fld>
            <a:endParaRPr lang="en-GB" altLang="en-US">
              <a:solidFill>
                <a:srgbClr val="000000"/>
              </a:solidFill>
              <a:latin typeface="Arial" panose="020B0604020202020204" pitchFamily="34" charset="0"/>
            </a:endParaRPr>
          </a:p>
        </p:txBody>
      </p:sp>
      <p:sp>
        <p:nvSpPr>
          <p:cNvPr id="80899" name="Text Box 1">
            <a:extLst>
              <a:ext uri="{FF2B5EF4-FFF2-40B4-BE49-F238E27FC236}">
                <a16:creationId xmlns:a16="http://schemas.microsoft.com/office/drawing/2014/main" id="{A0063E24-71E8-12D6-2441-61A180ADDF39}"/>
              </a:ext>
            </a:extLst>
          </p:cNvPr>
          <p:cNvSpPr txBox="1">
            <a:spLocks noChangeArrowheads="1"/>
          </p:cNvSpPr>
          <p:nvPr/>
        </p:nvSpPr>
        <p:spPr bwMode="auto">
          <a:xfrm>
            <a:off x="1606550" y="527050"/>
            <a:ext cx="6097588" cy="2633663"/>
          </a:xfrm>
          <a:prstGeom prst="rect">
            <a:avLst/>
          </a:prstGeom>
          <a:solidFill>
            <a:srgbClr val="FFFFFF"/>
          </a:solidFill>
          <a:ln w="9525">
            <a:solidFill>
              <a:srgbClr val="000000"/>
            </a:solidFill>
            <a:miter lim="800000"/>
            <a:headEnd/>
            <a:tailEnd/>
          </a:ln>
        </p:spPr>
        <p:txBody>
          <a:bodyPr wrap="none" lIns="88134" tIns="44067" rIns="88134" bIns="44067" anchor="ct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sp>
        <p:nvSpPr>
          <p:cNvPr id="80900" name="Rectangle 2">
            <a:extLst>
              <a:ext uri="{FF2B5EF4-FFF2-40B4-BE49-F238E27FC236}">
                <a16:creationId xmlns:a16="http://schemas.microsoft.com/office/drawing/2014/main" id="{898B9E0C-548C-0314-B97D-56588F6F5EA1}"/>
              </a:ext>
            </a:extLst>
          </p:cNvPr>
          <p:cNvSpPr>
            <a:spLocks noGrp="1" noChangeArrowheads="1"/>
          </p:cNvSpPr>
          <p:nvPr>
            <p:ph type="body"/>
          </p:nvPr>
        </p:nvSpPr>
        <p:spPr bwMode="auto">
          <a:xfrm>
            <a:off x="931863" y="3336925"/>
            <a:ext cx="7445375"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altLang="en-US" dirty="0">
                <a:latin typeface="Times New Roman" panose="02020603050405020304" pitchFamily="18" charset="0"/>
              </a:rPr>
              <a:t>Industry codes are used by people in a wide variety of fields including business, education and government. </a:t>
            </a:r>
          </a:p>
          <a:p>
            <a:endParaRPr lang="en-US" altLang="en-US" dirty="0">
              <a:latin typeface="Times New Roman" panose="02020603050405020304" pitchFamily="18" charset="0"/>
            </a:endParaRPr>
          </a:p>
          <a:p>
            <a:r>
              <a:rPr lang="en-US" altLang="en-US" dirty="0">
                <a:latin typeface="Times New Roman" panose="02020603050405020304" pitchFamily="18" charset="0"/>
              </a:rPr>
              <a:t>You won’t just be using theses code for your academic course work, but for research in the workplace as well. </a:t>
            </a:r>
          </a:p>
        </p:txBody>
      </p:sp>
      <p:sp>
        <p:nvSpPr>
          <p:cNvPr id="80901" name="Text Box 3">
            <a:extLst>
              <a:ext uri="{FF2B5EF4-FFF2-40B4-BE49-F238E27FC236}">
                <a16:creationId xmlns:a16="http://schemas.microsoft.com/office/drawing/2014/main" id="{259876C4-DD78-887D-015E-E609E435187B}"/>
              </a:ext>
            </a:extLst>
          </p:cNvPr>
          <p:cNvSpPr txBox="1">
            <a:spLocks noChangeArrowheads="1"/>
          </p:cNvSpPr>
          <p:nvPr/>
        </p:nvSpPr>
        <p:spPr bwMode="auto">
          <a:xfrm>
            <a:off x="5270500" y="6672263"/>
            <a:ext cx="403701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685" tIns="46843" rIns="93685" bIns="46843" anchor="b"/>
          <a:lstStyle>
            <a:lvl1pPr>
              <a:tabLst>
                <a:tab pos="0" algn="l"/>
                <a:tab pos="879475" algn="l"/>
                <a:tab pos="1758950" algn="l"/>
                <a:tab pos="2640013" algn="l"/>
                <a:tab pos="3519488" algn="l"/>
                <a:tab pos="4398963" algn="l"/>
                <a:tab pos="5280025" algn="l"/>
                <a:tab pos="6159500" algn="l"/>
                <a:tab pos="7038975" algn="l"/>
                <a:tab pos="7920038" algn="l"/>
                <a:tab pos="8799513" algn="l"/>
                <a:tab pos="9678988"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879475" algn="l"/>
                <a:tab pos="1758950" algn="l"/>
                <a:tab pos="2640013" algn="l"/>
                <a:tab pos="3519488" algn="l"/>
                <a:tab pos="4398963" algn="l"/>
                <a:tab pos="5280025" algn="l"/>
                <a:tab pos="6159500" algn="l"/>
                <a:tab pos="7038975" algn="l"/>
                <a:tab pos="7920038" algn="l"/>
                <a:tab pos="8799513" algn="l"/>
                <a:tab pos="9678988"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879475" algn="l"/>
                <a:tab pos="1758950" algn="l"/>
                <a:tab pos="2640013" algn="l"/>
                <a:tab pos="3519488" algn="l"/>
                <a:tab pos="4398963" algn="l"/>
                <a:tab pos="5280025" algn="l"/>
                <a:tab pos="6159500" algn="l"/>
                <a:tab pos="7038975" algn="l"/>
                <a:tab pos="7920038" algn="l"/>
                <a:tab pos="8799513" algn="l"/>
                <a:tab pos="9678988"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879475" algn="l"/>
                <a:tab pos="1758950" algn="l"/>
                <a:tab pos="2640013" algn="l"/>
                <a:tab pos="3519488" algn="l"/>
                <a:tab pos="4398963" algn="l"/>
                <a:tab pos="5280025" algn="l"/>
                <a:tab pos="6159500" algn="l"/>
                <a:tab pos="7038975" algn="l"/>
                <a:tab pos="7920038" algn="l"/>
                <a:tab pos="8799513" algn="l"/>
                <a:tab pos="9678988"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879475" algn="l"/>
                <a:tab pos="1758950" algn="l"/>
                <a:tab pos="2640013" algn="l"/>
                <a:tab pos="3519488" algn="l"/>
                <a:tab pos="4398963" algn="l"/>
                <a:tab pos="5280025" algn="l"/>
                <a:tab pos="6159500" algn="l"/>
                <a:tab pos="7038975" algn="l"/>
                <a:tab pos="7920038" algn="l"/>
                <a:tab pos="8799513" algn="l"/>
                <a:tab pos="9678988"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879475" algn="l"/>
                <a:tab pos="1758950" algn="l"/>
                <a:tab pos="2640013" algn="l"/>
                <a:tab pos="3519488" algn="l"/>
                <a:tab pos="4398963" algn="l"/>
                <a:tab pos="5280025" algn="l"/>
                <a:tab pos="6159500" algn="l"/>
                <a:tab pos="7038975" algn="l"/>
                <a:tab pos="7920038" algn="l"/>
                <a:tab pos="8799513" algn="l"/>
                <a:tab pos="9678988"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879475" algn="l"/>
                <a:tab pos="1758950" algn="l"/>
                <a:tab pos="2640013" algn="l"/>
                <a:tab pos="3519488" algn="l"/>
                <a:tab pos="4398963" algn="l"/>
                <a:tab pos="5280025" algn="l"/>
                <a:tab pos="6159500" algn="l"/>
                <a:tab pos="7038975" algn="l"/>
                <a:tab pos="7920038" algn="l"/>
                <a:tab pos="8799513" algn="l"/>
                <a:tab pos="9678988"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879475" algn="l"/>
                <a:tab pos="1758950" algn="l"/>
                <a:tab pos="2640013" algn="l"/>
                <a:tab pos="3519488" algn="l"/>
                <a:tab pos="4398963" algn="l"/>
                <a:tab pos="5280025" algn="l"/>
                <a:tab pos="6159500" algn="l"/>
                <a:tab pos="7038975" algn="l"/>
                <a:tab pos="7920038" algn="l"/>
                <a:tab pos="8799513" algn="l"/>
                <a:tab pos="9678988"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879475" algn="l"/>
                <a:tab pos="1758950" algn="l"/>
                <a:tab pos="2640013" algn="l"/>
                <a:tab pos="3519488" algn="l"/>
                <a:tab pos="4398963" algn="l"/>
                <a:tab pos="5280025" algn="l"/>
                <a:tab pos="6159500" algn="l"/>
                <a:tab pos="7038975" algn="l"/>
                <a:tab pos="7920038" algn="l"/>
                <a:tab pos="8799513" algn="l"/>
                <a:tab pos="9678988" algn="l"/>
              </a:tabLst>
              <a:defRPr>
                <a:solidFill>
                  <a:schemeClr val="bg1"/>
                </a:solidFill>
                <a:latin typeface="Verdana" panose="020B0604030504040204" pitchFamily="34" charset="0"/>
                <a:ea typeface="ＭＳ Ｐゴシック" panose="020B0600070205080204" pitchFamily="34" charset="-128"/>
              </a:defRPr>
            </a:lvl9pPr>
          </a:lstStyle>
          <a:p>
            <a:pPr algn="r" eaLnBrk="1" hangingPunct="1">
              <a:buClr>
                <a:srgbClr val="000000"/>
              </a:buClr>
              <a:buSzPct val="100000"/>
              <a:buFont typeface="Verdana" panose="020B0604030504040204" pitchFamily="34" charset="0"/>
              <a:buNone/>
            </a:pPr>
            <a:fld id="{DD2DCC7A-69F9-4115-8319-FBAE2B58785C}" type="slidenum">
              <a:rPr lang="en-GB" altLang="en-US" sz="1300">
                <a:solidFill>
                  <a:srgbClr val="000000"/>
                </a:solidFill>
                <a:latin typeface="Arial" panose="020B0604020202020204" pitchFamily="34" charset="0"/>
              </a:rPr>
              <a:pPr algn="r" eaLnBrk="1" hangingPunct="1">
                <a:buClr>
                  <a:srgbClr val="000000"/>
                </a:buClr>
                <a:buSzPct val="100000"/>
                <a:buFont typeface="Verdana" panose="020B0604030504040204" pitchFamily="34" charset="0"/>
                <a:buNone/>
              </a:pPr>
              <a:t>9</a:t>
            </a:fld>
            <a:endParaRPr lang="en-GB" altLang="en-US" sz="1300">
              <a:solidFill>
                <a:srgbClr val="000000"/>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28359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Calibri"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44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61401" y="920751"/>
            <a:ext cx="2512484" cy="5827713"/>
          </a:xfrm>
        </p:spPr>
        <p:txBody>
          <a:bodyPr vert="eaVert"/>
          <a:lstStyle>
            <a:lvl1pPr>
              <a:defRPr sz="3600">
                <a:latin typeface="Calibri"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117600" y="920751"/>
            <a:ext cx="7340600" cy="5827713"/>
          </a:xfrm>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816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Calibri"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Calibri" pitchFamily="34" charset="0"/>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6381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06982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1" y="2514601"/>
            <a:ext cx="4620684"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6284" y="2514601"/>
            <a:ext cx="4622800"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2144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781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Calibri" pitchFamily="34" charset="0"/>
              </a:defRPr>
            </a:lvl1pPr>
          </a:lstStyle>
          <a:p>
            <a:r>
              <a:rPr lang="en-US"/>
              <a:t>Click to edit Master title style</a:t>
            </a:r>
          </a:p>
        </p:txBody>
      </p:sp>
    </p:spTree>
    <p:extLst>
      <p:ext uri="{BB962C8B-B14F-4D97-AF65-F5344CB8AC3E}">
        <p14:creationId xmlns:p14="http://schemas.microsoft.com/office/powerpoint/2010/main" val="404878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19910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atin typeface="Calibri" pitchFamily="34" charset="0"/>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76947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Calibri" pitchFamily="34" charset="0"/>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0925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19" Type="http://schemas.openxmlformats.org/officeDocument/2006/relationships/image" Target="../media/image7.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42A0EC27-C5EB-1E61-19D1-0ACAF644CC7F}"/>
              </a:ext>
            </a:extLst>
          </p:cNvPr>
          <p:cNvSpPr>
            <a:spLocks noGrp="1" noChangeArrowheads="1"/>
          </p:cNvSpPr>
          <p:nvPr>
            <p:ph type="title"/>
          </p:nvPr>
        </p:nvSpPr>
        <p:spPr bwMode="auto">
          <a:xfrm>
            <a:off x="1117601" y="920751"/>
            <a:ext cx="10056284"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2051" name="Rectangle 2">
            <a:extLst>
              <a:ext uri="{FF2B5EF4-FFF2-40B4-BE49-F238E27FC236}">
                <a16:creationId xmlns:a16="http://schemas.microsoft.com/office/drawing/2014/main" id="{0480BA8F-0E52-F725-0732-0F977FC1D1F2}"/>
              </a:ext>
            </a:extLst>
          </p:cNvPr>
          <p:cNvSpPr>
            <a:spLocks noGrp="1" noChangeArrowheads="1"/>
          </p:cNvSpPr>
          <p:nvPr>
            <p:ph type="body" idx="1"/>
          </p:nvPr>
        </p:nvSpPr>
        <p:spPr bwMode="auto">
          <a:xfrm>
            <a:off x="1422401" y="2514601"/>
            <a:ext cx="9446684"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8" name="Text Box 3">
            <a:extLst>
              <a:ext uri="{FF2B5EF4-FFF2-40B4-BE49-F238E27FC236}">
                <a16:creationId xmlns:a16="http://schemas.microsoft.com/office/drawing/2014/main" id="{30E1A772-8DB1-D530-A701-2066581C31DC}"/>
              </a:ext>
            </a:extLst>
          </p:cNvPr>
          <p:cNvSpPr txBox="1">
            <a:spLocks noChangeArrowheads="1"/>
          </p:cNvSpPr>
          <p:nvPr/>
        </p:nvSpPr>
        <p:spPr bwMode="auto">
          <a:xfrm>
            <a:off x="1219200" y="6172200"/>
            <a:ext cx="10160000" cy="342900"/>
          </a:xfrm>
          <a:prstGeom prst="rect">
            <a:avLst/>
          </a:prstGeom>
          <a:solidFill>
            <a:srgbClr val="FFFFFF"/>
          </a:solidFill>
          <a:ln>
            <a:noFill/>
          </a:ln>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9pPr>
          </a:lstStyle>
          <a:p>
            <a:pPr>
              <a:buClr>
                <a:srgbClr val="808080"/>
              </a:buClr>
              <a:buSzPct val="100000"/>
              <a:buFont typeface="Verdana" panose="020B0604030504040204" pitchFamily="34" charset="0"/>
              <a:buNone/>
              <a:defRPr/>
            </a:pPr>
            <a:r>
              <a:rPr lang="en-GB" altLang="en-US" sz="1000" b="1">
                <a:solidFill>
                  <a:srgbClr val="808080"/>
                </a:solidFill>
              </a:rPr>
              <a:t>_________________________________________________________________________________ </a:t>
            </a:r>
          </a:p>
          <a:p>
            <a:pPr>
              <a:buClr>
                <a:srgbClr val="808080"/>
              </a:buClr>
              <a:buSzPct val="100000"/>
              <a:buFont typeface="Verdana" panose="020B0604030504040204" pitchFamily="34" charset="0"/>
              <a:buNone/>
              <a:defRPr/>
            </a:pPr>
            <a:r>
              <a:rPr lang="en-GB" altLang="en-US" sz="1000" b="1">
                <a:solidFill>
                  <a:srgbClr val="808080"/>
                </a:solidFill>
              </a:rPr>
              <a:t>McMaster University Libraries • library.mcmaster.ca • 905.525.9140 x22081 • library@mcmaster.ca</a:t>
            </a:r>
            <a:r>
              <a:rPr lang="en-GB" altLang="en-US" sz="1000">
                <a:solidFill>
                  <a:srgbClr val="808080"/>
                </a:solidFill>
              </a:rPr>
              <a:t> </a:t>
            </a:r>
          </a:p>
        </p:txBody>
      </p:sp>
      <p:pic>
        <p:nvPicPr>
          <p:cNvPr id="2053" name="Picture 4">
            <a:extLst>
              <a:ext uri="{FF2B5EF4-FFF2-40B4-BE49-F238E27FC236}">
                <a16:creationId xmlns:a16="http://schemas.microsoft.com/office/drawing/2014/main" id="{6FA5DED9-678C-EFCE-A1C0-39A70020261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727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54" name="Picture 5">
            <a:extLst>
              <a:ext uri="{FF2B5EF4-FFF2-40B4-BE49-F238E27FC236}">
                <a16:creationId xmlns:a16="http://schemas.microsoft.com/office/drawing/2014/main" id="{5DCCDC41-83D0-B39A-CB33-DB8C5D5ACD6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0"/>
            <a:ext cx="1727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55" name="Picture 6">
            <a:extLst>
              <a:ext uri="{FF2B5EF4-FFF2-40B4-BE49-F238E27FC236}">
                <a16:creationId xmlns:a16="http://schemas.microsoft.com/office/drawing/2014/main" id="{2308FE67-5CF4-9A62-D2A6-4864A3845C7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83200" y="0"/>
            <a:ext cx="1727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56" name="Picture 7">
            <a:extLst>
              <a:ext uri="{FF2B5EF4-FFF2-40B4-BE49-F238E27FC236}">
                <a16:creationId xmlns:a16="http://schemas.microsoft.com/office/drawing/2014/main" id="{B291C001-E454-D117-0454-B5175A7F4A5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37600" y="0"/>
            <a:ext cx="1727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57" name="Picture 8">
            <a:extLst>
              <a:ext uri="{FF2B5EF4-FFF2-40B4-BE49-F238E27FC236}">
                <a16:creationId xmlns:a16="http://schemas.microsoft.com/office/drawing/2014/main" id="{4851F625-0F94-1EB1-D37C-87CD4484BF1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27200" y="0"/>
            <a:ext cx="1727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58" name="Picture 9">
            <a:extLst>
              <a:ext uri="{FF2B5EF4-FFF2-40B4-BE49-F238E27FC236}">
                <a16:creationId xmlns:a16="http://schemas.microsoft.com/office/drawing/2014/main" id="{4B3DB452-74F9-9031-9875-E4D3FA2015C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56000" y="152401"/>
            <a:ext cx="16256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59" name="Picture 10">
            <a:extLst>
              <a:ext uri="{FF2B5EF4-FFF2-40B4-BE49-F238E27FC236}">
                <a16:creationId xmlns:a16="http://schemas.microsoft.com/office/drawing/2014/main" id="{858AB2DB-5BED-5E18-2157-6B4383105C3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464800" y="0"/>
            <a:ext cx="1727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36" name="TextBox 11">
            <a:extLst>
              <a:ext uri="{FF2B5EF4-FFF2-40B4-BE49-F238E27FC236}">
                <a16:creationId xmlns:a16="http://schemas.microsoft.com/office/drawing/2014/main" id="{644979A1-725D-F60E-CC74-EA531FEF4C9F}"/>
              </a:ext>
            </a:extLst>
          </p:cNvPr>
          <p:cNvSpPr txBox="1">
            <a:spLocks noChangeArrowheads="1"/>
          </p:cNvSpPr>
          <p:nvPr/>
        </p:nvSpPr>
        <p:spPr bwMode="auto">
          <a:xfrm>
            <a:off x="11089217" y="6237289"/>
            <a:ext cx="863600" cy="263525"/>
          </a:xfrm>
          <a:prstGeom prst="rect">
            <a:avLst/>
          </a:prstGeom>
          <a:noFill/>
          <a:ln w="9525">
            <a:noFill/>
            <a:miter lim="800000"/>
            <a:headEnd/>
            <a:tailEnd/>
          </a:ln>
        </p:spPr>
        <p:txBody>
          <a:bodyPr wrap="square">
            <a:spAutoFit/>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fld id="{7BBB5ECB-1EDF-4A36-B462-06D42C9958A3}" type="slidenum">
              <a:rPr lang="en-US" altLang="en-US" sz="1200">
                <a:solidFill>
                  <a:schemeClr val="tx1"/>
                </a:solidFill>
              </a:rPr>
              <a:pPr>
                <a:lnSpc>
                  <a:spcPct val="101000"/>
                </a:lnSpc>
                <a:buClr>
                  <a:srgbClr val="000000"/>
                </a:buClr>
                <a:buSzPct val="100000"/>
                <a:buFont typeface="Verdana" panose="020B0604030504040204" pitchFamily="34" charset="0"/>
                <a:buNone/>
              </a:pPr>
              <a:t>‹#›</a:t>
            </a:fld>
            <a:endParaRPr lang="en-US" altLang="en-US" sz="1200">
              <a:solidFill>
                <a:schemeClr val="tx1"/>
              </a:solidFill>
            </a:endParaRPr>
          </a:p>
        </p:txBody>
      </p:sp>
    </p:spTree>
  </p:cSld>
  <p:clrMap bg1="lt1" tx1="dk1" bg2="lt2" tx2="dk2" accent1="accent1" accent2="accent2" accent3="accent3" accent4="accent4" accent5="accent5" accent6="accent6" hlink="hlink" folHlink="folHlink"/>
  <p:sldLayoutIdLst>
    <p:sldLayoutId id="2147485695" r:id="rId1"/>
    <p:sldLayoutId id="2147485696" r:id="rId2"/>
    <p:sldLayoutId id="2147485697" r:id="rId3"/>
    <p:sldLayoutId id="2147485698" r:id="rId4"/>
    <p:sldLayoutId id="2147485699" r:id="rId5"/>
    <p:sldLayoutId id="2147485700" r:id="rId6"/>
    <p:sldLayoutId id="2147485701" r:id="rId7"/>
    <p:sldLayoutId id="2147485702" r:id="rId8"/>
    <p:sldLayoutId id="2147485703" r:id="rId9"/>
    <p:sldLayoutId id="2147485704" r:id="rId10"/>
    <p:sldLayoutId id="2147485705" r:id="rId11"/>
  </p:sldLayoutIdLst>
  <p:txStyles>
    <p:titleStyle>
      <a:lvl1pPr algn="ctr" defTabSz="449263" rtl="0" eaLnBrk="0" fontAlgn="base" hangingPunct="0">
        <a:lnSpc>
          <a:spcPct val="101000"/>
        </a:lnSpc>
        <a:spcBef>
          <a:spcPct val="0"/>
        </a:spcBef>
        <a:spcAft>
          <a:spcPct val="0"/>
        </a:spcAft>
        <a:buClr>
          <a:srgbClr val="5F1E3A"/>
        </a:buClr>
        <a:buSzPct val="100000"/>
        <a:buFont typeface="Verdana" panose="020B0604030504040204" pitchFamily="34" charset="0"/>
        <a:defRPr sz="3000" b="1">
          <a:solidFill>
            <a:srgbClr val="5F1E3A"/>
          </a:solidFill>
          <a:latin typeface="+mj-lt"/>
          <a:ea typeface="+mj-ea"/>
          <a:cs typeface="+mj-cs"/>
        </a:defRPr>
      </a:lvl1pPr>
      <a:lvl2pPr algn="ctr" defTabSz="449263" rtl="0" eaLnBrk="0" fontAlgn="base" hangingPunct="0">
        <a:lnSpc>
          <a:spcPct val="101000"/>
        </a:lnSpc>
        <a:spcBef>
          <a:spcPct val="0"/>
        </a:spcBef>
        <a:spcAft>
          <a:spcPct val="0"/>
        </a:spcAft>
        <a:buClr>
          <a:srgbClr val="5F1E3A"/>
        </a:buClr>
        <a:buSzPct val="100000"/>
        <a:buFont typeface="Verdana" panose="020B0604030504040204" pitchFamily="34" charset="0"/>
        <a:defRPr sz="3000" b="1">
          <a:solidFill>
            <a:srgbClr val="5F1E3A"/>
          </a:solidFill>
          <a:latin typeface="Verdana" pitchFamily="32" charset="0"/>
          <a:ea typeface="ＭＳ Ｐゴシック" pitchFamily="32" charset="0"/>
          <a:cs typeface="ＭＳ Ｐゴシック" pitchFamily="32" charset="0"/>
        </a:defRPr>
      </a:lvl2pPr>
      <a:lvl3pPr algn="ctr" defTabSz="449263" rtl="0" eaLnBrk="0" fontAlgn="base" hangingPunct="0">
        <a:lnSpc>
          <a:spcPct val="101000"/>
        </a:lnSpc>
        <a:spcBef>
          <a:spcPct val="0"/>
        </a:spcBef>
        <a:spcAft>
          <a:spcPct val="0"/>
        </a:spcAft>
        <a:buClr>
          <a:srgbClr val="5F1E3A"/>
        </a:buClr>
        <a:buSzPct val="100000"/>
        <a:buFont typeface="Verdana" panose="020B0604030504040204" pitchFamily="34" charset="0"/>
        <a:defRPr sz="3000" b="1">
          <a:solidFill>
            <a:srgbClr val="5F1E3A"/>
          </a:solidFill>
          <a:latin typeface="Verdana" pitchFamily="32" charset="0"/>
          <a:ea typeface="ＭＳ Ｐゴシック" pitchFamily="32" charset="0"/>
          <a:cs typeface="ＭＳ Ｐゴシック" pitchFamily="32" charset="0"/>
        </a:defRPr>
      </a:lvl3pPr>
      <a:lvl4pPr algn="ctr" defTabSz="449263" rtl="0" eaLnBrk="0" fontAlgn="base" hangingPunct="0">
        <a:lnSpc>
          <a:spcPct val="101000"/>
        </a:lnSpc>
        <a:spcBef>
          <a:spcPct val="0"/>
        </a:spcBef>
        <a:spcAft>
          <a:spcPct val="0"/>
        </a:spcAft>
        <a:buClr>
          <a:srgbClr val="5F1E3A"/>
        </a:buClr>
        <a:buSzPct val="100000"/>
        <a:buFont typeface="Verdana" panose="020B0604030504040204" pitchFamily="34" charset="0"/>
        <a:defRPr sz="3000" b="1">
          <a:solidFill>
            <a:srgbClr val="5F1E3A"/>
          </a:solidFill>
          <a:latin typeface="Verdana" pitchFamily="32" charset="0"/>
          <a:ea typeface="ＭＳ Ｐゴシック" pitchFamily="32" charset="0"/>
          <a:cs typeface="ＭＳ Ｐゴシック" pitchFamily="32" charset="0"/>
        </a:defRPr>
      </a:lvl4pPr>
      <a:lvl5pPr algn="ctr" defTabSz="449263" rtl="0" eaLnBrk="0" fontAlgn="base" hangingPunct="0">
        <a:lnSpc>
          <a:spcPct val="101000"/>
        </a:lnSpc>
        <a:spcBef>
          <a:spcPct val="0"/>
        </a:spcBef>
        <a:spcAft>
          <a:spcPct val="0"/>
        </a:spcAft>
        <a:buClr>
          <a:srgbClr val="5F1E3A"/>
        </a:buClr>
        <a:buSzPct val="100000"/>
        <a:buFont typeface="Verdana" panose="020B0604030504040204" pitchFamily="34" charset="0"/>
        <a:defRPr sz="3000" b="1">
          <a:solidFill>
            <a:srgbClr val="5F1E3A"/>
          </a:solidFill>
          <a:latin typeface="Verdana" pitchFamily="32" charset="0"/>
          <a:ea typeface="ＭＳ Ｐゴシック" pitchFamily="32" charset="0"/>
          <a:cs typeface="ＭＳ Ｐゴシック" pitchFamily="32" charset="0"/>
        </a:defRPr>
      </a:lvl5pPr>
      <a:lvl6pPr marL="457200" algn="ctr" defTabSz="449263" rtl="0" eaLnBrk="0" fontAlgn="base" hangingPunct="0">
        <a:lnSpc>
          <a:spcPct val="101000"/>
        </a:lnSpc>
        <a:spcBef>
          <a:spcPct val="0"/>
        </a:spcBef>
        <a:spcAft>
          <a:spcPct val="0"/>
        </a:spcAft>
        <a:buClr>
          <a:srgbClr val="5F1E3A"/>
        </a:buClr>
        <a:buSzPct val="100000"/>
        <a:buFont typeface="Verdana" pitchFamily="32" charset="0"/>
        <a:defRPr sz="4400">
          <a:solidFill>
            <a:srgbClr val="5F1E3A"/>
          </a:solidFill>
          <a:latin typeface="Verdana" pitchFamily="32" charset="0"/>
          <a:ea typeface="ＭＳ Ｐゴシック" pitchFamily="32" charset="0"/>
          <a:cs typeface="ＭＳ Ｐゴシック" pitchFamily="32" charset="0"/>
        </a:defRPr>
      </a:lvl6pPr>
      <a:lvl7pPr marL="914400" algn="ctr" defTabSz="449263" rtl="0" eaLnBrk="0" fontAlgn="base" hangingPunct="0">
        <a:lnSpc>
          <a:spcPct val="101000"/>
        </a:lnSpc>
        <a:spcBef>
          <a:spcPct val="0"/>
        </a:spcBef>
        <a:spcAft>
          <a:spcPct val="0"/>
        </a:spcAft>
        <a:buClr>
          <a:srgbClr val="5F1E3A"/>
        </a:buClr>
        <a:buSzPct val="100000"/>
        <a:buFont typeface="Verdana" pitchFamily="32" charset="0"/>
        <a:defRPr sz="4400">
          <a:solidFill>
            <a:srgbClr val="5F1E3A"/>
          </a:solidFill>
          <a:latin typeface="Verdana" pitchFamily="32" charset="0"/>
          <a:ea typeface="ＭＳ Ｐゴシック" pitchFamily="32" charset="0"/>
          <a:cs typeface="ＭＳ Ｐゴシック" pitchFamily="32" charset="0"/>
        </a:defRPr>
      </a:lvl7pPr>
      <a:lvl8pPr marL="1371600" algn="ctr" defTabSz="449263" rtl="0" eaLnBrk="0" fontAlgn="base" hangingPunct="0">
        <a:lnSpc>
          <a:spcPct val="101000"/>
        </a:lnSpc>
        <a:spcBef>
          <a:spcPct val="0"/>
        </a:spcBef>
        <a:spcAft>
          <a:spcPct val="0"/>
        </a:spcAft>
        <a:buClr>
          <a:srgbClr val="5F1E3A"/>
        </a:buClr>
        <a:buSzPct val="100000"/>
        <a:buFont typeface="Verdana" pitchFamily="32" charset="0"/>
        <a:defRPr sz="4400">
          <a:solidFill>
            <a:srgbClr val="5F1E3A"/>
          </a:solidFill>
          <a:latin typeface="Verdana" pitchFamily="32" charset="0"/>
          <a:ea typeface="ＭＳ Ｐゴシック" pitchFamily="32" charset="0"/>
          <a:cs typeface="ＭＳ Ｐゴシック" pitchFamily="32" charset="0"/>
        </a:defRPr>
      </a:lvl8pPr>
      <a:lvl9pPr marL="1828800" algn="ctr" defTabSz="449263" rtl="0" eaLnBrk="0" fontAlgn="base" hangingPunct="0">
        <a:lnSpc>
          <a:spcPct val="101000"/>
        </a:lnSpc>
        <a:spcBef>
          <a:spcPct val="0"/>
        </a:spcBef>
        <a:spcAft>
          <a:spcPct val="0"/>
        </a:spcAft>
        <a:buClr>
          <a:srgbClr val="5F1E3A"/>
        </a:buClr>
        <a:buSzPct val="100000"/>
        <a:buFont typeface="Verdana" pitchFamily="32" charset="0"/>
        <a:defRPr sz="4400">
          <a:solidFill>
            <a:srgbClr val="5F1E3A"/>
          </a:solidFill>
          <a:latin typeface="Verdana" pitchFamily="32" charset="0"/>
          <a:ea typeface="ＭＳ Ｐゴシック" pitchFamily="32" charset="0"/>
          <a:cs typeface="ＭＳ Ｐゴシック" pitchFamily="32" charset="0"/>
        </a:defRPr>
      </a:lvl9pPr>
    </p:titleStyle>
    <p:bodyStyle>
      <a:lvl1pPr marL="341313" indent="-341313" algn="l" defTabSz="449263" rtl="0" eaLnBrk="0" fontAlgn="base" hangingPunct="0">
        <a:lnSpc>
          <a:spcPct val="101000"/>
        </a:lnSpc>
        <a:spcBef>
          <a:spcPts val="800"/>
        </a:spcBef>
        <a:spcAft>
          <a:spcPct val="0"/>
        </a:spcAft>
        <a:buClr>
          <a:srgbClr val="000000"/>
        </a:buClr>
        <a:buSzPct val="100000"/>
        <a:buFont typeface="Verdana" panose="020B0604030504040204" pitchFamily="34" charset="0"/>
        <a:buChar char="•"/>
        <a:defRPr sz="3200">
          <a:solidFill>
            <a:srgbClr val="000000"/>
          </a:solidFill>
          <a:latin typeface="+mn-lt"/>
          <a:ea typeface="+mn-ea"/>
          <a:cs typeface="+mn-cs"/>
        </a:defRPr>
      </a:lvl1pPr>
      <a:lvl2pPr marL="741363" indent="-284163" algn="l" defTabSz="449263" rtl="0" eaLnBrk="0" fontAlgn="base" hangingPunct="0">
        <a:lnSpc>
          <a:spcPct val="101000"/>
        </a:lnSpc>
        <a:spcBef>
          <a:spcPts val="700"/>
        </a:spcBef>
        <a:spcAft>
          <a:spcPct val="0"/>
        </a:spcAft>
        <a:buClr>
          <a:srgbClr val="000000"/>
        </a:buClr>
        <a:buSzPct val="100000"/>
        <a:buFont typeface="Verdana" panose="020B0604030504040204" pitchFamily="34" charset="0"/>
        <a:buChar char="–"/>
        <a:defRPr sz="2800">
          <a:solidFill>
            <a:srgbClr val="000000"/>
          </a:solidFill>
          <a:latin typeface="+mn-lt"/>
          <a:ea typeface="+mn-ea"/>
          <a:cs typeface="+mn-cs"/>
        </a:defRPr>
      </a:lvl2pPr>
      <a:lvl3pPr marL="1143000" indent="-228600" algn="l" defTabSz="449263" rtl="0" eaLnBrk="0" fontAlgn="base" hangingPunct="0">
        <a:lnSpc>
          <a:spcPct val="101000"/>
        </a:lnSpc>
        <a:spcBef>
          <a:spcPts val="600"/>
        </a:spcBef>
        <a:spcAft>
          <a:spcPct val="0"/>
        </a:spcAft>
        <a:buClr>
          <a:srgbClr val="000000"/>
        </a:buClr>
        <a:buSzPct val="100000"/>
        <a:buFont typeface="Verdana" panose="020B0604030504040204" pitchFamily="34" charset="0"/>
        <a:buChar char="•"/>
        <a:defRPr sz="2400">
          <a:solidFill>
            <a:srgbClr val="000000"/>
          </a:solidFill>
          <a:latin typeface="+mn-lt"/>
          <a:ea typeface="+mn-ea"/>
          <a:cs typeface="+mn-cs"/>
        </a:defRPr>
      </a:lvl3pPr>
      <a:lvl4pPr marL="1600200" indent="-228600" algn="l" defTabSz="449263" rtl="0" eaLnBrk="0" fontAlgn="base" hangingPunct="0">
        <a:lnSpc>
          <a:spcPct val="101000"/>
        </a:lnSpc>
        <a:spcBef>
          <a:spcPts val="500"/>
        </a:spcBef>
        <a:spcAft>
          <a:spcPct val="0"/>
        </a:spcAft>
        <a:buClr>
          <a:srgbClr val="000000"/>
        </a:buClr>
        <a:buSzPct val="100000"/>
        <a:buFont typeface="Verdana" panose="020B0604030504040204" pitchFamily="34" charset="0"/>
        <a:buChar char="–"/>
        <a:defRPr sz="2000">
          <a:solidFill>
            <a:srgbClr val="000000"/>
          </a:solidFill>
          <a:latin typeface="+mn-lt"/>
          <a:ea typeface="+mn-ea"/>
          <a:cs typeface="+mn-cs"/>
        </a:defRPr>
      </a:lvl4pPr>
      <a:lvl5pPr marL="2057400" indent="-228600" algn="l" defTabSz="449263" rtl="0" eaLnBrk="0" fontAlgn="base" hangingPunct="0">
        <a:lnSpc>
          <a:spcPct val="101000"/>
        </a:lnSpc>
        <a:spcBef>
          <a:spcPts val="500"/>
        </a:spcBef>
        <a:spcAft>
          <a:spcPct val="0"/>
        </a:spcAft>
        <a:buClr>
          <a:srgbClr val="000000"/>
        </a:buClr>
        <a:buSzPct val="100000"/>
        <a:buFont typeface="Verdana" panose="020B0604030504040204" pitchFamily="34" charset="0"/>
        <a:buChar char="»"/>
        <a:defRPr sz="2000">
          <a:solidFill>
            <a:srgbClr val="000000"/>
          </a:solidFill>
          <a:latin typeface="+mn-lt"/>
          <a:ea typeface="+mn-ea"/>
          <a:cs typeface="+mn-cs"/>
        </a:defRPr>
      </a:lvl5pPr>
      <a:lvl6pPr marL="2514600" indent="-228600" algn="l" defTabSz="449263" rtl="0" eaLnBrk="0" fontAlgn="base" hangingPunct="0">
        <a:lnSpc>
          <a:spcPct val="101000"/>
        </a:lnSpc>
        <a:spcBef>
          <a:spcPts val="500"/>
        </a:spcBef>
        <a:spcAft>
          <a:spcPct val="0"/>
        </a:spcAft>
        <a:buClr>
          <a:srgbClr val="000000"/>
        </a:buClr>
        <a:buSzPct val="100000"/>
        <a:buFont typeface="Verdana" pitchFamily="32" charset="0"/>
        <a:buChar char="»"/>
        <a:defRPr sz="2000">
          <a:solidFill>
            <a:srgbClr val="000000"/>
          </a:solidFill>
          <a:latin typeface="+mn-lt"/>
          <a:ea typeface="+mn-ea"/>
          <a:cs typeface="+mn-cs"/>
        </a:defRPr>
      </a:lvl6pPr>
      <a:lvl7pPr marL="2971800" indent="-228600" algn="l" defTabSz="449263" rtl="0" eaLnBrk="0" fontAlgn="base" hangingPunct="0">
        <a:lnSpc>
          <a:spcPct val="101000"/>
        </a:lnSpc>
        <a:spcBef>
          <a:spcPts val="500"/>
        </a:spcBef>
        <a:spcAft>
          <a:spcPct val="0"/>
        </a:spcAft>
        <a:buClr>
          <a:srgbClr val="000000"/>
        </a:buClr>
        <a:buSzPct val="100000"/>
        <a:buFont typeface="Verdana" pitchFamily="32" charset="0"/>
        <a:buChar char="»"/>
        <a:defRPr sz="2000">
          <a:solidFill>
            <a:srgbClr val="000000"/>
          </a:solidFill>
          <a:latin typeface="+mn-lt"/>
          <a:ea typeface="+mn-ea"/>
          <a:cs typeface="+mn-cs"/>
        </a:defRPr>
      </a:lvl7pPr>
      <a:lvl8pPr marL="3429000" indent="-228600" algn="l" defTabSz="449263" rtl="0" eaLnBrk="0" fontAlgn="base" hangingPunct="0">
        <a:lnSpc>
          <a:spcPct val="101000"/>
        </a:lnSpc>
        <a:spcBef>
          <a:spcPts val="500"/>
        </a:spcBef>
        <a:spcAft>
          <a:spcPct val="0"/>
        </a:spcAft>
        <a:buClr>
          <a:srgbClr val="000000"/>
        </a:buClr>
        <a:buSzPct val="100000"/>
        <a:buFont typeface="Verdana" pitchFamily="32" charset="0"/>
        <a:buChar char="»"/>
        <a:defRPr sz="2000">
          <a:solidFill>
            <a:srgbClr val="000000"/>
          </a:solidFill>
          <a:latin typeface="+mn-lt"/>
          <a:ea typeface="+mn-ea"/>
          <a:cs typeface="+mn-cs"/>
        </a:defRPr>
      </a:lvl8pPr>
      <a:lvl9pPr marL="3886200" indent="-228600" algn="l" defTabSz="449263" rtl="0" eaLnBrk="0" fontAlgn="base" hangingPunct="0">
        <a:lnSpc>
          <a:spcPct val="101000"/>
        </a:lnSpc>
        <a:spcBef>
          <a:spcPts val="500"/>
        </a:spcBef>
        <a:spcAft>
          <a:spcPct val="0"/>
        </a:spcAft>
        <a:buClr>
          <a:srgbClr val="000000"/>
        </a:buClr>
        <a:buSzPct val="100000"/>
        <a:buFont typeface="Verdana" pitchFamily="32"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8.jpeg"/><Relationship Id="rId5" Type="http://schemas.openxmlformats.org/officeDocument/2006/relationships/hyperlink" Target="https://library.mcmaster.ca/staff/perkovic-ines" TargetMode="External"/><Relationship Id="rId4" Type="http://schemas.openxmlformats.org/officeDocument/2006/relationships/hyperlink" Target="https://library.mcmaster.ca/"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5.png"/><Relationship Id="rId4" Type="http://schemas.openxmlformats.org/officeDocument/2006/relationships/hyperlink" Target="https://www23.statcan.gc.ca/imdb/p3VD.pl?Function=getVD&amp;TVD=1369825"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www23.statcan.gc.ca/imdb/p3VD.pl?Function=getVD&amp;TVD=1369825"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4.png"/><Relationship Id="rId5" Type="http://schemas.openxmlformats.org/officeDocument/2006/relationships/customXml" Target="../ink/ink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9.w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37.png"/><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38.jpeg"/><Relationship Id="rId4" Type="http://schemas.openxmlformats.org/officeDocument/2006/relationships/slide" Target="slide4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44.jpeg"/><Relationship Id="rId4" Type="http://schemas.openxmlformats.org/officeDocument/2006/relationships/hyperlink" Target="https://libguides.mcmaster.ca/commerce1ma3"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3" Type="http://schemas.openxmlformats.org/officeDocument/2006/relationships/notesSlide" Target="../notesSlides/notesSlide25.xml"/><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46.png"/><Relationship Id="rId11" Type="http://schemas.openxmlformats.org/officeDocument/2006/relationships/customXml" Target="../ink/ink3.xml"/><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hyperlink" Target="http://library.mcmaster.ca/articles/canadian-business-database" TargetMode="External"/><Relationship Id="rId9" Type="http://schemas.openxmlformats.org/officeDocument/2006/relationships/customXml" Target="../ink/ink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53.png"/><Relationship Id="rId5" Type="http://schemas.openxmlformats.org/officeDocument/2006/relationships/customXml" Target="../ink/ink4.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59.pn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29.xml"/><Relationship Id="rId7" Type="http://schemas.openxmlformats.org/officeDocument/2006/relationships/customXml" Target="../ink/ink5.xml"/><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hyperlink" Target="https://www23.statcan.gc.ca/imdb/p3VD.pl?CLV=5&amp;CPV=334210&amp;CST=27012022&amp;CVD=1370970&amp;Function=getVD&amp;MLV=5&amp;TVD=1369825" TargetMode="External"/><Relationship Id="rId5" Type="http://schemas.openxmlformats.org/officeDocument/2006/relationships/hyperlink" Target="https://www23.statcan.gc.ca/imdb/p3VD.pl?Function=getVD&amp;TVD=1369825" TargetMode="External"/><Relationship Id="rId10" Type="http://schemas.openxmlformats.org/officeDocument/2006/relationships/image" Target="../media/image62.png"/><Relationship Id="rId4" Type="http://schemas.openxmlformats.org/officeDocument/2006/relationships/image" Target="../media/image60.png"/><Relationship Id="rId9" Type="http://schemas.openxmlformats.org/officeDocument/2006/relationships/customXml" Target="../ink/ink6.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hyperlink" Target="https://libguides.mcmaster.ca/commerce1ma3" TargetMode="External"/><Relationship Id="rId11" Type="http://schemas.openxmlformats.org/officeDocument/2006/relationships/hyperlink" Target="https://libguides.mcmaster.ca/sb.php?subject_id=130212" TargetMode="External"/><Relationship Id="rId5" Type="http://schemas.openxmlformats.org/officeDocument/2006/relationships/hyperlink" Target="https://libguides.mcmaster.ca/" TargetMode="External"/><Relationship Id="rId10" Type="http://schemas.openxmlformats.org/officeDocument/2006/relationships/image" Target="../media/image13.png"/><Relationship Id="rId4" Type="http://schemas.openxmlformats.org/officeDocument/2006/relationships/hyperlink" Target="https://library.mcmaster.ca/" TargetMode="External"/><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64.jpe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67.jpeg"/><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hyperlink" Target="https://library.mcmaster.ca/databases/factiva" TargetMode="External"/><Relationship Id="rId5" Type="http://schemas.openxmlformats.org/officeDocument/2006/relationships/hyperlink" Target="https://library.mcmaster.ca/databases/lexisnexis" TargetMode="External"/><Relationship Id="rId4" Type="http://schemas.openxmlformats.org/officeDocument/2006/relationships/hyperlink" Target="https://library.mcmaster.ca/databases/mergent-online"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36.xml"/><Relationship Id="rId7" Type="http://schemas.openxmlformats.org/officeDocument/2006/relationships/customXml" Target="../ink/ink7.xml"/><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image" Target="../media/image69.png"/><Relationship Id="rId5" Type="http://schemas.openxmlformats.org/officeDocument/2006/relationships/hyperlink" Target="https://library.mcmaster.ca/databases/mergent-online" TargetMode="External"/><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customXml" Target="../ink/ink8.xml"/></Relationships>
</file>

<file path=ppt/slides/_rels/slide3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75.png"/><Relationship Id="rId3" Type="http://schemas.openxmlformats.org/officeDocument/2006/relationships/notesSlide" Target="../notesSlides/notesSlide37.xml"/><Relationship Id="rId7" Type="http://schemas.openxmlformats.org/officeDocument/2006/relationships/customXml" Target="../ink/ink9.xml"/><Relationship Id="rId12" Type="http://schemas.openxmlformats.org/officeDocument/2006/relationships/image" Target="../media/image79.png"/><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image" Target="../media/image74.png"/><Relationship Id="rId11" Type="http://schemas.openxmlformats.org/officeDocument/2006/relationships/customXml" Target="../ink/ink11.xml"/><Relationship Id="rId5" Type="http://schemas.openxmlformats.org/officeDocument/2006/relationships/image" Target="../media/image73.png"/><Relationship Id="rId10" Type="http://schemas.openxmlformats.org/officeDocument/2006/relationships/image" Target="../media/image760.png"/><Relationship Id="rId4" Type="http://schemas.openxmlformats.org/officeDocument/2006/relationships/image" Target="../media/image72.png"/><Relationship Id="rId9" Type="http://schemas.openxmlformats.org/officeDocument/2006/relationships/customXml" Target="../ink/ink1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76.png"/><Relationship Id="rId5" Type="http://schemas.openxmlformats.org/officeDocument/2006/relationships/hyperlink" Target="https://library.mcmaster.ca/databases/mergent-online" TargetMode="External"/><Relationship Id="rId4" Type="http://schemas.openxmlformats.org/officeDocument/2006/relationships/hyperlink" Target="https://www.sedar.com/search/search_form_pc_en.htm"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4.jpeg"/><Relationship Id="rId4" Type="http://schemas.openxmlformats.org/officeDocument/2006/relationships/hyperlink" Target="http://dab1nmslvvntp.cloudfront.net/wp-content/uploads/2013/09/Fotolia_53649479_Subscription_XL.jpg" TargetMode="Externa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78.png"/><Relationship Id="rId4" Type="http://schemas.openxmlformats.org/officeDocument/2006/relationships/hyperlink" Target="https://library.mcmaster.ca/databases/mergent-online"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81.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82.jpeg"/></Relationships>
</file>

<file path=ppt/slides/_rels/slide44.xml.rels><?xml version="1.0" encoding="UTF-8" standalone="yes"?>
<Relationships xmlns="http://schemas.openxmlformats.org/package/2006/relationships"><Relationship Id="rId8" Type="http://schemas.openxmlformats.org/officeDocument/2006/relationships/hyperlink" Target="https://library.mcmaster.ca/databases/mergent-online" TargetMode="External"/><Relationship Id="rId3" Type="http://schemas.openxmlformats.org/officeDocument/2006/relationships/notesSlide" Target="../notesSlides/notesSlide44.xml"/><Relationship Id="rId7" Type="http://schemas.openxmlformats.org/officeDocument/2006/relationships/hyperlink" Target="http://library.mcmaster.ca/databases/business-source-complete" TargetMode="External"/><Relationship Id="rId12" Type="http://schemas.openxmlformats.org/officeDocument/2006/relationships/image" Target="../media/image84.jpeg"/><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hyperlink" Target="http://library.mcmaster.ca/databases/global-market-information-database" TargetMode="External"/><Relationship Id="rId11" Type="http://schemas.openxmlformats.org/officeDocument/2006/relationships/image" Target="../media/image83.jpeg"/><Relationship Id="rId5" Type="http://schemas.openxmlformats.org/officeDocument/2006/relationships/hyperlink" Target="https://library.mcmaster.ca/databases/ibisworld" TargetMode="External"/><Relationship Id="rId10" Type="http://schemas.openxmlformats.org/officeDocument/2006/relationships/hyperlink" Target="https://library.mcmaster.ca/databases/cpiq" TargetMode="External"/><Relationship Id="rId4" Type="http://schemas.openxmlformats.org/officeDocument/2006/relationships/hyperlink" Target="http://libguides.mcmaster.ca/market-share/sources" TargetMode="External"/><Relationship Id="rId9" Type="http://schemas.openxmlformats.org/officeDocument/2006/relationships/hyperlink" Target="http://library.mcmaster.ca/databases/factiva"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85.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86.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8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hyperlink" Target="https://www.ibisworld.com/blog/3-step-pestle-analysis/99/1127/" TargetMode="Externa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hyperlink" Target="https://www.ibisworld.com/blog/3-step-pestle-analysis/99/1127/" TargetMode="External"/><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hyperlink" Target="https://library.mcmaster.ca/databases/ibisworld"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notesSlide" Target="../notesSlides/notesSlide50.xml"/><Relationship Id="rId7" Type="http://schemas.openxmlformats.org/officeDocument/2006/relationships/image" Target="../media/image95.png"/><Relationship Id="rId2" Type="http://schemas.openxmlformats.org/officeDocument/2006/relationships/slideLayout" Target="../slideLayouts/slideLayout6.xml"/><Relationship Id="rId1" Type="http://schemas.openxmlformats.org/officeDocument/2006/relationships/tags" Target="../tags/tag5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notesSlide" Target="../notesSlides/notesSlide51.xml"/><Relationship Id="rId7"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hyperlink" Target="https://library.mcmaster.ca/databases/economist-intelligence-unit" TargetMode="External"/><Relationship Id="rId9" Type="http://schemas.openxmlformats.org/officeDocument/2006/relationships/image" Target="../media/image101.png"/></Relationships>
</file>

<file path=ppt/slides/_rels/slide5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notesSlide" Target="../notesSlides/notesSlide52.xml"/><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112.png"/><Relationship Id="rId10" Type="http://schemas.openxmlformats.org/officeDocument/2006/relationships/image" Target="../media/image107.png"/><Relationship Id="rId4" Type="http://schemas.openxmlformats.org/officeDocument/2006/relationships/hyperlink" Target="http://library.mcmaster.ca/articles/global-market-information-database" TargetMode="External"/><Relationship Id="rId9" Type="http://schemas.openxmlformats.org/officeDocument/2006/relationships/image" Target="../media/image106.png"/><Relationship Id="rId14" Type="http://schemas.openxmlformats.org/officeDocument/2006/relationships/image" Target="../media/image111.png"/></Relationships>
</file>

<file path=ppt/slides/_rels/slide5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notesSlide" Target="../notesSlides/notesSlide53.xml"/><Relationship Id="rId7" Type="http://schemas.openxmlformats.org/officeDocument/2006/relationships/image" Target="../media/image115.png"/><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114.png"/><Relationship Id="rId5" Type="http://schemas.openxmlformats.org/officeDocument/2006/relationships/hyperlink" Target="https://library.mcmaster.ca/databases/statista" TargetMode="External"/><Relationship Id="rId4" Type="http://schemas.openxmlformats.org/officeDocument/2006/relationships/image" Target="../media/image113.png"/><Relationship Id="rId9" Type="http://schemas.openxmlformats.org/officeDocument/2006/relationships/image" Target="../media/image11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55.xml"/><Relationship Id="rId5" Type="http://schemas.openxmlformats.org/officeDocument/2006/relationships/image" Target="../media/image118.jpg"/><Relationship Id="rId4" Type="http://schemas.openxmlformats.org/officeDocument/2006/relationships/hyperlink" Target="https://library.mcmaster.ca/databases/circ"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56.xml"/><Relationship Id="rId6" Type="http://schemas.openxmlformats.org/officeDocument/2006/relationships/hyperlink" Target="http://www.retailcouncil.org/" TargetMode="External"/><Relationship Id="rId5" Type="http://schemas.openxmlformats.org/officeDocument/2006/relationships/image" Target="../media/image120.png"/><Relationship Id="rId4" Type="http://schemas.openxmlformats.org/officeDocument/2006/relationships/image" Target="../media/image11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122.png"/><Relationship Id="rId2" Type="http://schemas.openxmlformats.org/officeDocument/2006/relationships/slideLayout" Target="../slideLayouts/slideLayout7.xml"/><Relationship Id="rId1" Type="http://schemas.openxmlformats.org/officeDocument/2006/relationships/tags" Target="../tags/tag57.xml"/><Relationship Id="rId6" Type="http://schemas.openxmlformats.org/officeDocument/2006/relationships/image" Target="../media/image121.png"/><Relationship Id="rId5" Type="http://schemas.openxmlformats.org/officeDocument/2006/relationships/hyperlink" Target="https://library.mcmaster.ca/databases/chicago-manual-style-online" TargetMode="External"/><Relationship Id="rId4" Type="http://schemas.openxmlformats.org/officeDocument/2006/relationships/hyperlink" Target="http://library.mcmaster.ca/sites/default/files/businesscitation.pdf"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library.mcmaster.ca/justask/" TargetMode="External"/><Relationship Id="rId3" Type="http://schemas.openxmlformats.org/officeDocument/2006/relationships/notesSlide" Target="../notesSlides/notesSlide57.xml"/><Relationship Id="rId7" Type="http://schemas.openxmlformats.org/officeDocument/2006/relationships/hyperlink" Target="mailto:library@mcmaster.ca" TargetMode="External"/><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125.png"/><Relationship Id="rId11" Type="http://schemas.openxmlformats.org/officeDocument/2006/relationships/image" Target="../media/image128.png"/><Relationship Id="rId5" Type="http://schemas.openxmlformats.org/officeDocument/2006/relationships/image" Target="../media/image124.png"/><Relationship Id="rId10" Type="http://schemas.openxmlformats.org/officeDocument/2006/relationships/image" Target="../media/image127.png"/><Relationship Id="rId4" Type="http://schemas.openxmlformats.org/officeDocument/2006/relationships/image" Target="../media/image123.png"/><Relationship Id="rId9" Type="http://schemas.openxmlformats.org/officeDocument/2006/relationships/image" Target="../media/image12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0" name="Title 1">
            <a:extLst>
              <a:ext uri="{FF2B5EF4-FFF2-40B4-BE49-F238E27FC236}">
                <a16:creationId xmlns:a16="http://schemas.microsoft.com/office/drawing/2014/main" id="{6ED56996-5C0F-0AB8-1689-F7434018942E}"/>
              </a:ext>
            </a:extLst>
          </p:cNvPr>
          <p:cNvSpPr>
            <a:spLocks noGrp="1" noChangeArrowheads="1"/>
          </p:cNvSpPr>
          <p:nvPr>
            <p:ph type="ctrTitle"/>
          </p:nvPr>
        </p:nvSpPr>
        <p:spPr>
          <a:xfrm>
            <a:off x="2208213" y="1125539"/>
            <a:ext cx="7772400" cy="3671887"/>
          </a:xfrm>
        </p:spPr>
        <p:txBody>
          <a:bodyPr/>
          <a:lstStyle/>
          <a:p>
            <a:r>
              <a:rPr lang="en-GB" altLang="en-US" sz="4000" dirty="0">
                <a:latin typeface="Calibri" panose="020F0502020204030204" pitchFamily="34" charset="0"/>
              </a:rPr>
              <a:t>Research Resources for </a:t>
            </a:r>
            <a:br>
              <a:rPr lang="en-GB" altLang="en-US" sz="4000" dirty="0">
                <a:latin typeface="Calibri" panose="020F0502020204030204" pitchFamily="34" charset="0"/>
              </a:rPr>
            </a:br>
            <a:r>
              <a:rPr lang="en-GB" altLang="en-US" sz="4000" dirty="0">
                <a:latin typeface="Calibri" panose="020F0502020204030204" pitchFamily="34" charset="0"/>
              </a:rPr>
              <a:t>Introduction to Marketing</a:t>
            </a:r>
            <a:br>
              <a:rPr lang="en-GB" altLang="en-US" sz="4000" dirty="0">
                <a:latin typeface="Calibri" panose="020F0502020204030204" pitchFamily="34" charset="0"/>
              </a:rPr>
            </a:br>
            <a:br>
              <a:rPr lang="en-GB" altLang="en-US" sz="4000" dirty="0">
                <a:latin typeface="Calibri" panose="020F0502020204030204" pitchFamily="34" charset="0"/>
              </a:rPr>
            </a:br>
            <a:r>
              <a:rPr lang="en-US" altLang="en-US" dirty="0">
                <a:latin typeface="Calibri" panose="020F0502020204030204" pitchFamily="34" charset="0"/>
                <a:hlinkClick r:id="rId4"/>
              </a:rPr>
              <a:t>https://library.mcmaster.ca</a:t>
            </a:r>
            <a:r>
              <a:rPr lang="en-US" altLang="en-US" dirty="0">
                <a:latin typeface="Calibri" panose="020F0502020204030204" pitchFamily="34" charset="0"/>
              </a:rPr>
              <a:t> </a:t>
            </a:r>
            <a:br>
              <a:rPr lang="en-US" altLang="en-US" sz="3600" dirty="0"/>
            </a:br>
            <a:endParaRPr lang="en-US" altLang="en-US" sz="3500" dirty="0"/>
          </a:p>
        </p:txBody>
      </p:sp>
      <p:sp>
        <p:nvSpPr>
          <p:cNvPr id="15365" name="Subtitle 2">
            <a:extLst>
              <a:ext uri="{FF2B5EF4-FFF2-40B4-BE49-F238E27FC236}">
                <a16:creationId xmlns:a16="http://schemas.microsoft.com/office/drawing/2014/main" id="{E6D10704-EEC0-B591-B7CF-2ED2E5D08172}"/>
              </a:ext>
            </a:extLst>
          </p:cNvPr>
          <p:cNvSpPr>
            <a:spLocks noGrp="1"/>
          </p:cNvSpPr>
          <p:nvPr>
            <p:ph type="subTitle" idx="1"/>
          </p:nvPr>
        </p:nvSpPr>
        <p:spPr>
          <a:xfrm>
            <a:off x="2063751" y="4724401"/>
            <a:ext cx="8105775" cy="1027113"/>
          </a:xfrm>
        </p:spPr>
        <p:txBody>
          <a:bodyPr/>
          <a:lstStyle/>
          <a:p>
            <a:pPr eaLnBrk="1" hangingPunct="1">
              <a:lnSpc>
                <a:spcPct val="90000"/>
              </a:lnSpc>
              <a:spcBef>
                <a:spcPts val="650"/>
              </a:spcBef>
              <a:defRPr/>
            </a:pPr>
            <a:r>
              <a:rPr lang="en-GB" altLang="en-US" sz="3000" kern="100" dirty="0">
                <a:latin typeface="Calibri" panose="020F0502020204030204" pitchFamily="34" charset="0"/>
                <a:hlinkClick r:id="rId5"/>
              </a:rPr>
              <a:t>Ines Perkovic</a:t>
            </a:r>
            <a:br>
              <a:rPr lang="en-GB" altLang="en-US" sz="3000" kern="100" dirty="0">
                <a:latin typeface="Calibri" panose="020F0502020204030204" pitchFamily="34" charset="0"/>
              </a:rPr>
            </a:br>
            <a:r>
              <a:rPr lang="en-GB" altLang="en-US" sz="3000" kern="100" dirty="0">
                <a:latin typeface="Calibri" panose="020F0502020204030204" pitchFamily="34" charset="0"/>
              </a:rPr>
              <a:t> </a:t>
            </a:r>
            <a:r>
              <a:rPr lang="en-GB" altLang="en-US" sz="3000" i="1" kern="100" dirty="0">
                <a:latin typeface="Calibri" panose="020F0502020204030204" pitchFamily="34" charset="0"/>
              </a:rPr>
              <a:t>Business Librarian</a:t>
            </a:r>
            <a:br>
              <a:rPr lang="en-GB" altLang="en-US" sz="3000" i="1" kern="100" dirty="0">
                <a:latin typeface="Calibri" panose="020F0502020204030204" pitchFamily="34" charset="0"/>
              </a:rPr>
            </a:br>
            <a:r>
              <a:rPr lang="en-GB" altLang="en-US" sz="3000" kern="100" dirty="0">
                <a:latin typeface="Calibri" panose="020F0502020204030204" pitchFamily="34" charset="0"/>
              </a:rPr>
              <a:t>McMaster University Library</a:t>
            </a:r>
            <a:br>
              <a:rPr lang="en-GB" altLang="en-US" sz="3000" kern="100" dirty="0">
                <a:latin typeface="Calibri" panose="020F0502020204030204" pitchFamily="34" charset="0"/>
              </a:rPr>
            </a:br>
            <a:endParaRPr lang="en-GB" altLang="en-US" sz="3000" dirty="0">
              <a:latin typeface="Calibri" panose="020F0502020204030204" pitchFamily="34" charset="0"/>
            </a:endParaRPr>
          </a:p>
          <a:p>
            <a:pPr>
              <a:defRPr/>
            </a:pPr>
            <a:endParaRPr lang="en-US" altLang="en-US" dirty="0"/>
          </a:p>
        </p:txBody>
      </p:sp>
      <p:grpSp>
        <p:nvGrpSpPr>
          <p:cNvPr id="6" name="Group 5">
            <a:extLst>
              <a:ext uri="{FF2B5EF4-FFF2-40B4-BE49-F238E27FC236}">
                <a16:creationId xmlns:a16="http://schemas.microsoft.com/office/drawing/2014/main" id="{71A8339D-E53E-67CA-60A3-DAF0BEC764FE}"/>
              </a:ext>
              <a:ext uri="{C183D7F6-B498-43B3-948B-1728B52AA6E4}">
                <adec:decorative xmlns:adec="http://schemas.microsoft.com/office/drawing/2017/decorative" val="1"/>
              </a:ext>
            </a:extLst>
          </p:cNvPr>
          <p:cNvGrpSpPr/>
          <p:nvPr/>
        </p:nvGrpSpPr>
        <p:grpSpPr>
          <a:xfrm>
            <a:off x="-1" y="-1"/>
            <a:ext cx="12192002" cy="878305"/>
            <a:chOff x="-1" y="-1"/>
            <a:chExt cx="12192002" cy="878305"/>
          </a:xfrm>
        </p:grpSpPr>
        <p:pic>
          <p:nvPicPr>
            <p:cNvPr id="14342" name="Picture 9">
              <a:extLst>
                <a:ext uri="{FF2B5EF4-FFF2-40B4-BE49-F238E27FC236}">
                  <a16:creationId xmlns:a16="http://schemas.microsoft.com/office/drawing/2014/main" id="{F1F38DF1-05E7-04A4-3966-006A94F084C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62"/>
            <a:stretch/>
          </p:blipFill>
          <p:spPr bwMode="auto">
            <a:xfrm>
              <a:off x="-1" y="0"/>
              <a:ext cx="903767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3B49B724-17E5-4378-5547-22202D0D00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7934" r="7462"/>
            <a:stretch/>
          </p:blipFill>
          <p:spPr bwMode="auto">
            <a:xfrm>
              <a:off x="8991601" y="-1"/>
              <a:ext cx="3200400" cy="87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7" name="Title 4">
            <a:extLst>
              <a:ext uri="{FF2B5EF4-FFF2-40B4-BE49-F238E27FC236}">
                <a16:creationId xmlns:a16="http://schemas.microsoft.com/office/drawing/2014/main" id="{D752324F-CBAE-EAA3-5B84-3D89FD8DDF06}"/>
              </a:ext>
            </a:extLst>
          </p:cNvPr>
          <p:cNvSpPr>
            <a:spLocks noGrp="1"/>
          </p:cNvSpPr>
          <p:nvPr>
            <p:ph type="title" idx="4294967295"/>
          </p:nvPr>
        </p:nvSpPr>
        <p:spPr>
          <a:xfrm>
            <a:off x="2304661" y="220490"/>
            <a:ext cx="7585787" cy="1081088"/>
          </a:xfrm>
        </p:spPr>
        <p:txBody>
          <a:bodyPr/>
          <a:lstStyle/>
          <a:p>
            <a:r>
              <a:rPr lang="en-GB" altLang="en-US" sz="3600" dirty="0">
                <a:latin typeface="Calibri" panose="020F0502020204030204" pitchFamily="34" charset="0"/>
              </a:rPr>
              <a:t>Why are the Codes Created?</a:t>
            </a:r>
            <a:endParaRPr lang="en-CA" altLang="en-US" sz="3600" dirty="0"/>
          </a:p>
        </p:txBody>
      </p:sp>
      <p:sp>
        <p:nvSpPr>
          <p:cNvPr id="23555" name="Text Box 2">
            <a:extLst>
              <a:ext uri="{FF2B5EF4-FFF2-40B4-BE49-F238E27FC236}">
                <a16:creationId xmlns:a16="http://schemas.microsoft.com/office/drawing/2014/main" id="{93C6EBD7-E99C-9E0B-1A2F-82AA3E48756F}"/>
              </a:ext>
            </a:extLst>
          </p:cNvPr>
          <p:cNvSpPr txBox="1">
            <a:spLocks noChangeArrowheads="1"/>
          </p:cNvSpPr>
          <p:nvPr/>
        </p:nvSpPr>
        <p:spPr bwMode="auto">
          <a:xfrm>
            <a:off x="5746185" y="1581152"/>
            <a:ext cx="6036842" cy="469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40" tIns="45720" rIns="91440" bIns="45720" anchor="t"/>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marL="340995" indent="-340995" eaLnBrk="1" hangingPunct="1">
              <a:spcBef>
                <a:spcPts val="550"/>
              </a:spcBef>
              <a:buClr>
                <a:srgbClr val="000000"/>
              </a:buClr>
              <a:buSzPct val="100000"/>
              <a:buFont typeface="Verdana" panose="020B0604030504040204" pitchFamily="34" charset="0"/>
              <a:buChar char="•"/>
            </a:pPr>
            <a:r>
              <a:rPr lang="en-GB" altLang="en-US" sz="3000" dirty="0">
                <a:solidFill>
                  <a:srgbClr val="000000"/>
                </a:solidFill>
                <a:latin typeface="Calibri"/>
                <a:ea typeface="ＭＳ Ｐゴシック"/>
              </a:rPr>
              <a:t>To </a:t>
            </a:r>
            <a:r>
              <a:rPr lang="en-GB" altLang="en-US" sz="3000" b="1" dirty="0">
                <a:solidFill>
                  <a:srgbClr val="C00000"/>
                </a:solidFill>
                <a:latin typeface="Calibri"/>
                <a:ea typeface="ＭＳ Ｐゴシック"/>
              </a:rPr>
              <a:t>overcome language barriers</a:t>
            </a:r>
            <a:r>
              <a:rPr lang="en-GB" altLang="en-US" sz="3000" b="1" dirty="0">
                <a:solidFill>
                  <a:srgbClr val="000000"/>
                </a:solidFill>
                <a:latin typeface="Calibri"/>
                <a:ea typeface="ＭＳ Ｐゴシック"/>
              </a:rPr>
              <a:t> </a:t>
            </a:r>
            <a:r>
              <a:rPr lang="en-GB" altLang="en-US" sz="3000" dirty="0">
                <a:solidFill>
                  <a:srgbClr val="000000"/>
                </a:solidFill>
                <a:latin typeface="Calibri"/>
                <a:ea typeface="ＭＳ Ｐゴシック"/>
              </a:rPr>
              <a:t>(use numbers instead of words)</a:t>
            </a:r>
            <a:br>
              <a:rPr lang="en-GB" altLang="en-US" sz="1000" dirty="0">
                <a:latin typeface="Calibri"/>
                <a:ea typeface="ＭＳ Ｐゴシック"/>
              </a:rPr>
            </a:br>
            <a:r>
              <a:rPr lang="en-GB" altLang="en-US" sz="1000" dirty="0">
                <a:solidFill>
                  <a:srgbClr val="000000"/>
                </a:solidFill>
                <a:latin typeface="Calibri"/>
                <a:ea typeface="ＭＳ Ｐゴシック"/>
              </a:rPr>
              <a:t> </a:t>
            </a:r>
            <a:endParaRPr lang="en-US" sz="1000" dirty="0"/>
          </a:p>
          <a:p>
            <a:pPr marL="340995" indent="-340995" eaLnBrk="1" hangingPunct="1">
              <a:spcBef>
                <a:spcPts val="550"/>
              </a:spcBef>
              <a:buClr>
                <a:srgbClr val="000000"/>
              </a:buClr>
              <a:buSzPct val="100000"/>
              <a:buFont typeface="Verdana" panose="020B0604030504040204" pitchFamily="34" charset="0"/>
              <a:buChar char="•"/>
            </a:pPr>
            <a:r>
              <a:rPr lang="en-GB" altLang="en-US" sz="3000" dirty="0">
                <a:solidFill>
                  <a:srgbClr val="000000"/>
                </a:solidFill>
                <a:latin typeface="Calibri"/>
                <a:ea typeface="ＭＳ Ｐゴシック"/>
              </a:rPr>
              <a:t>To provide </a:t>
            </a:r>
            <a:r>
              <a:rPr lang="en-GB" altLang="en-US" sz="3000" b="1" dirty="0">
                <a:solidFill>
                  <a:srgbClr val="C00000"/>
                </a:solidFill>
                <a:latin typeface="Calibri"/>
                <a:ea typeface="ＭＳ Ｐゴシック"/>
              </a:rPr>
              <a:t>precise </a:t>
            </a:r>
            <a:r>
              <a:rPr lang="en-GB" altLang="en-US" sz="3000" dirty="0">
                <a:solidFill>
                  <a:schemeClr val="tx1"/>
                </a:solidFill>
                <a:latin typeface="Calibri"/>
                <a:ea typeface="ＭＳ Ｐゴシック"/>
              </a:rPr>
              <a:t>and</a:t>
            </a:r>
            <a:r>
              <a:rPr lang="en-GB" altLang="en-US" sz="3000" b="1" dirty="0">
                <a:solidFill>
                  <a:srgbClr val="C00000"/>
                </a:solidFill>
                <a:latin typeface="Calibri"/>
                <a:ea typeface="ＭＳ Ｐゴシック"/>
              </a:rPr>
              <a:t> official industry names </a:t>
            </a:r>
            <a:r>
              <a:rPr lang="en-GB" altLang="en-US" sz="3000" dirty="0">
                <a:solidFill>
                  <a:srgbClr val="000000"/>
                </a:solidFill>
                <a:latin typeface="Calibri"/>
                <a:ea typeface="ＭＳ Ｐゴシック"/>
              </a:rPr>
              <a:t>and descriptions</a:t>
            </a:r>
            <a:br>
              <a:rPr lang="en-GB" altLang="en-US" sz="1000" dirty="0">
                <a:latin typeface="Calibri"/>
                <a:ea typeface="ＭＳ Ｐゴシック"/>
              </a:rPr>
            </a:br>
            <a:endParaRPr lang="en-GB" altLang="en-US" sz="1000" dirty="0">
              <a:solidFill>
                <a:srgbClr val="000000"/>
              </a:solidFill>
              <a:latin typeface="Calibri" panose="020F0502020204030204" pitchFamily="34" charset="0"/>
            </a:endParaRPr>
          </a:p>
          <a:p>
            <a:pPr marL="340995" indent="-340995" eaLnBrk="1" hangingPunct="1">
              <a:spcBef>
                <a:spcPts val="550"/>
              </a:spcBef>
              <a:buClr>
                <a:srgbClr val="000000"/>
              </a:buClr>
              <a:buSzPct val="100000"/>
              <a:buFont typeface="Verdana" panose="020B0604030504040204" pitchFamily="34" charset="0"/>
              <a:buChar char="•"/>
            </a:pPr>
            <a:r>
              <a:rPr lang="en-GB" altLang="en-US" sz="3000" dirty="0">
                <a:solidFill>
                  <a:srgbClr val="000000"/>
                </a:solidFill>
                <a:latin typeface="Calibri"/>
                <a:ea typeface="ＭＳ Ｐゴシック"/>
              </a:rPr>
              <a:t>To </a:t>
            </a:r>
            <a:r>
              <a:rPr lang="en-GB" altLang="en-US" sz="3000" b="1" dirty="0">
                <a:solidFill>
                  <a:srgbClr val="C00000"/>
                </a:solidFill>
                <a:latin typeface="Calibri"/>
                <a:ea typeface="ＭＳ Ｐゴシック"/>
              </a:rPr>
              <a:t>gather </a:t>
            </a:r>
            <a:r>
              <a:rPr lang="en-GB" altLang="en-US" sz="3000" dirty="0">
                <a:solidFill>
                  <a:schemeClr val="tx1"/>
                </a:solidFill>
                <a:latin typeface="Calibri"/>
                <a:ea typeface="ＭＳ Ｐゴシック"/>
              </a:rPr>
              <a:t>and</a:t>
            </a:r>
            <a:r>
              <a:rPr lang="en-GB" altLang="en-US" sz="3000" b="1" dirty="0">
                <a:solidFill>
                  <a:srgbClr val="C00000"/>
                </a:solidFill>
                <a:latin typeface="Calibri"/>
                <a:ea typeface="ＭＳ Ｐゴシック"/>
              </a:rPr>
              <a:t> collate information </a:t>
            </a:r>
            <a:r>
              <a:rPr lang="en-GB" altLang="en-US" sz="3000" dirty="0">
                <a:solidFill>
                  <a:schemeClr val="tx1"/>
                </a:solidFill>
                <a:latin typeface="Calibri"/>
                <a:ea typeface="ＭＳ Ｐゴシック"/>
              </a:rPr>
              <a:t>on industries</a:t>
            </a:r>
            <a:br>
              <a:rPr lang="en-GB" altLang="en-US" sz="3000" dirty="0">
                <a:latin typeface="Calibri"/>
                <a:ea typeface="ＭＳ Ｐゴシック"/>
              </a:rPr>
            </a:br>
            <a:endParaRPr lang="en-GB" altLang="en-US" sz="1000" dirty="0">
              <a:solidFill>
                <a:schemeClr val="tx1"/>
              </a:solidFill>
              <a:latin typeface="Calibri" panose="020F0502020204030204" pitchFamily="34" charset="0"/>
            </a:endParaRPr>
          </a:p>
          <a:p>
            <a:pPr marL="340995" indent="-340995" eaLnBrk="1" hangingPunct="1">
              <a:spcBef>
                <a:spcPts val="550"/>
              </a:spcBef>
              <a:buClr>
                <a:srgbClr val="000000"/>
              </a:buClr>
              <a:buSzPct val="100000"/>
              <a:buFont typeface="Verdana" panose="020B0604030504040204" pitchFamily="34" charset="0"/>
              <a:buChar char="•"/>
            </a:pPr>
            <a:r>
              <a:rPr lang="en-GB" altLang="en-US" sz="3000" dirty="0">
                <a:solidFill>
                  <a:srgbClr val="000000"/>
                </a:solidFill>
                <a:latin typeface="Calibri"/>
                <a:ea typeface="ＭＳ Ｐゴシック"/>
              </a:rPr>
              <a:t>To identify </a:t>
            </a:r>
            <a:r>
              <a:rPr lang="en-GB" altLang="en-US" sz="3000" b="1" dirty="0">
                <a:solidFill>
                  <a:srgbClr val="C00000"/>
                </a:solidFill>
                <a:latin typeface="Calibri"/>
                <a:ea typeface="ＭＳ Ｐゴシック"/>
              </a:rPr>
              <a:t>key competitors</a:t>
            </a:r>
            <a:br>
              <a:rPr lang="en-GB" altLang="en-US" sz="3000" dirty="0">
                <a:latin typeface="Calibri" panose="020F0502020204030204" pitchFamily="34" charset="0"/>
              </a:rPr>
            </a:br>
            <a:endParaRPr lang="en-GB" altLang="en-US" sz="3000" dirty="0">
              <a:solidFill>
                <a:srgbClr val="000000"/>
              </a:solidFill>
              <a:latin typeface="Calibri" panose="020F0502020204030204" pitchFamily="34" charset="0"/>
            </a:endParaRPr>
          </a:p>
        </p:txBody>
      </p:sp>
      <p:pic>
        <p:nvPicPr>
          <p:cNvPr id="13" name="Picture 12" descr="Four young adults/students looking at a computer screen.">
            <a:extLst>
              <a:ext uri="{FF2B5EF4-FFF2-40B4-BE49-F238E27FC236}">
                <a16:creationId xmlns:a16="http://schemas.microsoft.com/office/drawing/2014/main" id="{88155619-122C-48FC-02E1-4767C4AC5853}"/>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1421" t="12723" r="8177"/>
          <a:stretch/>
        </p:blipFill>
        <p:spPr>
          <a:xfrm>
            <a:off x="558262" y="1543225"/>
            <a:ext cx="5037527" cy="4165467"/>
          </a:xfrm>
          <a:prstGeom prst="rect">
            <a:avLst/>
          </a:prstGeom>
        </p:spPr>
      </p:pic>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81" name="Title 4">
            <a:extLst>
              <a:ext uri="{FF2B5EF4-FFF2-40B4-BE49-F238E27FC236}">
                <a16:creationId xmlns:a16="http://schemas.microsoft.com/office/drawing/2014/main" id="{8E7A9CF0-BA63-EA1C-758A-A3F9C8B847D9}"/>
              </a:ext>
            </a:extLst>
          </p:cNvPr>
          <p:cNvSpPr>
            <a:spLocks noGrp="1"/>
          </p:cNvSpPr>
          <p:nvPr>
            <p:ph type="title" idx="4294967295"/>
          </p:nvPr>
        </p:nvSpPr>
        <p:spPr>
          <a:xfrm>
            <a:off x="3719513" y="260351"/>
            <a:ext cx="6553200" cy="923925"/>
          </a:xfrm>
        </p:spPr>
        <p:txBody>
          <a:bodyPr/>
          <a:lstStyle/>
          <a:p>
            <a:r>
              <a:rPr lang="en-GB" altLang="en-US" sz="3400" u="sng" dirty="0">
                <a:latin typeface="Calibri" panose="020F0502020204030204" pitchFamily="34" charset="0"/>
              </a:rPr>
              <a:t>TWO</a:t>
            </a:r>
            <a:r>
              <a:rPr lang="en-GB" altLang="en-US" sz="3400" dirty="0">
                <a:latin typeface="Calibri" panose="020F0502020204030204" pitchFamily="34" charset="0"/>
              </a:rPr>
              <a:t> Most Common </a:t>
            </a:r>
            <a:br>
              <a:rPr lang="en-GB" altLang="en-US" sz="3400" dirty="0">
                <a:latin typeface="Calibri" panose="020F0502020204030204" pitchFamily="34" charset="0"/>
              </a:rPr>
            </a:br>
            <a:r>
              <a:rPr lang="en-GB" altLang="en-US" sz="3400" dirty="0">
                <a:latin typeface="Calibri" panose="020F0502020204030204" pitchFamily="34" charset="0"/>
              </a:rPr>
              <a:t>Industry Codes Used in Canada</a:t>
            </a:r>
            <a:endParaRPr lang="en-CA" altLang="en-US" sz="3400" dirty="0"/>
          </a:p>
        </p:txBody>
      </p:sp>
      <p:sp>
        <p:nvSpPr>
          <p:cNvPr id="24579" name="Text Box 2">
            <a:extLst>
              <a:ext uri="{FF2B5EF4-FFF2-40B4-BE49-F238E27FC236}">
                <a16:creationId xmlns:a16="http://schemas.microsoft.com/office/drawing/2014/main" id="{292E9222-27DA-4E30-B3E5-64C22EA2376A}"/>
              </a:ext>
            </a:extLst>
          </p:cNvPr>
          <p:cNvSpPr txBox="1">
            <a:spLocks noChangeArrowheads="1"/>
          </p:cNvSpPr>
          <p:nvPr/>
        </p:nvSpPr>
        <p:spPr bwMode="auto">
          <a:xfrm>
            <a:off x="3457144" y="1500188"/>
            <a:ext cx="8659378"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eaLnBrk="1" hangingPunct="1">
              <a:lnSpc>
                <a:spcPct val="90000"/>
              </a:lnSpc>
              <a:spcBef>
                <a:spcPts val="500"/>
              </a:spcBef>
              <a:buClr>
                <a:srgbClr val="000000"/>
              </a:buClr>
              <a:buSzPct val="100000"/>
              <a:buFont typeface="Verdana" panose="020B0604030504040204" pitchFamily="34" charset="0"/>
              <a:buChar char="•"/>
            </a:pPr>
            <a:r>
              <a:rPr lang="en-GB" altLang="en-US" sz="2800" b="1">
                <a:solidFill>
                  <a:srgbClr val="C00000"/>
                </a:solidFill>
                <a:latin typeface="Calibri" panose="020F0502020204030204" pitchFamily="34" charset="0"/>
              </a:rPr>
              <a:t>SIC (Standard Industry Classification)</a:t>
            </a:r>
            <a:r>
              <a:rPr lang="ar-SA" altLang="en-US" sz="2800" b="1">
                <a:solidFill>
                  <a:srgbClr val="C00000"/>
                </a:solidFill>
                <a:latin typeface="Calibri" panose="020F0502020204030204" pitchFamily="34" charset="0"/>
                <a:cs typeface="Arial" panose="020B0604020202020204" pitchFamily="34" charset="0"/>
              </a:rPr>
              <a:t>‏</a:t>
            </a:r>
            <a:endParaRPr lang="en-GB" altLang="en-US" sz="2800" b="1">
              <a:solidFill>
                <a:srgbClr val="C00000"/>
              </a:solidFill>
              <a:latin typeface="Calibri" panose="020F0502020204030204" pitchFamily="34" charset="0"/>
            </a:endParaRPr>
          </a:p>
          <a:p>
            <a:pPr lvl="1" eaLnBrk="1" hangingPunct="1">
              <a:lnSpc>
                <a:spcPct val="90000"/>
              </a:lnSpc>
              <a:spcBef>
                <a:spcPts val="500"/>
              </a:spcBef>
              <a:buClr>
                <a:srgbClr val="000000"/>
              </a:buClr>
              <a:buSzPct val="100000"/>
              <a:buFont typeface="Verdana" panose="020B0604030504040204" pitchFamily="34" charset="0"/>
              <a:buChar char="–"/>
            </a:pPr>
            <a:r>
              <a:rPr lang="en-GB" altLang="en-US" sz="2400">
                <a:solidFill>
                  <a:srgbClr val="000000"/>
                </a:solidFill>
                <a:latin typeface="Calibri" panose="020F0502020204030204" pitchFamily="34" charset="0"/>
              </a:rPr>
              <a:t>Usually produced by and for a single country</a:t>
            </a:r>
          </a:p>
          <a:p>
            <a:pPr lvl="1" eaLnBrk="1" hangingPunct="1">
              <a:lnSpc>
                <a:spcPct val="90000"/>
              </a:lnSpc>
              <a:spcBef>
                <a:spcPts val="500"/>
              </a:spcBef>
              <a:buClr>
                <a:srgbClr val="000000"/>
              </a:buClr>
              <a:buSzPct val="100000"/>
              <a:buFont typeface="Verdana" panose="020B0604030504040204" pitchFamily="34" charset="0"/>
              <a:buChar char="–"/>
            </a:pPr>
            <a:r>
              <a:rPr lang="en-GB" altLang="en-US" sz="2400">
                <a:solidFill>
                  <a:srgbClr val="000000"/>
                </a:solidFill>
                <a:latin typeface="Calibri" panose="020F0502020204030204" pitchFamily="34" charset="0"/>
              </a:rPr>
              <a:t>Codes are only 4 digits long - not much detail</a:t>
            </a:r>
          </a:p>
          <a:p>
            <a:pPr lvl="1" eaLnBrk="1" hangingPunct="1">
              <a:lnSpc>
                <a:spcPct val="90000"/>
              </a:lnSpc>
              <a:spcBef>
                <a:spcPts val="500"/>
              </a:spcBef>
              <a:buClr>
                <a:srgbClr val="000000"/>
              </a:buClr>
              <a:buSzPct val="100000"/>
              <a:buFont typeface="Verdana" panose="020B0604030504040204" pitchFamily="34" charset="0"/>
              <a:buChar char="–"/>
            </a:pPr>
            <a:r>
              <a:rPr lang="en-GB" altLang="en-US" sz="2400">
                <a:solidFill>
                  <a:srgbClr val="000000"/>
                </a:solidFill>
                <a:latin typeface="Calibri" panose="020F0502020204030204" pitchFamily="34" charset="0"/>
              </a:rPr>
              <a:t>Poor coverage of new technology</a:t>
            </a:r>
          </a:p>
          <a:p>
            <a:pPr lvl="1" eaLnBrk="1" hangingPunct="1">
              <a:lnSpc>
                <a:spcPct val="90000"/>
              </a:lnSpc>
              <a:spcBef>
                <a:spcPts val="500"/>
              </a:spcBef>
              <a:buClr>
                <a:srgbClr val="000000"/>
              </a:buClr>
              <a:buSzPct val="100000"/>
              <a:buFont typeface="Verdana" panose="020B0604030504040204" pitchFamily="34" charset="0"/>
              <a:buChar char="–"/>
            </a:pPr>
            <a:r>
              <a:rPr lang="en-GB" altLang="en-US" sz="2400">
                <a:solidFill>
                  <a:srgbClr val="000000"/>
                </a:solidFill>
                <a:latin typeface="Calibri" panose="020F0502020204030204" pitchFamily="34" charset="0"/>
              </a:rPr>
              <a:t>No longer updated</a:t>
            </a:r>
            <a:br>
              <a:rPr lang="en-GB" altLang="en-US" sz="2400">
                <a:solidFill>
                  <a:srgbClr val="000000"/>
                </a:solidFill>
                <a:latin typeface="Calibri" panose="020F0502020204030204" pitchFamily="34" charset="0"/>
              </a:rPr>
            </a:br>
            <a:endParaRPr lang="en-GB" altLang="en-US" sz="2000">
              <a:solidFill>
                <a:srgbClr val="000000"/>
              </a:solidFill>
              <a:latin typeface="Calibri" panose="020F0502020204030204" pitchFamily="34" charset="0"/>
            </a:endParaRPr>
          </a:p>
          <a:p>
            <a:pPr eaLnBrk="1" hangingPunct="1">
              <a:lnSpc>
                <a:spcPct val="90000"/>
              </a:lnSpc>
              <a:spcBef>
                <a:spcPts val="500"/>
              </a:spcBef>
              <a:buClr>
                <a:srgbClr val="000000"/>
              </a:buClr>
              <a:buSzPct val="100000"/>
              <a:buFont typeface="Verdana" panose="020B0604030504040204" pitchFamily="34" charset="0"/>
              <a:buChar char="•"/>
            </a:pPr>
            <a:r>
              <a:rPr lang="en-GB" altLang="en-US" sz="2800" b="1">
                <a:solidFill>
                  <a:srgbClr val="C00000"/>
                </a:solidFill>
                <a:latin typeface="Calibri" panose="020F0502020204030204" pitchFamily="34" charset="0"/>
              </a:rPr>
              <a:t>NAICS (North American Industry Classification System)</a:t>
            </a:r>
            <a:r>
              <a:rPr lang="ar-SA" altLang="en-US" sz="2800" b="1">
                <a:solidFill>
                  <a:srgbClr val="C00000"/>
                </a:solidFill>
                <a:latin typeface="Calibri" panose="020F0502020204030204" pitchFamily="34" charset="0"/>
                <a:cs typeface="Arial" panose="020B0604020202020204" pitchFamily="34" charset="0"/>
              </a:rPr>
              <a:t>‏</a:t>
            </a:r>
            <a:endParaRPr lang="en-GB" altLang="en-US" sz="2800" b="1">
              <a:solidFill>
                <a:srgbClr val="C00000"/>
              </a:solidFill>
              <a:latin typeface="Calibri" panose="020F0502020204030204" pitchFamily="34" charset="0"/>
            </a:endParaRPr>
          </a:p>
          <a:p>
            <a:pPr lvl="1" eaLnBrk="1" hangingPunct="1">
              <a:lnSpc>
                <a:spcPct val="90000"/>
              </a:lnSpc>
              <a:spcBef>
                <a:spcPts val="500"/>
              </a:spcBef>
              <a:buClr>
                <a:srgbClr val="000000"/>
              </a:buClr>
              <a:buSzPct val="100000"/>
              <a:buFont typeface="Verdana" panose="020B0604030504040204" pitchFamily="34" charset="0"/>
              <a:buChar char="–"/>
            </a:pPr>
            <a:r>
              <a:rPr lang="en-GB" altLang="en-US" sz="2400">
                <a:solidFill>
                  <a:srgbClr val="000000"/>
                </a:solidFill>
                <a:latin typeface="Calibri" panose="020F0502020204030204" pitchFamily="34" charset="0"/>
              </a:rPr>
              <a:t>Jointly produced by Canada, U.S. and Mexico</a:t>
            </a:r>
          </a:p>
          <a:p>
            <a:pPr lvl="1" eaLnBrk="1" hangingPunct="1">
              <a:lnSpc>
                <a:spcPct val="90000"/>
              </a:lnSpc>
              <a:spcBef>
                <a:spcPts val="500"/>
              </a:spcBef>
              <a:buClr>
                <a:srgbClr val="000000"/>
              </a:buClr>
              <a:buSzPct val="100000"/>
              <a:buFont typeface="Verdana" panose="020B0604030504040204" pitchFamily="34" charset="0"/>
              <a:buChar char="–"/>
            </a:pPr>
            <a:r>
              <a:rPr lang="en-GB" altLang="en-US" sz="2400">
                <a:solidFill>
                  <a:srgbClr val="000000"/>
                </a:solidFill>
                <a:latin typeface="Calibri" panose="020F0502020204030204" pitchFamily="34" charset="0"/>
              </a:rPr>
              <a:t>Codes 6 digits long instead of 4 – more detail</a:t>
            </a:r>
          </a:p>
          <a:p>
            <a:pPr lvl="1" eaLnBrk="1" hangingPunct="1">
              <a:lnSpc>
                <a:spcPct val="90000"/>
              </a:lnSpc>
              <a:spcBef>
                <a:spcPts val="500"/>
              </a:spcBef>
              <a:buClr>
                <a:srgbClr val="000000"/>
              </a:buClr>
              <a:buSzPct val="100000"/>
              <a:buFont typeface="Verdana" panose="020B0604030504040204" pitchFamily="34" charset="0"/>
              <a:buChar char="–"/>
            </a:pPr>
            <a:r>
              <a:rPr lang="en-GB" altLang="en-US" sz="2400">
                <a:solidFill>
                  <a:srgbClr val="000000"/>
                </a:solidFill>
                <a:latin typeface="Calibri" panose="020F0502020204030204" pitchFamily="34" charset="0"/>
              </a:rPr>
              <a:t>Much better coverage of new technology</a:t>
            </a:r>
          </a:p>
          <a:p>
            <a:pPr lvl="1" eaLnBrk="1" hangingPunct="1">
              <a:lnSpc>
                <a:spcPct val="90000"/>
              </a:lnSpc>
              <a:spcBef>
                <a:spcPts val="500"/>
              </a:spcBef>
              <a:buClr>
                <a:srgbClr val="000000"/>
              </a:buClr>
              <a:buSzPct val="100000"/>
              <a:buFont typeface="Verdana" panose="020B0604030504040204" pitchFamily="34" charset="0"/>
              <a:buChar char="–"/>
            </a:pPr>
            <a:r>
              <a:rPr lang="en-GB" altLang="en-US" sz="2400">
                <a:solidFill>
                  <a:srgbClr val="000000"/>
                </a:solidFill>
                <a:latin typeface="Calibri" panose="020F0502020204030204" pitchFamily="34" charset="0"/>
              </a:rPr>
              <a:t>Updated every 5 years</a:t>
            </a:r>
          </a:p>
        </p:txBody>
      </p:sp>
      <p:pic>
        <p:nvPicPr>
          <p:cNvPr id="3" name="Picture 2" descr="Interlocking cogs">
            <a:extLst>
              <a:ext uri="{FF2B5EF4-FFF2-40B4-BE49-F238E27FC236}">
                <a16:creationId xmlns:a16="http://schemas.microsoft.com/office/drawing/2014/main" id="{27418C11-D564-F75A-D75D-57EF911B44A4}"/>
              </a:ext>
            </a:extLst>
          </p:cNvPr>
          <p:cNvPicPr>
            <a:picLocks noChangeAspect="1"/>
          </p:cNvPicPr>
          <p:nvPr/>
        </p:nvPicPr>
        <p:blipFill rotWithShape="1">
          <a:blip r:embed="rId4">
            <a:extLst>
              <a:ext uri="{28A0092B-C50C-407E-A947-70E740481C1C}">
                <a14:useLocalDpi xmlns:a14="http://schemas.microsoft.com/office/drawing/2010/main" val="0"/>
              </a:ext>
            </a:extLst>
          </a:blip>
          <a:srcRect l="25" t="22493" r="29953" b="31766"/>
          <a:stretch/>
        </p:blipFill>
        <p:spPr>
          <a:xfrm rot="5400000">
            <a:off x="-1757986" y="1754261"/>
            <a:ext cx="6866045" cy="3357524"/>
          </a:xfrm>
          <a:prstGeom prst="rect">
            <a:avLst/>
          </a:prstGeom>
        </p:spPr>
      </p:pic>
    </p:spTree>
    <p:custDataLst>
      <p:tags r:id="rId1"/>
    </p:custData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5" name="Title 4">
            <a:extLst>
              <a:ext uri="{FF2B5EF4-FFF2-40B4-BE49-F238E27FC236}">
                <a16:creationId xmlns:a16="http://schemas.microsoft.com/office/drawing/2014/main" id="{555BB7C9-2E27-C107-AEB8-6F6E53FA15AC}"/>
              </a:ext>
            </a:extLst>
          </p:cNvPr>
          <p:cNvSpPr>
            <a:spLocks noGrp="1"/>
          </p:cNvSpPr>
          <p:nvPr>
            <p:ph type="title" idx="4294967295"/>
          </p:nvPr>
        </p:nvSpPr>
        <p:spPr>
          <a:xfrm>
            <a:off x="718561" y="352859"/>
            <a:ext cx="11248302" cy="1139393"/>
          </a:xfrm>
        </p:spPr>
        <p:txBody>
          <a:bodyPr/>
          <a:lstStyle/>
          <a:p>
            <a:r>
              <a:rPr lang="en-GB" altLang="en-US" sz="3600" dirty="0">
                <a:latin typeface="Calibri"/>
              </a:rPr>
              <a:t>Everyone must be using NAICS by now…</a:t>
            </a:r>
            <a:br>
              <a:rPr lang="en-GB" altLang="en-US" sz="3600" dirty="0">
                <a:latin typeface="Calibri"/>
              </a:rPr>
            </a:br>
            <a:r>
              <a:rPr lang="en-GB" altLang="en-US" sz="3600" dirty="0">
                <a:latin typeface="Calibri"/>
              </a:rPr>
              <a:t>Right? </a:t>
            </a:r>
            <a:endParaRPr lang="en-CA" altLang="en-US" sz="3600" dirty="0"/>
          </a:p>
        </p:txBody>
      </p:sp>
      <p:sp>
        <p:nvSpPr>
          <p:cNvPr id="25603" name="Text Box 2">
            <a:extLst>
              <a:ext uri="{FF2B5EF4-FFF2-40B4-BE49-F238E27FC236}">
                <a16:creationId xmlns:a16="http://schemas.microsoft.com/office/drawing/2014/main" id="{52720FE3-8F38-9CBB-707C-FD094303AA14}"/>
              </a:ext>
            </a:extLst>
          </p:cNvPr>
          <p:cNvSpPr txBox="1">
            <a:spLocks noChangeArrowheads="1"/>
          </p:cNvSpPr>
          <p:nvPr/>
        </p:nvSpPr>
        <p:spPr bwMode="auto">
          <a:xfrm>
            <a:off x="5010150" y="2000973"/>
            <a:ext cx="6409026"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eaLnBrk="1" hangingPunct="1">
              <a:spcBef>
                <a:spcPts val="650"/>
              </a:spcBef>
              <a:buClr>
                <a:srgbClr val="000000"/>
              </a:buClr>
              <a:buSzPct val="100000"/>
              <a:buFont typeface="Verdana" panose="020B0604030504040204" pitchFamily="34" charset="0"/>
              <a:buNone/>
            </a:pPr>
            <a:r>
              <a:rPr lang="en-GB" altLang="en-US" sz="3400" b="1" dirty="0">
                <a:solidFill>
                  <a:srgbClr val="C00000"/>
                </a:solidFill>
                <a:latin typeface="Calibri" panose="020F0502020204030204" pitchFamily="34" charset="0"/>
              </a:rPr>
              <a:t>Reality:</a:t>
            </a:r>
            <a:r>
              <a:rPr lang="en-GB" altLang="en-US" sz="3400" dirty="0">
                <a:solidFill>
                  <a:srgbClr val="C00000"/>
                </a:solidFill>
                <a:latin typeface="Calibri" panose="020F0502020204030204" pitchFamily="34" charset="0"/>
              </a:rPr>
              <a:t> </a:t>
            </a:r>
          </a:p>
          <a:p>
            <a:pPr eaLnBrk="1" hangingPunct="1">
              <a:spcBef>
                <a:spcPts val="650"/>
              </a:spcBef>
              <a:buClr>
                <a:srgbClr val="000000"/>
              </a:buClr>
              <a:buSzPct val="100000"/>
              <a:buFont typeface="Verdana" panose="020B0604030504040204" pitchFamily="34" charset="0"/>
              <a:buChar char="•"/>
            </a:pPr>
            <a:r>
              <a:rPr lang="en-GB" altLang="en-US" sz="3000" dirty="0">
                <a:solidFill>
                  <a:srgbClr val="000000"/>
                </a:solidFill>
                <a:latin typeface="Calibri" panose="020F0502020204030204" pitchFamily="34" charset="0"/>
              </a:rPr>
              <a:t>Some of the biggest names in competitive intelligence continue to use the old SIC codes.</a:t>
            </a:r>
            <a:br>
              <a:rPr lang="en-GB" altLang="en-US" sz="3000" dirty="0">
                <a:solidFill>
                  <a:srgbClr val="000000"/>
                </a:solidFill>
                <a:latin typeface="Calibri" panose="020F0502020204030204" pitchFamily="34" charset="0"/>
              </a:rPr>
            </a:br>
            <a:endParaRPr lang="en-GB" altLang="en-US" sz="3000" dirty="0">
              <a:solidFill>
                <a:srgbClr val="000000"/>
              </a:solidFill>
              <a:latin typeface="Calibri" panose="020F0502020204030204" pitchFamily="34" charset="0"/>
            </a:endParaRPr>
          </a:p>
          <a:p>
            <a:pPr eaLnBrk="1" hangingPunct="1">
              <a:spcBef>
                <a:spcPts val="650"/>
              </a:spcBef>
              <a:buClr>
                <a:srgbClr val="000000"/>
              </a:buClr>
              <a:buSzPct val="100000"/>
              <a:buFont typeface="Verdana" panose="020B0604030504040204" pitchFamily="34" charset="0"/>
              <a:buChar char="•"/>
            </a:pPr>
            <a:r>
              <a:rPr lang="en-GB" altLang="en-US" sz="3000" dirty="0">
                <a:solidFill>
                  <a:srgbClr val="000000"/>
                </a:solidFill>
                <a:latin typeface="Calibri" panose="020F0502020204030204" pitchFamily="34" charset="0"/>
              </a:rPr>
              <a:t>Costs too much money to switch research databases over to newer code</a:t>
            </a:r>
          </a:p>
        </p:txBody>
      </p:sp>
      <p:pic>
        <p:nvPicPr>
          <p:cNvPr id="25604" name="Picture 7" descr="Two people in silhouette. A man rubbing his chin and a woman with arms/palms bent out and facing upward. ">
            <a:extLst>
              <a:ext uri="{FF2B5EF4-FFF2-40B4-BE49-F238E27FC236}">
                <a16:creationId xmlns:a16="http://schemas.microsoft.com/office/drawing/2014/main" id="{94F4D519-89B4-A392-DA78-A50C328A2697}"/>
              </a:ext>
              <a:ext uri="{C183D7F6-B498-43B3-948B-1728B52AA6E4}">
                <adec:decorative xmlns:adec="http://schemas.microsoft.com/office/drawing/2017/decorative" val="0"/>
              </a:ext>
            </a:extLst>
          </p:cNvPr>
          <p:cNvPicPr>
            <a:picLocks noChangeAspect="1" noChangeArrowheads="1"/>
          </p:cNvPicPr>
          <p:nvPr/>
        </p:nvPicPr>
        <p:blipFill rotWithShape="1">
          <a:blip r:embed="rId4">
            <a:alphaModFix amt="20000"/>
            <a:extLst>
              <a:ext uri="{28A0092B-C50C-407E-A947-70E740481C1C}">
                <a14:useLocalDpi xmlns:a14="http://schemas.microsoft.com/office/drawing/2010/main" val="0"/>
              </a:ext>
            </a:extLst>
          </a:blip>
          <a:srcRect l="1072" r="3217"/>
          <a:stretch/>
        </p:blipFill>
        <p:spPr bwMode="auto">
          <a:xfrm>
            <a:off x="13703" y="0"/>
            <a:ext cx="467389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9" name="Title 4">
            <a:extLst>
              <a:ext uri="{FF2B5EF4-FFF2-40B4-BE49-F238E27FC236}">
                <a16:creationId xmlns:a16="http://schemas.microsoft.com/office/drawing/2014/main" id="{E076E232-041D-510B-311F-4C38D5078B98}"/>
              </a:ext>
            </a:extLst>
          </p:cNvPr>
          <p:cNvSpPr>
            <a:spLocks noGrp="1"/>
          </p:cNvSpPr>
          <p:nvPr>
            <p:ph type="title" idx="4294967295"/>
          </p:nvPr>
        </p:nvSpPr>
        <p:spPr>
          <a:xfrm>
            <a:off x="361399" y="268426"/>
            <a:ext cx="7542213" cy="1433512"/>
          </a:xfrm>
        </p:spPr>
        <p:txBody>
          <a:bodyPr/>
          <a:lstStyle/>
          <a:p>
            <a:r>
              <a:rPr lang="en-GB" altLang="en-US" sz="3600" dirty="0">
                <a:latin typeface="Calibri" panose="020F0502020204030204" pitchFamily="34" charset="0"/>
              </a:rPr>
              <a:t>Bottom Line for Students </a:t>
            </a:r>
            <a:br>
              <a:rPr lang="en-GB" altLang="en-US" sz="3600" dirty="0">
                <a:latin typeface="Calibri" panose="020F0502020204030204" pitchFamily="34" charset="0"/>
              </a:rPr>
            </a:br>
            <a:r>
              <a:rPr lang="en-GB" altLang="en-US" sz="3600" dirty="0">
                <a:latin typeface="Calibri" panose="020F0502020204030204" pitchFamily="34" charset="0"/>
              </a:rPr>
              <a:t>in this Course</a:t>
            </a:r>
            <a:endParaRPr lang="en-CA" altLang="en-US" sz="3600" dirty="0"/>
          </a:p>
        </p:txBody>
      </p:sp>
      <p:sp>
        <p:nvSpPr>
          <p:cNvPr id="26627" name="Text Box 2">
            <a:extLst>
              <a:ext uri="{FF2B5EF4-FFF2-40B4-BE49-F238E27FC236}">
                <a16:creationId xmlns:a16="http://schemas.microsoft.com/office/drawing/2014/main" id="{5E0AB278-266B-2682-CF78-34B12BEC136D}"/>
              </a:ext>
            </a:extLst>
          </p:cNvPr>
          <p:cNvSpPr txBox="1">
            <a:spLocks noChangeArrowheads="1"/>
          </p:cNvSpPr>
          <p:nvPr/>
        </p:nvSpPr>
        <p:spPr bwMode="auto">
          <a:xfrm>
            <a:off x="1152538" y="2033472"/>
            <a:ext cx="5959934"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40" tIns="45720" rIns="91440" bIns="45720" anchor="t"/>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marL="340995" indent="-340995" eaLnBrk="1" hangingPunct="1">
              <a:spcBef>
                <a:spcPts val="550"/>
              </a:spcBef>
              <a:buClr>
                <a:srgbClr val="000000"/>
              </a:buClr>
              <a:buSzPct val="100000"/>
              <a:buFont typeface="Verdana" panose="020B0604030504040204" pitchFamily="34" charset="0"/>
              <a:buChar char="•"/>
            </a:pPr>
            <a:r>
              <a:rPr lang="en-GB" altLang="en-US" sz="3400" dirty="0">
                <a:solidFill>
                  <a:srgbClr val="000000"/>
                </a:solidFill>
                <a:latin typeface="Calibri" panose="020F0502020204030204" pitchFamily="34" charset="0"/>
              </a:rPr>
              <a:t>Must include the </a:t>
            </a:r>
            <a:r>
              <a:rPr lang="en-GB" altLang="en-US" sz="3400" i="1" dirty="0">
                <a:solidFill>
                  <a:srgbClr val="000000"/>
                </a:solidFill>
                <a:latin typeface="Calibri" panose="020F0502020204030204" pitchFamily="34" charset="0"/>
              </a:rPr>
              <a:t>Canadian</a:t>
            </a:r>
            <a:r>
              <a:rPr lang="en-GB" altLang="en-US" sz="3400" dirty="0">
                <a:solidFill>
                  <a:srgbClr val="000000"/>
                </a:solidFill>
                <a:latin typeface="Calibri" panose="020F0502020204030204" pitchFamily="34" charset="0"/>
              </a:rPr>
              <a:t> </a:t>
            </a:r>
            <a:r>
              <a:rPr lang="en-GB" altLang="en-US" sz="3400" b="1" dirty="0">
                <a:solidFill>
                  <a:srgbClr val="C00000"/>
                </a:solidFill>
                <a:latin typeface="Calibri" panose="020F0502020204030204" pitchFamily="34" charset="0"/>
              </a:rPr>
              <a:t>NAICS</a:t>
            </a:r>
            <a:r>
              <a:rPr lang="en-GB" altLang="en-US" sz="3400" dirty="0">
                <a:solidFill>
                  <a:srgbClr val="000000"/>
                </a:solidFill>
                <a:latin typeface="Calibri" panose="020F0502020204030204" pitchFamily="34" charset="0"/>
              </a:rPr>
              <a:t> code in your reports</a:t>
            </a:r>
            <a:br>
              <a:rPr lang="en-GB" altLang="en-US" sz="3400" dirty="0">
                <a:solidFill>
                  <a:srgbClr val="000000"/>
                </a:solidFill>
                <a:latin typeface="Calibri" panose="020F0502020204030204" pitchFamily="34" charset="0"/>
              </a:rPr>
            </a:br>
            <a:endParaRPr lang="en-GB" altLang="en-US" sz="3400" dirty="0">
              <a:solidFill>
                <a:srgbClr val="000000"/>
              </a:solidFill>
              <a:latin typeface="Calibri" panose="020F0502020204030204" pitchFamily="34" charset="0"/>
            </a:endParaRPr>
          </a:p>
          <a:p>
            <a:pPr marL="340995" indent="-340995" eaLnBrk="1" hangingPunct="1">
              <a:spcBef>
                <a:spcPts val="550"/>
              </a:spcBef>
              <a:buClr>
                <a:srgbClr val="000000"/>
              </a:buClr>
              <a:buSzPct val="100000"/>
              <a:buFont typeface="Verdana" panose="020B0604030504040204" pitchFamily="34" charset="0"/>
              <a:buChar char="•"/>
            </a:pPr>
            <a:r>
              <a:rPr lang="en-GB" altLang="en-US" sz="3400" dirty="0">
                <a:solidFill>
                  <a:srgbClr val="000000"/>
                </a:solidFill>
                <a:latin typeface="Calibri"/>
                <a:ea typeface="ＭＳ Ｐゴシック"/>
              </a:rPr>
              <a:t>Must find the relevant </a:t>
            </a:r>
            <a:r>
              <a:rPr lang="en-GB" altLang="en-US" sz="3400" i="1" dirty="0">
                <a:solidFill>
                  <a:srgbClr val="000000"/>
                </a:solidFill>
                <a:latin typeface="Calibri"/>
                <a:ea typeface="ＭＳ Ｐゴシック"/>
              </a:rPr>
              <a:t>Canadian </a:t>
            </a:r>
            <a:r>
              <a:rPr lang="en-GB" altLang="en-US" sz="3400" b="1" dirty="0">
                <a:solidFill>
                  <a:srgbClr val="C00000"/>
                </a:solidFill>
                <a:latin typeface="Calibri"/>
                <a:ea typeface="ＭＳ Ｐゴシック"/>
              </a:rPr>
              <a:t>6-digit NAICS </a:t>
            </a:r>
            <a:r>
              <a:rPr lang="en-GB" altLang="en-US" sz="3400" dirty="0">
                <a:solidFill>
                  <a:srgbClr val="000000"/>
                </a:solidFill>
                <a:latin typeface="Calibri"/>
                <a:ea typeface="ＭＳ Ｐゴシック"/>
              </a:rPr>
              <a:t>code for your industry </a:t>
            </a:r>
            <a:endParaRPr lang="en-GB" altLang="en-US" sz="3400" dirty="0">
              <a:solidFill>
                <a:srgbClr val="000000"/>
              </a:solidFill>
              <a:latin typeface="Calibri" panose="020F0502020204030204" pitchFamily="34" charset="0"/>
            </a:endParaRPr>
          </a:p>
        </p:txBody>
      </p:sp>
      <p:pic>
        <p:nvPicPr>
          <p:cNvPr id="5" name="Picture 4" descr="A close-up of a judge's gavel&#10;&#10;Description automatically generated with medium confidence">
            <a:extLst>
              <a:ext uri="{FF2B5EF4-FFF2-40B4-BE49-F238E27FC236}">
                <a16:creationId xmlns:a16="http://schemas.microsoft.com/office/drawing/2014/main" id="{29BE0EB0-EAC1-9ED7-BF82-72BA415D2E1E}"/>
              </a:ext>
            </a:extLst>
          </p:cNvPr>
          <p:cNvPicPr>
            <a:picLocks noChangeAspect="1"/>
          </p:cNvPicPr>
          <p:nvPr/>
        </p:nvPicPr>
        <p:blipFill rotWithShape="1">
          <a:blip r:embed="rId4">
            <a:extLst>
              <a:ext uri="{28A0092B-C50C-407E-A947-70E740481C1C}">
                <a14:useLocalDpi xmlns:a14="http://schemas.microsoft.com/office/drawing/2010/main" val="0"/>
              </a:ext>
            </a:extLst>
          </a:blip>
          <a:srcRect l="26883" r="23636"/>
          <a:stretch/>
        </p:blipFill>
        <p:spPr>
          <a:xfrm>
            <a:off x="8016240" y="0"/>
            <a:ext cx="5090160" cy="6858000"/>
          </a:xfrm>
          <a:prstGeom prst="rect">
            <a:avLst/>
          </a:prstGeom>
        </p:spPr>
      </p:pic>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114A69-9CA3-1A77-8026-941F63BE3C6B}"/>
              </a:ext>
            </a:extLst>
          </p:cNvPr>
          <p:cNvSpPr>
            <a:spLocks noGrp="1"/>
          </p:cNvSpPr>
          <p:nvPr>
            <p:ph type="title"/>
          </p:nvPr>
        </p:nvSpPr>
        <p:spPr>
          <a:xfrm>
            <a:off x="1067858" y="189050"/>
            <a:ext cx="10056284" cy="976559"/>
          </a:xfrm>
        </p:spPr>
        <p:txBody>
          <a:bodyPr/>
          <a:lstStyle/>
          <a:p>
            <a:r>
              <a:rPr lang="en-CA" dirty="0"/>
              <a:t>NAICS Canada Manual</a:t>
            </a:r>
          </a:p>
        </p:txBody>
      </p:sp>
      <p:grpSp>
        <p:nvGrpSpPr>
          <p:cNvPr id="2" name="Group 1" descr="Cover of NAICS Canada 2022">
            <a:extLst>
              <a:ext uri="{FF2B5EF4-FFF2-40B4-BE49-F238E27FC236}">
                <a16:creationId xmlns:a16="http://schemas.microsoft.com/office/drawing/2014/main" id="{4CBFD465-43F2-2C5B-4D5F-0C8893F80244}"/>
              </a:ext>
            </a:extLst>
          </p:cNvPr>
          <p:cNvGrpSpPr/>
          <p:nvPr/>
        </p:nvGrpSpPr>
        <p:grpSpPr>
          <a:xfrm>
            <a:off x="752353" y="1670705"/>
            <a:ext cx="3590925" cy="4281488"/>
            <a:chOff x="752353" y="1670705"/>
            <a:chExt cx="3590925" cy="4281488"/>
          </a:xfrm>
        </p:grpSpPr>
        <p:pic>
          <p:nvPicPr>
            <p:cNvPr id="27652" name="Picture 1" descr="Cover of NAICS Canada 2022">
              <a:hlinkClick r:id="rId4"/>
              <a:extLst>
                <a:ext uri="{FF2B5EF4-FFF2-40B4-BE49-F238E27FC236}">
                  <a16:creationId xmlns:a16="http://schemas.microsoft.com/office/drawing/2014/main" id="{E7398788-5C03-85F9-E368-AD7C263734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2353" y="1670705"/>
              <a:ext cx="3590925"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DC1DBB80-25E6-F72E-3AA2-2FC5C3CD2BCD}"/>
                </a:ext>
              </a:extLst>
            </p:cNvPr>
            <p:cNvSpPr/>
            <p:nvPr/>
          </p:nvSpPr>
          <p:spPr bwMode="auto">
            <a:xfrm>
              <a:off x="2711942" y="2014667"/>
              <a:ext cx="1484818" cy="1951651"/>
            </a:xfrm>
            <a:prstGeom prst="ellipse">
              <a:avLst/>
            </a:prstGeom>
            <a:solidFill>
              <a:srgbClr val="0343B1"/>
            </a:solidFill>
            <a:ln w="25400" cap="flat" cmpd="sng" algn="ctr">
              <a:solidFill>
                <a:srgbClr val="5F1331"/>
              </a:solidFill>
              <a:prstDash val="solid"/>
              <a:round/>
              <a:headEnd type="none" w="med" len="med"/>
              <a:tailEnd type="none" w="med" len="med"/>
            </a:ln>
            <a:effectLst>
              <a:glow rad="1397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101000"/>
                </a:lnSpc>
                <a:spcBef>
                  <a:spcPct val="0"/>
                </a:spcBef>
                <a:spcAft>
                  <a:spcPct val="0"/>
                </a:spcAft>
                <a:buClr>
                  <a:srgbClr val="000000"/>
                </a:buClr>
                <a:buSzPct val="100000"/>
                <a:buFont typeface="Verdana" pitchFamily="32" charset="0"/>
                <a:buNone/>
                <a:tabLst/>
              </a:pPr>
              <a:endParaRPr kumimoji="0" lang="en-US" sz="2000" b="1" i="0" u="sng" strike="noStrike" cap="none" normalizeH="0" baseline="0" dirty="0">
                <a:ln>
                  <a:noFill/>
                </a:ln>
                <a:solidFill>
                  <a:schemeClr val="bg1"/>
                </a:solidFill>
                <a:effectLst/>
                <a:latin typeface="PMingLiU-ExtB" panose="02020500000000000000" pitchFamily="18" charset="-120"/>
                <a:ea typeface="PMingLiU-ExtB" panose="02020500000000000000" pitchFamily="18" charset="-120"/>
              </a:endParaRPr>
            </a:p>
            <a:p>
              <a:pPr marL="0" marR="0" indent="0" algn="ctr" defTabSz="449263" rtl="0" eaLnBrk="0" fontAlgn="base" latinLnBrk="0" hangingPunct="0">
                <a:lnSpc>
                  <a:spcPct val="101000"/>
                </a:lnSpc>
                <a:spcBef>
                  <a:spcPct val="0"/>
                </a:spcBef>
                <a:spcAft>
                  <a:spcPct val="0"/>
                </a:spcAft>
                <a:buClr>
                  <a:srgbClr val="000000"/>
                </a:buClr>
                <a:buSzPct val="100000"/>
                <a:buFont typeface="Verdana" pitchFamily="32" charset="0"/>
                <a:buNone/>
                <a:tabLst/>
              </a:pPr>
              <a:r>
                <a:rPr kumimoji="0" lang="en-US" sz="2300" b="1" i="0" u="sng" strike="noStrike" cap="none" normalizeH="0" baseline="0" dirty="0">
                  <a:ln>
                    <a:noFill/>
                  </a:ln>
                  <a:solidFill>
                    <a:schemeClr val="bg1"/>
                  </a:solidFill>
                  <a:effectLst/>
                  <a:latin typeface="PMingLiU-ExtB" panose="02020500000000000000" pitchFamily="18" charset="-120"/>
                  <a:ea typeface="PMingLiU-ExtB" panose="02020500000000000000" pitchFamily="18" charset="-120"/>
                </a:rPr>
                <a:t>Canada</a:t>
              </a:r>
            </a:p>
            <a:p>
              <a:pPr marL="0" marR="0" indent="0" algn="ctr" defTabSz="449263" rtl="0" eaLnBrk="0" fontAlgn="base" latinLnBrk="0" hangingPunct="0">
                <a:lnSpc>
                  <a:spcPct val="101000"/>
                </a:lnSpc>
                <a:spcBef>
                  <a:spcPct val="0"/>
                </a:spcBef>
                <a:spcAft>
                  <a:spcPct val="0"/>
                </a:spcAft>
                <a:buClr>
                  <a:srgbClr val="000000"/>
                </a:buClr>
                <a:buSzPct val="100000"/>
                <a:buFont typeface="Verdana" pitchFamily="32" charset="0"/>
                <a:buNone/>
                <a:tabLst/>
              </a:pPr>
              <a:r>
                <a:rPr lang="en-US" sz="2300" b="1" dirty="0">
                  <a:latin typeface="PMingLiU-ExtB" panose="02020500000000000000" pitchFamily="18" charset="-120"/>
                  <a:ea typeface="PMingLiU-ExtB" panose="02020500000000000000" pitchFamily="18" charset="-120"/>
                </a:rPr>
                <a:t>2022</a:t>
              </a:r>
              <a:endParaRPr kumimoji="0" lang="en-CA" sz="2300" b="1" i="0" u="none" strike="noStrike" cap="none" normalizeH="0" baseline="0" dirty="0">
                <a:ln>
                  <a:noFill/>
                </a:ln>
                <a:solidFill>
                  <a:schemeClr val="bg1"/>
                </a:solidFill>
                <a:effectLst/>
                <a:latin typeface="PMingLiU-ExtB" panose="02020500000000000000" pitchFamily="18" charset="-120"/>
                <a:ea typeface="PMingLiU-ExtB" panose="02020500000000000000" pitchFamily="18" charset="-120"/>
              </a:endParaRPr>
            </a:p>
          </p:txBody>
        </p:sp>
      </p:grpSp>
      <p:sp>
        <p:nvSpPr>
          <p:cNvPr id="27651" name="Rectangle 3">
            <a:extLst>
              <a:ext uri="{FF2B5EF4-FFF2-40B4-BE49-F238E27FC236}">
                <a16:creationId xmlns:a16="http://schemas.microsoft.com/office/drawing/2014/main" id="{8314C3B1-6D35-1ABD-75F6-7CF7613CD43A}"/>
              </a:ext>
            </a:extLst>
          </p:cNvPr>
          <p:cNvSpPr>
            <a:spLocks noGrp="1" noChangeArrowheads="1"/>
          </p:cNvSpPr>
          <p:nvPr>
            <p:ph type="body" idx="1"/>
          </p:nvPr>
        </p:nvSpPr>
        <p:spPr>
          <a:xfrm>
            <a:off x="4699606" y="1747632"/>
            <a:ext cx="7167272" cy="4240212"/>
          </a:xfrm>
        </p:spPr>
        <p:txBody>
          <a:bodyPr/>
          <a:lstStyle/>
          <a:p>
            <a:pPr marL="340995" indent="-340995"/>
            <a:r>
              <a:rPr lang="en-GB" altLang="en-US" sz="3000" b="1" dirty="0">
                <a:solidFill>
                  <a:srgbClr val="C00000"/>
                </a:solidFill>
              </a:rPr>
              <a:t>Revised every 5 years: </a:t>
            </a:r>
            <a:endParaRPr lang="en-US" dirty="0"/>
          </a:p>
          <a:p>
            <a:pPr marL="741045" lvl="1" indent="-283845"/>
            <a:r>
              <a:rPr lang="en-GB" altLang="en-US" sz="3000" dirty="0">
                <a:latin typeface="Calibri" panose="020F0502020204030204" pitchFamily="34" charset="0"/>
              </a:rPr>
              <a:t>2022 NAICS </a:t>
            </a:r>
            <a:r>
              <a:rPr lang="en-GB" altLang="en-US" sz="3000" b="1" dirty="0">
                <a:latin typeface="Calibri" panose="020F0502020204030204" pitchFamily="34" charset="0"/>
              </a:rPr>
              <a:t>IS</a:t>
            </a:r>
            <a:r>
              <a:rPr lang="en-GB" altLang="en-US" sz="3000" dirty="0">
                <a:latin typeface="Calibri" panose="020F0502020204030204" pitchFamily="34" charset="0"/>
              </a:rPr>
              <a:t> the most recent edition</a:t>
            </a:r>
          </a:p>
          <a:p>
            <a:pPr marL="741045" lvl="1" indent="-283845"/>
            <a:r>
              <a:rPr lang="en-GB" altLang="en-US" sz="3000" dirty="0">
                <a:latin typeface="Calibri"/>
              </a:rPr>
              <a:t>use </a:t>
            </a:r>
            <a:r>
              <a:rPr lang="en-GB" altLang="en-US" sz="3000" b="1" dirty="0">
                <a:latin typeface="Calibri"/>
                <a:hlinkClick r:id="rId4"/>
              </a:rPr>
              <a:t>NAICS 2022 Version 1.0</a:t>
            </a:r>
            <a:r>
              <a:rPr lang="en-GB" altLang="en-US" sz="3000" b="1" dirty="0">
                <a:latin typeface="Calibri"/>
              </a:rPr>
              <a:t> </a:t>
            </a:r>
            <a:br>
              <a:rPr lang="en-GB" altLang="en-US" sz="3000" b="1" dirty="0">
                <a:latin typeface="Calibri"/>
              </a:rPr>
            </a:br>
            <a:r>
              <a:rPr lang="en-GB" altLang="en-US" sz="3000" dirty="0">
                <a:latin typeface="Calibri"/>
              </a:rPr>
              <a:t> via Statistics Canada</a:t>
            </a:r>
          </a:p>
          <a:p>
            <a:pPr marL="340995" indent="-340995"/>
            <a:r>
              <a:rPr lang="en-GB" altLang="en-US" sz="3000" dirty="0"/>
              <a:t>Use the </a:t>
            </a:r>
            <a:r>
              <a:rPr lang="en-GB" altLang="en-US" sz="3000" b="1" dirty="0">
                <a:solidFill>
                  <a:srgbClr val="C00000"/>
                </a:solidFill>
              </a:rPr>
              <a:t>6-digit NAICS code &amp; description</a:t>
            </a:r>
            <a:r>
              <a:rPr lang="en-GB" altLang="en-US" sz="3000" dirty="0">
                <a:solidFill>
                  <a:srgbClr val="C00000"/>
                </a:solidFill>
              </a:rPr>
              <a:t> </a:t>
            </a:r>
            <a:r>
              <a:rPr lang="en-GB" altLang="en-US" sz="3000" dirty="0"/>
              <a:t>from this manual for your reports. </a:t>
            </a:r>
          </a:p>
          <a:p>
            <a:pPr marL="340995" indent="-340995">
              <a:buFont typeface="Verdana" panose="020B0604030504040204" pitchFamily="34" charset="0"/>
              <a:buNone/>
            </a:pPr>
            <a:endParaRPr lang="en-GB" altLang="en-US" sz="2600" dirty="0"/>
          </a:p>
        </p:txBody>
      </p:sp>
    </p:spTree>
    <p:custDataLst>
      <p:tags r:id="rId1"/>
    </p:custData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82" name="Title 20">
            <a:extLst>
              <a:ext uri="{FF2B5EF4-FFF2-40B4-BE49-F238E27FC236}">
                <a16:creationId xmlns:a16="http://schemas.microsoft.com/office/drawing/2014/main" id="{6253C737-97A0-6E4E-DB70-5525B556277E}"/>
              </a:ext>
            </a:extLst>
          </p:cNvPr>
          <p:cNvSpPr>
            <a:spLocks noGrp="1"/>
          </p:cNvSpPr>
          <p:nvPr>
            <p:ph type="title" idx="4294967295"/>
          </p:nvPr>
        </p:nvSpPr>
        <p:spPr>
          <a:xfrm>
            <a:off x="2351089" y="260350"/>
            <a:ext cx="7489825" cy="86360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solidFill>
                  <a:srgbClr val="000000"/>
                </a:solidFill>
                <a:latin typeface="Calibri" panose="020F0502020204030204" pitchFamily="34" charset="0"/>
                <a:hlinkClick r:id="rId4"/>
              </a:rPr>
              <a:t>NAICS Canada Online</a:t>
            </a:r>
            <a:br>
              <a:rPr lang="en-US" altLang="en-US" sz="3600" dirty="0">
                <a:solidFill>
                  <a:srgbClr val="000000"/>
                </a:solidFill>
                <a:latin typeface="Calibri" panose="020F0502020204030204" pitchFamily="34" charset="0"/>
              </a:rPr>
            </a:br>
            <a:r>
              <a:rPr lang="en-GB" altLang="en-US" sz="2600" b="0" dirty="0">
                <a:latin typeface="Calibri" panose="020F0502020204030204" pitchFamily="34" charset="0"/>
              </a:rPr>
              <a:t>Example: Beer Brewing</a:t>
            </a:r>
            <a:endParaRPr lang="en-CA" altLang="en-US" sz="2600" b="0" dirty="0"/>
          </a:p>
        </p:txBody>
      </p:sp>
      <p:sp>
        <p:nvSpPr>
          <p:cNvPr id="28675" name="Rectangle 6">
            <a:extLst>
              <a:ext uri="{FF2B5EF4-FFF2-40B4-BE49-F238E27FC236}">
                <a16:creationId xmlns:a16="http://schemas.microsoft.com/office/drawing/2014/main" id="{4B123465-59A6-DAB7-B024-9AF90051D2A4}"/>
              </a:ext>
            </a:extLst>
          </p:cNvPr>
          <p:cNvSpPr>
            <a:spLocks noChangeArrowheads="1"/>
          </p:cNvSpPr>
          <p:nvPr/>
        </p:nvSpPr>
        <p:spPr bwMode="auto">
          <a:xfrm>
            <a:off x="2988445" y="1221460"/>
            <a:ext cx="6293197" cy="430887"/>
          </a:xfrm>
          <a:prstGeom prst="rect">
            <a:avLst/>
          </a:prstGeom>
          <a:solidFill>
            <a:srgbClr val="FFFF99"/>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solidFill>
                  <a:schemeClr val="bg1"/>
                </a:solidFill>
                <a:latin typeface="Verdana" panose="020B0604030504040204" pitchFamily="34" charset="0"/>
                <a:ea typeface="ＭＳ Ｐゴシック" panose="020B0600070205080204" pitchFamily="34" charset="-128"/>
              </a:defRPr>
            </a:lvl9pPr>
          </a:lstStyle>
          <a:p>
            <a:pPr algn="ctr">
              <a:buClr>
                <a:srgbClr val="552139"/>
              </a:buClr>
              <a:buSzPct val="100000"/>
              <a:buFont typeface="Trebuchet MS" panose="020B0603020202020204" pitchFamily="34" charset="0"/>
              <a:buNone/>
            </a:pPr>
            <a:r>
              <a:rPr lang="en-GB" altLang="en-US" sz="2200" b="1" dirty="0">
                <a:solidFill>
                  <a:srgbClr val="C00000"/>
                </a:solidFill>
                <a:latin typeface="Calibri" panose="020F0502020204030204" pitchFamily="34" charset="0"/>
              </a:rPr>
              <a:t>Step 1:</a:t>
            </a:r>
            <a:r>
              <a:rPr lang="en-GB" altLang="en-US" sz="2200" dirty="0">
                <a:solidFill>
                  <a:schemeClr val="tx1"/>
                </a:solidFill>
                <a:latin typeface="Calibri" panose="020F0502020204030204" pitchFamily="34" charset="0"/>
              </a:rPr>
              <a:t> </a:t>
            </a:r>
            <a:r>
              <a:rPr lang="en-CA" altLang="en-US" sz="2200" dirty="0">
                <a:solidFill>
                  <a:schemeClr val="tx1"/>
                </a:solidFill>
                <a:latin typeface="Calibri" panose="020F0502020204030204" pitchFamily="34" charset="0"/>
              </a:rPr>
              <a:t>Key in your industry words in the search box</a:t>
            </a:r>
            <a:endParaRPr lang="en-GB" altLang="en-US" sz="2200" dirty="0">
              <a:solidFill>
                <a:schemeClr val="tx1"/>
              </a:solidFill>
              <a:latin typeface="Calibri" panose="020F0502020204030204" pitchFamily="34" charset="0"/>
            </a:endParaRPr>
          </a:p>
        </p:txBody>
      </p:sp>
      <p:sp>
        <p:nvSpPr>
          <p:cNvPr id="28681" name="Rectangle 37">
            <a:extLst>
              <a:ext uri="{FF2B5EF4-FFF2-40B4-BE49-F238E27FC236}">
                <a16:creationId xmlns:a16="http://schemas.microsoft.com/office/drawing/2014/main" id="{4D185019-BC9D-A4F2-EACF-455BED3CAAE2}"/>
              </a:ext>
            </a:extLst>
          </p:cNvPr>
          <p:cNvSpPr>
            <a:spLocks noChangeArrowheads="1"/>
          </p:cNvSpPr>
          <p:nvPr/>
        </p:nvSpPr>
        <p:spPr bwMode="auto">
          <a:xfrm>
            <a:off x="3648075" y="2638500"/>
            <a:ext cx="1296988" cy="430460"/>
          </a:xfrm>
          <a:prstGeom prst="rect">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a:r>
              <a:rPr lang="en-CA" altLang="en-US" sz="2000" b="1">
                <a:latin typeface="Calibri" panose="020F0502020204030204" pitchFamily="34" charset="0"/>
                <a:cs typeface="Courier New" panose="02070309020205020404" pitchFamily="49" charset="0"/>
              </a:rPr>
              <a:t>SEARCH</a:t>
            </a:r>
          </a:p>
        </p:txBody>
      </p:sp>
      <p:grpSp>
        <p:nvGrpSpPr>
          <p:cNvPr id="2" name="Group 1" descr="Search for beer in NAICS Canada 2002 Version 1.0">
            <a:extLst>
              <a:ext uri="{FF2B5EF4-FFF2-40B4-BE49-F238E27FC236}">
                <a16:creationId xmlns:a16="http://schemas.microsoft.com/office/drawing/2014/main" id="{E739AA55-16DB-6514-AD65-1C6E0983E1B9}"/>
              </a:ext>
            </a:extLst>
          </p:cNvPr>
          <p:cNvGrpSpPr/>
          <p:nvPr/>
        </p:nvGrpSpPr>
        <p:grpSpPr>
          <a:xfrm>
            <a:off x="1966912" y="1848443"/>
            <a:ext cx="8521576" cy="4418667"/>
            <a:chOff x="1966912" y="1848443"/>
            <a:chExt cx="8521576" cy="4418667"/>
          </a:xfrm>
        </p:grpSpPr>
        <p:pic>
          <p:nvPicPr>
            <p:cNvPr id="15" name="Picture 14" descr="Search for beer in NAICS Canada Online ">
              <a:extLst>
                <a:ext uri="{FF2B5EF4-FFF2-40B4-BE49-F238E27FC236}">
                  <a16:creationId xmlns:a16="http://schemas.microsoft.com/office/drawing/2014/main" id="{66211B93-F274-999C-51F5-4098193112E2}"/>
                </a:ext>
              </a:extLst>
            </p:cNvPr>
            <p:cNvPicPr>
              <a:picLocks noChangeAspect="1"/>
            </p:cNvPicPr>
            <p:nvPr/>
          </p:nvPicPr>
          <p:blipFill>
            <a:blip r:embed="rId5"/>
            <a:stretch>
              <a:fillRect/>
            </a:stretch>
          </p:blipFill>
          <p:spPr>
            <a:xfrm>
              <a:off x="2045003" y="3291888"/>
              <a:ext cx="8180085" cy="2975222"/>
            </a:xfrm>
            <a:prstGeom prst="rect">
              <a:avLst/>
            </a:prstGeom>
          </p:spPr>
        </p:pic>
        <p:pic>
          <p:nvPicPr>
            <p:cNvPr id="3" name="Picture 2">
              <a:extLst>
                <a:ext uri="{FF2B5EF4-FFF2-40B4-BE49-F238E27FC236}">
                  <a16:creationId xmlns:a16="http://schemas.microsoft.com/office/drawing/2014/main" id="{63C89468-29E8-188B-C30E-E458E119F9B4}"/>
                </a:ext>
              </a:extLst>
            </p:cNvPr>
            <p:cNvPicPr>
              <a:picLocks noChangeAspect="1"/>
            </p:cNvPicPr>
            <p:nvPr/>
          </p:nvPicPr>
          <p:blipFill>
            <a:blip r:embed="rId6"/>
            <a:stretch>
              <a:fillRect/>
            </a:stretch>
          </p:blipFill>
          <p:spPr>
            <a:xfrm>
              <a:off x="1966912" y="1848443"/>
              <a:ext cx="8521576" cy="716222"/>
            </a:xfrm>
            <a:prstGeom prst="rect">
              <a:avLst/>
            </a:prstGeom>
          </p:spPr>
        </p:pic>
        <p:pic>
          <p:nvPicPr>
            <p:cNvPr id="7" name="Picture 6">
              <a:extLst>
                <a:ext uri="{FF2B5EF4-FFF2-40B4-BE49-F238E27FC236}">
                  <a16:creationId xmlns:a16="http://schemas.microsoft.com/office/drawing/2014/main" id="{64ED1D0A-46DC-950B-CEAD-8832CBF6C356}"/>
                </a:ext>
              </a:extLst>
            </p:cNvPr>
            <p:cNvPicPr>
              <a:picLocks noChangeAspect="1"/>
            </p:cNvPicPr>
            <p:nvPr/>
          </p:nvPicPr>
          <p:blipFill>
            <a:blip r:embed="rId7"/>
            <a:stretch>
              <a:fillRect/>
            </a:stretch>
          </p:blipFill>
          <p:spPr>
            <a:xfrm>
              <a:off x="1966913" y="2585303"/>
              <a:ext cx="8258175" cy="533400"/>
            </a:xfrm>
            <a:prstGeom prst="rect">
              <a:avLst/>
            </a:prstGeom>
          </p:spPr>
        </p:pic>
      </p:grpSp>
      <p:sp>
        <p:nvSpPr>
          <p:cNvPr id="28677" name="Rounded Rectangle 5">
            <a:extLst>
              <a:ext uri="{FF2B5EF4-FFF2-40B4-BE49-F238E27FC236}">
                <a16:creationId xmlns:a16="http://schemas.microsoft.com/office/drawing/2014/main" id="{C21C57B0-933D-1E82-6900-0F9C138005C8}"/>
              </a:ext>
              <a:ext uri="{C183D7F6-B498-43B3-948B-1728B52AA6E4}">
                <adec:decorative xmlns:adec="http://schemas.microsoft.com/office/drawing/2017/decorative" val="1"/>
              </a:ext>
            </a:extLst>
          </p:cNvPr>
          <p:cNvSpPr>
            <a:spLocks noChangeArrowheads="1"/>
          </p:cNvSpPr>
          <p:nvPr/>
        </p:nvSpPr>
        <p:spPr bwMode="auto">
          <a:xfrm>
            <a:off x="2135932" y="2709614"/>
            <a:ext cx="647700" cy="287338"/>
          </a:xfrm>
          <a:prstGeom prst="roundRect">
            <a:avLst>
              <a:gd name="adj" fmla="val 16667"/>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cxnSp>
        <p:nvCxnSpPr>
          <p:cNvPr id="28678" name="Straight Arrow Connector 11">
            <a:extLst>
              <a:ext uri="{FF2B5EF4-FFF2-40B4-BE49-F238E27FC236}">
                <a16:creationId xmlns:a16="http://schemas.microsoft.com/office/drawing/2014/main" id="{CC166128-252B-AD60-6CD3-02386CBB63E5}"/>
              </a:ext>
              <a:ext uri="{C183D7F6-B498-43B3-948B-1728B52AA6E4}">
                <adec:decorative xmlns:adec="http://schemas.microsoft.com/office/drawing/2017/decorative" val="1"/>
              </a:ext>
            </a:extLst>
          </p:cNvPr>
          <p:cNvCxnSpPr>
            <a:cxnSpLocks noChangeShapeType="1"/>
          </p:cNvCxnSpPr>
          <p:nvPr/>
        </p:nvCxnSpPr>
        <p:spPr bwMode="auto">
          <a:xfrm flipH="1" flipV="1">
            <a:off x="2859088" y="2866777"/>
            <a:ext cx="792162" cy="1588"/>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4" name="Rectangle 37">
            <a:extLst>
              <a:ext uri="{FF2B5EF4-FFF2-40B4-BE49-F238E27FC236}">
                <a16:creationId xmlns:a16="http://schemas.microsoft.com/office/drawing/2014/main" id="{583EB194-6645-C576-52EE-50D338A84D78}"/>
              </a:ext>
            </a:extLst>
          </p:cNvPr>
          <p:cNvSpPr>
            <a:spLocks noChangeArrowheads="1"/>
          </p:cNvSpPr>
          <p:nvPr/>
        </p:nvSpPr>
        <p:spPr bwMode="auto">
          <a:xfrm>
            <a:off x="4838056" y="3304376"/>
            <a:ext cx="1296988" cy="430460"/>
          </a:xfrm>
          <a:prstGeom prst="rect">
            <a:avLst/>
          </a:prstGeom>
          <a:solidFill>
            <a:srgbClr val="DFF4EB"/>
          </a:solidFill>
          <a:ln>
            <a:noFill/>
          </a:ln>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a:r>
              <a:rPr lang="en-CA" altLang="en-US" sz="2000" b="1">
                <a:solidFill>
                  <a:srgbClr val="0343B1"/>
                </a:solidFill>
                <a:latin typeface="Calibri" panose="020F0502020204030204" pitchFamily="34" charset="0"/>
                <a:cs typeface="Courier New" panose="02070309020205020404" pitchFamily="49" charset="0"/>
              </a:rPr>
              <a:t>BROWSE</a:t>
            </a:r>
          </a:p>
        </p:txBody>
      </p:sp>
      <p:cxnSp>
        <p:nvCxnSpPr>
          <p:cNvPr id="9" name="Straight Arrow Connector 11">
            <a:extLst>
              <a:ext uri="{FF2B5EF4-FFF2-40B4-BE49-F238E27FC236}">
                <a16:creationId xmlns:a16="http://schemas.microsoft.com/office/drawing/2014/main" id="{C778137C-5027-779F-7361-56E9DC20B1A1}"/>
              </a:ext>
              <a:ext uri="{C183D7F6-B498-43B3-948B-1728B52AA6E4}">
                <adec:decorative xmlns:adec="http://schemas.microsoft.com/office/drawing/2017/decorative" val="1"/>
              </a:ext>
            </a:extLst>
          </p:cNvPr>
          <p:cNvCxnSpPr>
            <a:cxnSpLocks noChangeShapeType="1"/>
          </p:cNvCxnSpPr>
          <p:nvPr/>
        </p:nvCxnSpPr>
        <p:spPr bwMode="auto">
          <a:xfrm flipH="1">
            <a:off x="2567609" y="3645024"/>
            <a:ext cx="2377455" cy="2160240"/>
          </a:xfrm>
          <a:prstGeom prst="straightConnector1">
            <a:avLst/>
          </a:prstGeom>
          <a:noFill/>
          <a:ln w="38100" algn="ctr">
            <a:solidFill>
              <a:srgbClr val="DFF4EB"/>
            </a:solidFill>
            <a:round/>
            <a:headEnd/>
            <a:tailEnd type="arrow" w="med" len="med"/>
          </a:ln>
        </p:spPr>
      </p:cxnSp>
      <p:sp>
        <p:nvSpPr>
          <p:cNvPr id="12" name="Rounded Rectangle 5">
            <a:extLst>
              <a:ext uri="{FF2B5EF4-FFF2-40B4-BE49-F238E27FC236}">
                <a16:creationId xmlns:a16="http://schemas.microsoft.com/office/drawing/2014/main" id="{0F4C4AE1-8011-9D35-61D4-291EE4F1E881}"/>
              </a:ext>
              <a:ext uri="{C183D7F6-B498-43B3-948B-1728B52AA6E4}">
                <adec:decorative xmlns:adec="http://schemas.microsoft.com/office/drawing/2017/decorative" val="1"/>
              </a:ext>
            </a:extLst>
          </p:cNvPr>
          <p:cNvSpPr>
            <a:spLocks noChangeArrowheads="1"/>
          </p:cNvSpPr>
          <p:nvPr/>
        </p:nvSpPr>
        <p:spPr bwMode="auto">
          <a:xfrm>
            <a:off x="2108880" y="4492160"/>
            <a:ext cx="666622" cy="1774950"/>
          </a:xfrm>
          <a:prstGeom prst="roundRect">
            <a:avLst>
              <a:gd name="adj" fmla="val 16667"/>
            </a:avLst>
          </a:prstGeom>
          <a:noFill/>
          <a:ln w="38100" algn="ctr">
            <a:solidFill>
              <a:srgbClr val="DFF4EB"/>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spTree>
    <p:custDataLst>
      <p:tags r:id="rId1"/>
    </p:custData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3" name="Title 6">
            <a:extLst>
              <a:ext uri="{FF2B5EF4-FFF2-40B4-BE49-F238E27FC236}">
                <a16:creationId xmlns:a16="http://schemas.microsoft.com/office/drawing/2014/main" id="{AE75C55C-62AF-D89E-4931-EDF383060ADD}"/>
              </a:ext>
            </a:extLst>
          </p:cNvPr>
          <p:cNvSpPr>
            <a:spLocks noGrp="1"/>
          </p:cNvSpPr>
          <p:nvPr>
            <p:ph type="title" idx="4294967295"/>
          </p:nvPr>
        </p:nvSpPr>
        <p:spPr>
          <a:xfrm>
            <a:off x="2135188" y="188913"/>
            <a:ext cx="7632700" cy="863600"/>
          </a:xfrm>
        </p:spPr>
        <p:txBody>
          <a:bodyPr/>
          <a:lstStyle/>
          <a:p>
            <a:r>
              <a:rPr lang="en-GB" altLang="en-US" sz="3600" dirty="0">
                <a:solidFill>
                  <a:srgbClr val="552139"/>
                </a:solidFill>
                <a:latin typeface="Calibri" panose="020F0502020204030204" pitchFamily="34" charset="0"/>
              </a:rPr>
              <a:t>NAICS Canada Online</a:t>
            </a:r>
            <a:br>
              <a:rPr lang="en-GB" altLang="en-US" sz="3600" dirty="0">
                <a:solidFill>
                  <a:srgbClr val="552139"/>
                </a:solidFill>
                <a:latin typeface="Calibri" panose="020F0502020204030204" pitchFamily="34" charset="0"/>
              </a:rPr>
            </a:br>
            <a:r>
              <a:rPr lang="en-GB" altLang="en-US" sz="2600" b="0" dirty="0">
                <a:solidFill>
                  <a:srgbClr val="552139"/>
                </a:solidFill>
                <a:latin typeface="Calibri" panose="020F0502020204030204" pitchFamily="34" charset="0"/>
              </a:rPr>
              <a:t>Example: Beer Brewing</a:t>
            </a:r>
            <a:endParaRPr lang="en-CA" altLang="en-US" sz="2600" b="0" dirty="0"/>
          </a:p>
        </p:txBody>
      </p:sp>
      <p:sp>
        <p:nvSpPr>
          <p:cNvPr id="29701" name="Rectangle 7">
            <a:extLst>
              <a:ext uri="{FF2B5EF4-FFF2-40B4-BE49-F238E27FC236}">
                <a16:creationId xmlns:a16="http://schemas.microsoft.com/office/drawing/2014/main" id="{2D207C3B-16AD-D215-42A9-DF0D22C66B74}"/>
              </a:ext>
            </a:extLst>
          </p:cNvPr>
          <p:cNvSpPr>
            <a:spLocks noChangeArrowheads="1"/>
          </p:cNvSpPr>
          <p:nvPr/>
        </p:nvSpPr>
        <p:spPr bwMode="auto">
          <a:xfrm>
            <a:off x="516835" y="1106711"/>
            <a:ext cx="11280914" cy="430887"/>
          </a:xfrm>
          <a:prstGeom prst="rect">
            <a:avLst/>
          </a:prstGeom>
          <a:solidFill>
            <a:srgbClr val="FFFF99"/>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a:r>
              <a:rPr lang="en-CA" altLang="en-US" sz="2200" b="1" dirty="0">
                <a:solidFill>
                  <a:srgbClr val="C00000"/>
                </a:solidFill>
                <a:latin typeface="Calibri" panose="020F0502020204030204" pitchFamily="34" charset="0"/>
              </a:rPr>
              <a:t>Step 2:</a:t>
            </a:r>
            <a:r>
              <a:rPr lang="en-CA" altLang="en-US" sz="2200" b="1" dirty="0">
                <a:solidFill>
                  <a:schemeClr val="tx1"/>
                </a:solidFill>
                <a:latin typeface="Calibri" panose="020F0502020204030204" pitchFamily="34" charset="0"/>
              </a:rPr>
              <a:t> </a:t>
            </a:r>
            <a:r>
              <a:rPr lang="en-CA" altLang="en-US" sz="2200" dirty="0">
                <a:solidFill>
                  <a:schemeClr val="tx1"/>
                </a:solidFill>
                <a:latin typeface="Calibri" panose="020F0502020204030204" pitchFamily="34" charset="0"/>
              </a:rPr>
              <a:t>In the search results list, click on the relevant link for the full industry name &amp; description.</a:t>
            </a:r>
          </a:p>
        </p:txBody>
      </p:sp>
      <p:pic>
        <p:nvPicPr>
          <p:cNvPr id="7" name="Picture 6" descr="Search results for beer in NAICS Canada 2022">
            <a:extLst>
              <a:ext uri="{FF2B5EF4-FFF2-40B4-BE49-F238E27FC236}">
                <a16:creationId xmlns:a16="http://schemas.microsoft.com/office/drawing/2014/main" id="{52A7A02B-65CA-25BB-A3C6-DA031817DB91}"/>
              </a:ext>
            </a:extLst>
          </p:cNvPr>
          <p:cNvPicPr>
            <a:picLocks noChangeAspect="1"/>
          </p:cNvPicPr>
          <p:nvPr/>
        </p:nvPicPr>
        <p:blipFill rotWithShape="1">
          <a:blip r:embed="rId4"/>
          <a:srcRect b="7010"/>
          <a:stretch/>
        </p:blipFill>
        <p:spPr>
          <a:xfrm>
            <a:off x="2162690" y="1661325"/>
            <a:ext cx="8010636" cy="4776356"/>
          </a:xfrm>
          <a:prstGeom prst="rect">
            <a:avLst/>
          </a:prstGeom>
        </p:spPr>
      </p:pic>
      <p:sp>
        <p:nvSpPr>
          <p:cNvPr id="10" name="Multiply 9">
            <a:extLst>
              <a:ext uri="{FF2B5EF4-FFF2-40B4-BE49-F238E27FC236}">
                <a16:creationId xmlns:a16="http://schemas.microsoft.com/office/drawing/2014/main" id="{2099615C-EA55-FC25-300B-82D4FD20865A}"/>
              </a:ext>
              <a:ext uri="{C183D7F6-B498-43B3-948B-1728B52AA6E4}">
                <adec:decorative xmlns:adec="http://schemas.microsoft.com/office/drawing/2017/decorative" val="1"/>
              </a:ext>
            </a:extLst>
          </p:cNvPr>
          <p:cNvSpPr/>
          <p:nvPr/>
        </p:nvSpPr>
        <p:spPr bwMode="auto">
          <a:xfrm>
            <a:off x="7958269" y="2400807"/>
            <a:ext cx="144462" cy="215900"/>
          </a:xfrm>
          <a:prstGeom prst="mathMultiply">
            <a:avLst/>
          </a:prstGeom>
          <a:solidFill>
            <a:srgbClr val="C00000"/>
          </a:solidFill>
          <a:ln w="9525" cap="flat" cmpd="sng" algn="ctr">
            <a:solidFill>
              <a:srgbClr val="C00000"/>
            </a:solidFill>
            <a:prstDash val="solid"/>
            <a:round/>
            <a:headEnd type="none" w="med" len="med"/>
            <a:tailEnd type="none" w="med" len="med"/>
          </a:ln>
          <a:effectLst/>
        </p:spPr>
        <p:txBody>
          <a:bodyPr/>
          <a:lstStyle/>
          <a:p>
            <a:pPr>
              <a:lnSpc>
                <a:spcPct val="101000"/>
              </a:lnSpc>
              <a:buClr>
                <a:srgbClr val="000000"/>
              </a:buClr>
              <a:buSzPct val="100000"/>
              <a:buFont typeface="Verdana" pitchFamily="32" charset="0"/>
              <a:buNone/>
              <a:defRPr/>
            </a:pPr>
            <a:endParaRPr lang="en-CA">
              <a:solidFill>
                <a:srgbClr val="C00000"/>
              </a:solidFill>
              <a:latin typeface="Verdana" pitchFamily="32" charset="0"/>
            </a:endParaRPr>
          </a:p>
        </p:txBody>
      </p:sp>
      <p:sp>
        <p:nvSpPr>
          <p:cNvPr id="9" name="Multiply 8">
            <a:extLst>
              <a:ext uri="{FF2B5EF4-FFF2-40B4-BE49-F238E27FC236}">
                <a16:creationId xmlns:a16="http://schemas.microsoft.com/office/drawing/2014/main" id="{1EA3F6D7-5442-2D2C-A177-5158A5E18976}"/>
              </a:ext>
              <a:ext uri="{C183D7F6-B498-43B3-948B-1728B52AA6E4}">
                <adec:decorative xmlns:adec="http://schemas.microsoft.com/office/drawing/2017/decorative" val="1"/>
              </a:ext>
            </a:extLst>
          </p:cNvPr>
          <p:cNvSpPr/>
          <p:nvPr/>
        </p:nvSpPr>
        <p:spPr bwMode="auto">
          <a:xfrm>
            <a:off x="7608169" y="2740970"/>
            <a:ext cx="142875" cy="217487"/>
          </a:xfrm>
          <a:prstGeom prst="mathMultiply">
            <a:avLst/>
          </a:prstGeom>
          <a:solidFill>
            <a:srgbClr val="C00000"/>
          </a:solidFill>
          <a:ln w="9525" cap="flat" cmpd="sng" algn="ctr">
            <a:solidFill>
              <a:srgbClr val="C00000"/>
            </a:solidFill>
            <a:prstDash val="solid"/>
            <a:round/>
            <a:headEnd type="none" w="med" len="med"/>
            <a:tailEnd type="none" w="med" len="med"/>
          </a:ln>
          <a:effectLst/>
        </p:spPr>
        <p:txBody>
          <a:bodyPr/>
          <a:lstStyle/>
          <a:p>
            <a:pPr>
              <a:lnSpc>
                <a:spcPct val="101000"/>
              </a:lnSpc>
              <a:buClr>
                <a:srgbClr val="000000"/>
              </a:buClr>
              <a:buSzPct val="100000"/>
              <a:buFont typeface="Verdana" pitchFamily="32" charset="0"/>
              <a:buNone/>
              <a:defRPr/>
            </a:pPr>
            <a:endParaRPr lang="en-CA">
              <a:solidFill>
                <a:srgbClr val="C00000"/>
              </a:solidFill>
              <a:latin typeface="Verdana" pitchFamily="32" charset="0"/>
            </a:endParaRPr>
          </a:p>
        </p:txBody>
      </p:sp>
      <p:sp>
        <p:nvSpPr>
          <p:cNvPr id="11" name="Multiply 10">
            <a:extLst>
              <a:ext uri="{FF2B5EF4-FFF2-40B4-BE49-F238E27FC236}">
                <a16:creationId xmlns:a16="http://schemas.microsoft.com/office/drawing/2014/main" id="{A38CF24C-8E2F-232F-02F1-5FFD5CA4C75F}"/>
              </a:ext>
              <a:ext uri="{C183D7F6-B498-43B3-948B-1728B52AA6E4}">
                <adec:decorative xmlns:adec="http://schemas.microsoft.com/office/drawing/2017/decorative" val="1"/>
              </a:ext>
            </a:extLst>
          </p:cNvPr>
          <p:cNvSpPr/>
          <p:nvPr/>
        </p:nvSpPr>
        <p:spPr bwMode="auto">
          <a:xfrm>
            <a:off x="8636158" y="3077103"/>
            <a:ext cx="144462" cy="215900"/>
          </a:xfrm>
          <a:prstGeom prst="mathMultiply">
            <a:avLst/>
          </a:prstGeom>
          <a:solidFill>
            <a:srgbClr val="C00000"/>
          </a:solidFill>
          <a:ln w="9525" cap="flat" cmpd="sng" algn="ctr">
            <a:solidFill>
              <a:srgbClr val="C00000"/>
            </a:solidFill>
            <a:prstDash val="solid"/>
            <a:round/>
            <a:headEnd type="none" w="med" len="med"/>
            <a:tailEnd type="none" w="med" len="med"/>
          </a:ln>
          <a:effectLst/>
        </p:spPr>
        <p:txBody>
          <a:bodyPr/>
          <a:lstStyle/>
          <a:p>
            <a:pPr>
              <a:lnSpc>
                <a:spcPct val="101000"/>
              </a:lnSpc>
              <a:buClr>
                <a:srgbClr val="000000"/>
              </a:buClr>
              <a:buSzPct val="100000"/>
              <a:buFont typeface="Verdana" pitchFamily="32" charset="0"/>
              <a:buNone/>
              <a:defRPr/>
            </a:pPr>
            <a:endParaRPr lang="en-CA">
              <a:solidFill>
                <a:srgbClr val="C00000"/>
              </a:solidFill>
              <a:latin typeface="Verdana" pitchFamily="32" charset="0"/>
            </a:endParaRPr>
          </a:p>
        </p:txBody>
      </p:sp>
      <p:sp>
        <p:nvSpPr>
          <p:cNvPr id="12" name="Multiply 11">
            <a:extLst>
              <a:ext uri="{FF2B5EF4-FFF2-40B4-BE49-F238E27FC236}">
                <a16:creationId xmlns:a16="http://schemas.microsoft.com/office/drawing/2014/main" id="{9441A169-1E44-863F-EEA0-FE5CFA02C4DB}"/>
              </a:ext>
              <a:ext uri="{C183D7F6-B498-43B3-948B-1728B52AA6E4}">
                <adec:decorative xmlns:adec="http://schemas.microsoft.com/office/drawing/2017/decorative" val="1"/>
              </a:ext>
            </a:extLst>
          </p:cNvPr>
          <p:cNvSpPr/>
          <p:nvPr/>
        </p:nvSpPr>
        <p:spPr bwMode="auto">
          <a:xfrm>
            <a:off x="3194712" y="3941553"/>
            <a:ext cx="144463" cy="215900"/>
          </a:xfrm>
          <a:prstGeom prst="mathMultiply">
            <a:avLst/>
          </a:prstGeom>
          <a:solidFill>
            <a:srgbClr val="C00000"/>
          </a:solidFill>
          <a:ln w="9525" cap="flat" cmpd="sng" algn="ctr">
            <a:solidFill>
              <a:srgbClr val="C00000"/>
            </a:solidFill>
            <a:prstDash val="solid"/>
            <a:round/>
            <a:headEnd type="none" w="med" len="med"/>
            <a:tailEnd type="none" w="med" len="med"/>
          </a:ln>
          <a:effectLst/>
        </p:spPr>
        <p:txBody>
          <a:bodyPr/>
          <a:lstStyle/>
          <a:p>
            <a:pPr>
              <a:lnSpc>
                <a:spcPct val="101000"/>
              </a:lnSpc>
              <a:buClr>
                <a:srgbClr val="000000"/>
              </a:buClr>
              <a:buSzPct val="100000"/>
              <a:buFont typeface="Verdana" pitchFamily="32" charset="0"/>
              <a:buNone/>
              <a:defRPr/>
            </a:pPr>
            <a:endParaRPr lang="en-CA">
              <a:solidFill>
                <a:srgbClr val="C00000"/>
              </a:solidFill>
              <a:latin typeface="Verdana" pitchFamily="32" charset="0"/>
            </a:endParaRPr>
          </a:p>
        </p:txBody>
      </p:sp>
      <p:sp>
        <p:nvSpPr>
          <p:cNvPr id="8" name="Multiply 7">
            <a:extLst>
              <a:ext uri="{FF2B5EF4-FFF2-40B4-BE49-F238E27FC236}">
                <a16:creationId xmlns:a16="http://schemas.microsoft.com/office/drawing/2014/main" id="{B6B03222-7D51-97DE-C21D-9D296347AF95}"/>
              </a:ext>
              <a:ext uri="{C183D7F6-B498-43B3-948B-1728B52AA6E4}">
                <adec:decorative xmlns:adec="http://schemas.microsoft.com/office/drawing/2017/decorative" val="1"/>
              </a:ext>
            </a:extLst>
          </p:cNvPr>
          <p:cNvSpPr/>
          <p:nvPr/>
        </p:nvSpPr>
        <p:spPr bwMode="auto">
          <a:xfrm>
            <a:off x="3503713" y="4519389"/>
            <a:ext cx="142875" cy="215900"/>
          </a:xfrm>
          <a:prstGeom prst="mathMultiply">
            <a:avLst/>
          </a:prstGeom>
          <a:solidFill>
            <a:srgbClr val="C00000"/>
          </a:solidFill>
          <a:ln w="9525" cap="flat" cmpd="sng" algn="ctr">
            <a:solidFill>
              <a:srgbClr val="C00000"/>
            </a:solidFill>
            <a:prstDash val="solid"/>
            <a:round/>
            <a:headEnd type="none" w="med" len="med"/>
            <a:tailEnd type="none" w="med" len="med"/>
          </a:ln>
          <a:effectLst/>
        </p:spPr>
        <p:txBody>
          <a:bodyPr/>
          <a:lstStyle/>
          <a:p>
            <a:pPr>
              <a:lnSpc>
                <a:spcPct val="101000"/>
              </a:lnSpc>
              <a:buClr>
                <a:srgbClr val="000000"/>
              </a:buClr>
              <a:buSzPct val="100000"/>
              <a:buFont typeface="Verdana" pitchFamily="32" charset="0"/>
              <a:buNone/>
              <a:defRPr/>
            </a:pPr>
            <a:endParaRPr lang="en-CA">
              <a:solidFill>
                <a:srgbClr val="C00000"/>
              </a:solidFill>
              <a:latin typeface="Verdana" pitchFamily="32" charset="0"/>
            </a:endParaRPr>
          </a:p>
        </p:txBody>
      </p:sp>
      <p:cxnSp>
        <p:nvCxnSpPr>
          <p:cNvPr id="29700" name="Straight Arrow Connector 11">
            <a:extLst>
              <a:ext uri="{FF2B5EF4-FFF2-40B4-BE49-F238E27FC236}">
                <a16:creationId xmlns:a16="http://schemas.microsoft.com/office/drawing/2014/main" id="{E11D219C-7780-F85D-D2D7-D2B8ECE6E8A8}"/>
              </a:ext>
              <a:ext uri="{C183D7F6-B498-43B3-948B-1728B52AA6E4}">
                <adec:decorative xmlns:adec="http://schemas.microsoft.com/office/drawing/2017/decorative" val="1"/>
              </a:ext>
            </a:extLst>
          </p:cNvPr>
          <p:cNvCxnSpPr>
            <a:cxnSpLocks noChangeShapeType="1"/>
          </p:cNvCxnSpPr>
          <p:nvPr/>
        </p:nvCxnSpPr>
        <p:spPr bwMode="auto">
          <a:xfrm flipH="1" flipV="1">
            <a:off x="6958882" y="6257946"/>
            <a:ext cx="792162" cy="0"/>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29699" name="Rounded Rectangle 5">
            <a:extLst>
              <a:ext uri="{FF2B5EF4-FFF2-40B4-BE49-F238E27FC236}">
                <a16:creationId xmlns:a16="http://schemas.microsoft.com/office/drawing/2014/main" id="{6415DDAD-2F94-89A4-7054-85CBBB712D53}"/>
              </a:ext>
              <a:ext uri="{C183D7F6-B498-43B3-948B-1728B52AA6E4}">
                <adec:decorative xmlns:adec="http://schemas.microsoft.com/office/drawing/2017/decorative" val="1"/>
              </a:ext>
            </a:extLst>
          </p:cNvPr>
          <p:cNvSpPr>
            <a:spLocks noChangeArrowheads="1"/>
          </p:cNvSpPr>
          <p:nvPr/>
        </p:nvSpPr>
        <p:spPr bwMode="auto">
          <a:xfrm>
            <a:off x="2162690" y="6078212"/>
            <a:ext cx="4725398" cy="359469"/>
          </a:xfrm>
          <a:prstGeom prst="roundRect">
            <a:avLst>
              <a:gd name="adj" fmla="val 16667"/>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sp>
        <p:nvSpPr>
          <p:cNvPr id="2" name="Multiply 11">
            <a:extLst>
              <a:ext uri="{FF2B5EF4-FFF2-40B4-BE49-F238E27FC236}">
                <a16:creationId xmlns:a16="http://schemas.microsoft.com/office/drawing/2014/main" id="{2F2FA84B-7264-4A55-505B-AA4C2FCE7DA1}"/>
              </a:ext>
              <a:ext uri="{C183D7F6-B498-43B3-948B-1728B52AA6E4}">
                <adec:decorative xmlns:adec="http://schemas.microsoft.com/office/drawing/2017/decorative" val="1"/>
              </a:ext>
            </a:extLst>
          </p:cNvPr>
          <p:cNvSpPr/>
          <p:nvPr/>
        </p:nvSpPr>
        <p:spPr bwMode="auto">
          <a:xfrm>
            <a:off x="8276921" y="3362576"/>
            <a:ext cx="144463" cy="215900"/>
          </a:xfrm>
          <a:prstGeom prst="mathMultiply">
            <a:avLst/>
          </a:prstGeom>
          <a:solidFill>
            <a:srgbClr val="C00000"/>
          </a:solidFill>
          <a:ln w="9525" cap="flat" cmpd="sng" algn="ctr">
            <a:solidFill>
              <a:srgbClr val="C00000"/>
            </a:solidFill>
            <a:prstDash val="solid"/>
            <a:round/>
            <a:headEnd type="none" w="med" len="med"/>
            <a:tailEnd type="none" w="med" len="med"/>
          </a:ln>
          <a:effectLst/>
        </p:spPr>
        <p:txBody>
          <a:bodyPr/>
          <a:lstStyle/>
          <a:p>
            <a:pPr>
              <a:lnSpc>
                <a:spcPct val="101000"/>
              </a:lnSpc>
              <a:buClr>
                <a:srgbClr val="000000"/>
              </a:buClr>
              <a:buSzPct val="100000"/>
              <a:buFont typeface="Verdana" pitchFamily="32" charset="0"/>
              <a:buNone/>
              <a:defRPr/>
            </a:pPr>
            <a:endParaRPr lang="en-CA">
              <a:solidFill>
                <a:srgbClr val="C00000"/>
              </a:solidFill>
              <a:latin typeface="Verdana" pitchFamily="32" charset="0"/>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9699"/>
                                        </p:tgtEl>
                                        <p:attrNameLst>
                                          <p:attrName>style.visibility</p:attrName>
                                        </p:attrNameLst>
                                      </p:cBhvr>
                                      <p:to>
                                        <p:strVal val="visible"/>
                                      </p:to>
                                    </p:set>
                                    <p:animEffect transition="in" filter="wipe(right)">
                                      <p:cBhvr>
                                        <p:cTn id="27" dur="500"/>
                                        <p:tgtEl>
                                          <p:spTgt spid="29699"/>
                                        </p:tgtEl>
                                      </p:cBhvr>
                                    </p:animEffect>
                                  </p:childTnLst>
                                </p:cTn>
                              </p:par>
                              <p:par>
                                <p:cTn id="28" presetID="22" presetClass="entr" presetSubtype="2" fill="hold" nodeType="withEffect">
                                  <p:stCondLst>
                                    <p:cond delay="0"/>
                                  </p:stCondLst>
                                  <p:childTnLst>
                                    <p:set>
                                      <p:cBhvr>
                                        <p:cTn id="29" dur="1" fill="hold">
                                          <p:stCondLst>
                                            <p:cond delay="0"/>
                                          </p:stCondLst>
                                        </p:cTn>
                                        <p:tgtEl>
                                          <p:spTgt spid="29700"/>
                                        </p:tgtEl>
                                        <p:attrNameLst>
                                          <p:attrName>style.visibility</p:attrName>
                                        </p:attrNameLst>
                                      </p:cBhvr>
                                      <p:to>
                                        <p:strVal val="visible"/>
                                      </p:to>
                                    </p:set>
                                    <p:animEffect transition="in" filter="wipe(right)">
                                      <p:cBhvr>
                                        <p:cTn id="30"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6" name="Title 15">
            <a:extLst>
              <a:ext uri="{FF2B5EF4-FFF2-40B4-BE49-F238E27FC236}">
                <a16:creationId xmlns:a16="http://schemas.microsoft.com/office/drawing/2014/main" id="{F5538820-975A-9CEF-8C0D-EC59CD3CABB6}"/>
              </a:ext>
            </a:extLst>
          </p:cNvPr>
          <p:cNvSpPr>
            <a:spLocks noGrp="1"/>
          </p:cNvSpPr>
          <p:nvPr>
            <p:ph type="title" idx="4294967295"/>
          </p:nvPr>
        </p:nvSpPr>
        <p:spPr>
          <a:xfrm>
            <a:off x="2279651" y="57150"/>
            <a:ext cx="7542213" cy="1068388"/>
          </a:xfrm>
        </p:spPr>
        <p:txBody>
          <a:bodyPr/>
          <a:lstStyle/>
          <a:p>
            <a:r>
              <a:rPr lang="en-GB" altLang="en-US" sz="3600" dirty="0">
                <a:solidFill>
                  <a:srgbClr val="552139"/>
                </a:solidFill>
                <a:latin typeface="Calibri" panose="020F0502020204030204" pitchFamily="34" charset="0"/>
              </a:rPr>
              <a:t>NAICS Canada Online</a:t>
            </a:r>
            <a:br>
              <a:rPr lang="en-GB" altLang="en-US" sz="3600" dirty="0">
                <a:solidFill>
                  <a:srgbClr val="552139"/>
                </a:solidFill>
                <a:latin typeface="Calibri" panose="020F0502020204030204" pitchFamily="34" charset="0"/>
              </a:rPr>
            </a:br>
            <a:r>
              <a:rPr lang="en-GB" altLang="en-US" sz="2600" b="0" dirty="0">
                <a:solidFill>
                  <a:srgbClr val="552139"/>
                </a:solidFill>
                <a:latin typeface="Calibri" panose="020F0502020204030204" pitchFamily="34" charset="0"/>
              </a:rPr>
              <a:t>Example: Beer Brewing</a:t>
            </a:r>
            <a:endParaRPr lang="en-CA" altLang="en-US" sz="2600" b="0" dirty="0"/>
          </a:p>
        </p:txBody>
      </p:sp>
      <p:sp>
        <p:nvSpPr>
          <p:cNvPr id="30726" name="TextBox 12">
            <a:extLst>
              <a:ext uri="{FF2B5EF4-FFF2-40B4-BE49-F238E27FC236}">
                <a16:creationId xmlns:a16="http://schemas.microsoft.com/office/drawing/2014/main" id="{11693989-2428-D00E-DFB1-9975D00B84F2}"/>
              </a:ext>
            </a:extLst>
          </p:cNvPr>
          <p:cNvSpPr txBox="1">
            <a:spLocks noChangeArrowheads="1"/>
          </p:cNvSpPr>
          <p:nvPr/>
        </p:nvSpPr>
        <p:spPr bwMode="auto">
          <a:xfrm>
            <a:off x="1368010" y="1212850"/>
            <a:ext cx="9992414" cy="423321"/>
          </a:xfrm>
          <a:prstGeom prst="rect">
            <a:avLst/>
          </a:prstGeom>
          <a:solidFill>
            <a:srgbClr val="FFFF99"/>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a:lnSpc>
                <a:spcPct val="101000"/>
              </a:lnSpc>
              <a:buClr>
                <a:srgbClr val="000000"/>
              </a:buClr>
              <a:buSzPct val="100000"/>
              <a:buFont typeface="Verdana" panose="020B0604030504040204" pitchFamily="34" charset="0"/>
              <a:buNone/>
            </a:pPr>
            <a:r>
              <a:rPr lang="en-GB" altLang="en-US" sz="2200" b="1" dirty="0">
                <a:solidFill>
                  <a:srgbClr val="C00000"/>
                </a:solidFill>
                <a:latin typeface="Calibri" panose="020F0502020204030204" pitchFamily="34" charset="0"/>
              </a:rPr>
              <a:t>Step 3:</a:t>
            </a:r>
            <a:r>
              <a:rPr lang="en-GB" altLang="en-US" sz="2200" dirty="0">
                <a:solidFill>
                  <a:srgbClr val="5F1E3A"/>
                </a:solidFill>
                <a:latin typeface="Calibri" panose="020F0502020204030204" pitchFamily="34" charset="0"/>
              </a:rPr>
              <a:t> Review the definition &amp; description of the industry (including exclusions)</a:t>
            </a:r>
            <a:endParaRPr lang="en-CA" altLang="en-US" sz="2200" dirty="0">
              <a:latin typeface="Calibri" panose="020F0502020204030204" pitchFamily="34" charset="0"/>
            </a:endParaRPr>
          </a:p>
        </p:txBody>
      </p:sp>
      <p:pic>
        <p:nvPicPr>
          <p:cNvPr id="30723" name="Picture 10" descr="NAICS Code entry/description for Breweries">
            <a:extLst>
              <a:ext uri="{FF2B5EF4-FFF2-40B4-BE49-F238E27FC236}">
                <a16:creationId xmlns:a16="http://schemas.microsoft.com/office/drawing/2014/main" id="{D92F592A-4FC9-4D1E-08CE-DC1A005939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5533"/>
          <a:stretch>
            <a:fillRect/>
          </a:stretch>
        </p:blipFill>
        <p:spPr bwMode="auto">
          <a:xfrm>
            <a:off x="1290896" y="1759996"/>
            <a:ext cx="9160099" cy="279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734" name="Straight Arrow Connector 11">
            <a:extLst>
              <a:ext uri="{FF2B5EF4-FFF2-40B4-BE49-F238E27FC236}">
                <a16:creationId xmlns:a16="http://schemas.microsoft.com/office/drawing/2014/main" id="{335C11B2-D440-DC16-0B25-E6FC3B44C141}"/>
              </a:ext>
              <a:ext uri="{C183D7F6-B498-43B3-948B-1728B52AA6E4}">
                <adec:decorative xmlns:adec="http://schemas.microsoft.com/office/drawing/2017/decorative" val="1"/>
              </a:ext>
            </a:extLst>
          </p:cNvPr>
          <p:cNvCxnSpPr>
            <a:cxnSpLocks noChangeShapeType="1"/>
          </p:cNvCxnSpPr>
          <p:nvPr/>
        </p:nvCxnSpPr>
        <p:spPr bwMode="auto">
          <a:xfrm flipH="1">
            <a:off x="7932739" y="4546600"/>
            <a:ext cx="987425" cy="19050"/>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0735" name="Straight Arrow Connector 11">
            <a:extLst>
              <a:ext uri="{FF2B5EF4-FFF2-40B4-BE49-F238E27FC236}">
                <a16:creationId xmlns:a16="http://schemas.microsoft.com/office/drawing/2014/main" id="{41B45408-90ED-BC57-0086-8C55F3E06CBD}"/>
              </a:ext>
              <a:ext uri="{C183D7F6-B498-43B3-948B-1728B52AA6E4}">
                <adec:decorative xmlns:adec="http://schemas.microsoft.com/office/drawing/2017/decorative" val="1"/>
              </a:ext>
            </a:extLst>
          </p:cNvPr>
          <p:cNvCxnSpPr>
            <a:cxnSpLocks noChangeShapeType="1"/>
          </p:cNvCxnSpPr>
          <p:nvPr/>
        </p:nvCxnSpPr>
        <p:spPr bwMode="auto">
          <a:xfrm flipH="1" flipV="1">
            <a:off x="9332913" y="3717926"/>
            <a:ext cx="23812" cy="473075"/>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0729" name="Rectangle 9">
            <a:extLst>
              <a:ext uri="{FF2B5EF4-FFF2-40B4-BE49-F238E27FC236}">
                <a16:creationId xmlns:a16="http://schemas.microsoft.com/office/drawing/2014/main" id="{1B828762-0A42-07A0-7EB4-96DA88CD4880}"/>
              </a:ext>
            </a:extLst>
          </p:cNvPr>
          <p:cNvSpPr>
            <a:spLocks noChangeArrowheads="1"/>
          </p:cNvSpPr>
          <p:nvPr/>
        </p:nvSpPr>
        <p:spPr bwMode="auto">
          <a:xfrm>
            <a:off x="222699" y="4341125"/>
            <a:ext cx="1376362" cy="949325"/>
          </a:xfrm>
          <a:prstGeom prst="rect">
            <a:avLst/>
          </a:prstGeom>
          <a:solidFill>
            <a:srgbClr val="C00000"/>
          </a:solidFill>
          <a:ln w="28575" algn="ctr">
            <a:solidFill>
              <a:srgbClr val="C00000"/>
            </a:solidFill>
            <a:round/>
            <a:headEnd/>
            <a:tailEnd/>
          </a:ln>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a:buClr>
                <a:srgbClr val="000000"/>
              </a:buClr>
              <a:buSzPct val="100000"/>
              <a:buFont typeface="Verdana" panose="020B0604030504040204" pitchFamily="34" charset="0"/>
              <a:buNone/>
            </a:pPr>
            <a:r>
              <a:rPr lang="en-GB" altLang="en-US" b="1">
                <a:latin typeface="Calibri" panose="020F0502020204030204" pitchFamily="34" charset="0"/>
              </a:rPr>
              <a:t>312120 </a:t>
            </a:r>
            <a:br>
              <a:rPr lang="en-GB" altLang="en-US" b="1">
                <a:latin typeface="Calibri" panose="020F0502020204030204" pitchFamily="34" charset="0"/>
              </a:rPr>
            </a:br>
            <a:r>
              <a:rPr lang="en-GB" altLang="en-US">
                <a:latin typeface="Calibri" panose="020F0502020204030204" pitchFamily="34" charset="0"/>
              </a:rPr>
              <a:t>NAICS code </a:t>
            </a:r>
            <a:br>
              <a:rPr lang="en-GB" altLang="en-US">
                <a:latin typeface="Calibri" panose="020F0502020204030204" pitchFamily="34" charset="0"/>
              </a:rPr>
            </a:br>
            <a:r>
              <a:rPr lang="en-GB" altLang="en-US">
                <a:latin typeface="Calibri" panose="020F0502020204030204" pitchFamily="34" charset="0"/>
              </a:rPr>
              <a:t>6 digit level</a:t>
            </a:r>
            <a:br>
              <a:rPr lang="en-GB" altLang="en-US" sz="2000" b="1">
                <a:latin typeface="Calibri" panose="020F0502020204030204" pitchFamily="34" charset="0"/>
              </a:rPr>
            </a:br>
            <a:endParaRPr lang="en-US" altLang="en-US" sz="2000">
              <a:latin typeface="Calibri" panose="020F0502020204030204" pitchFamily="34" charset="0"/>
            </a:endParaRPr>
          </a:p>
        </p:txBody>
      </p:sp>
      <p:sp>
        <p:nvSpPr>
          <p:cNvPr id="30733" name="Rectangle 23">
            <a:extLst>
              <a:ext uri="{FF2B5EF4-FFF2-40B4-BE49-F238E27FC236}">
                <a16:creationId xmlns:a16="http://schemas.microsoft.com/office/drawing/2014/main" id="{99E2A743-D6B6-782B-69E1-A85AA0A47F81}"/>
              </a:ext>
            </a:extLst>
          </p:cNvPr>
          <p:cNvSpPr>
            <a:spLocks noChangeArrowheads="1"/>
          </p:cNvSpPr>
          <p:nvPr/>
        </p:nvSpPr>
        <p:spPr bwMode="auto">
          <a:xfrm>
            <a:off x="8450263" y="4117975"/>
            <a:ext cx="1765300" cy="723900"/>
          </a:xfrm>
          <a:prstGeom prst="rect">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9pPr>
          </a:lstStyle>
          <a:p>
            <a:pPr algn="ctr">
              <a:buClr>
                <a:srgbClr val="000000"/>
              </a:buClr>
              <a:buSzPct val="100000"/>
              <a:buFont typeface="Verdana" panose="020B0604030504040204" pitchFamily="34" charset="0"/>
              <a:buNone/>
            </a:pPr>
            <a:r>
              <a:rPr lang="en-GB" altLang="en-US">
                <a:latin typeface="Calibri" panose="020F0502020204030204" pitchFamily="34" charset="0"/>
              </a:rPr>
              <a:t>Description of Industry</a:t>
            </a:r>
          </a:p>
        </p:txBody>
      </p:sp>
      <p:cxnSp>
        <p:nvCxnSpPr>
          <p:cNvPr id="30732" name="Straight Arrow Connector 11">
            <a:extLst>
              <a:ext uri="{FF2B5EF4-FFF2-40B4-BE49-F238E27FC236}">
                <a16:creationId xmlns:a16="http://schemas.microsoft.com/office/drawing/2014/main" id="{1A42BE0F-7033-0E54-DFF4-285C5E0ACEDC}"/>
              </a:ext>
              <a:ext uri="{C183D7F6-B498-43B3-948B-1728B52AA6E4}">
                <adec:decorative xmlns:adec="http://schemas.microsoft.com/office/drawing/2017/decorative" val="1"/>
              </a:ext>
            </a:extLst>
          </p:cNvPr>
          <p:cNvCxnSpPr>
            <a:cxnSpLocks noChangeShapeType="1"/>
          </p:cNvCxnSpPr>
          <p:nvPr/>
        </p:nvCxnSpPr>
        <p:spPr bwMode="auto">
          <a:xfrm flipV="1">
            <a:off x="745435" y="3280675"/>
            <a:ext cx="551811" cy="1060450"/>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0730" name="Rounded Rectangle 9">
            <a:extLst>
              <a:ext uri="{FF2B5EF4-FFF2-40B4-BE49-F238E27FC236}">
                <a16:creationId xmlns:a16="http://schemas.microsoft.com/office/drawing/2014/main" id="{E623D565-0EDB-B89C-60CF-C5422C9C85BC}"/>
              </a:ext>
              <a:ext uri="{C183D7F6-B498-43B3-948B-1728B52AA6E4}">
                <adec:decorative xmlns:adec="http://schemas.microsoft.com/office/drawing/2017/decorative" val="1"/>
              </a:ext>
            </a:extLst>
          </p:cNvPr>
          <p:cNvSpPr>
            <a:spLocks noChangeArrowheads="1"/>
          </p:cNvSpPr>
          <p:nvPr/>
        </p:nvSpPr>
        <p:spPr bwMode="auto">
          <a:xfrm>
            <a:off x="1290896" y="2955926"/>
            <a:ext cx="1925379" cy="315222"/>
          </a:xfrm>
          <a:prstGeom prst="roundRect">
            <a:avLst>
              <a:gd name="adj" fmla="val 16667"/>
            </a:avLst>
          </a:prstGeom>
          <a:noFill/>
          <a:ln w="2857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sp>
        <p:nvSpPr>
          <p:cNvPr id="30731" name="Rectangle 9">
            <a:extLst>
              <a:ext uri="{FF2B5EF4-FFF2-40B4-BE49-F238E27FC236}">
                <a16:creationId xmlns:a16="http://schemas.microsoft.com/office/drawing/2014/main" id="{D9851E55-49BB-FD02-F0C3-11D121D8720C}"/>
              </a:ext>
            </a:extLst>
          </p:cNvPr>
          <p:cNvSpPr>
            <a:spLocks noChangeArrowheads="1"/>
          </p:cNvSpPr>
          <p:nvPr/>
        </p:nvSpPr>
        <p:spPr bwMode="auto">
          <a:xfrm>
            <a:off x="4727574" y="2853022"/>
            <a:ext cx="3840163" cy="377825"/>
          </a:xfrm>
          <a:prstGeom prst="rect">
            <a:avLst/>
          </a:prstGeom>
          <a:solidFill>
            <a:srgbClr val="C00000"/>
          </a:solidFill>
          <a:ln w="28575" algn="ctr">
            <a:solidFill>
              <a:srgbClr val="C00000"/>
            </a:solidFill>
            <a:round/>
            <a:headEnd/>
            <a:tailEnd/>
          </a:ln>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buClr>
                <a:srgbClr val="000000"/>
              </a:buClr>
              <a:buSzPct val="100000"/>
              <a:buFont typeface="Verdana" panose="020B0604030504040204" pitchFamily="34" charset="0"/>
              <a:buNone/>
            </a:pPr>
            <a:r>
              <a:rPr lang="en-US" altLang="en-US" sz="2000" b="1">
                <a:latin typeface="Calibri" panose="020F0502020204030204" pitchFamily="34" charset="0"/>
              </a:rPr>
              <a:t>Breweries</a:t>
            </a:r>
            <a:r>
              <a:rPr lang="en-US" altLang="en-US" sz="2000">
                <a:latin typeface="Calibri" panose="020F0502020204030204" pitchFamily="34" charset="0"/>
              </a:rPr>
              <a:t> - formal industry name</a:t>
            </a:r>
          </a:p>
        </p:txBody>
      </p:sp>
      <p:cxnSp>
        <p:nvCxnSpPr>
          <p:cNvPr id="30725" name="Straight Arrow Connector 11">
            <a:extLst>
              <a:ext uri="{FF2B5EF4-FFF2-40B4-BE49-F238E27FC236}">
                <a16:creationId xmlns:a16="http://schemas.microsoft.com/office/drawing/2014/main" id="{47BCDBA9-29A1-589E-0AFC-95FA85E99803}"/>
              </a:ext>
              <a:ext uri="{C183D7F6-B498-43B3-948B-1728B52AA6E4}">
                <adec:decorative xmlns:adec="http://schemas.microsoft.com/office/drawing/2017/decorative" val="1"/>
              </a:ext>
            </a:extLst>
          </p:cNvPr>
          <p:cNvCxnSpPr>
            <a:cxnSpLocks noChangeShapeType="1"/>
          </p:cNvCxnSpPr>
          <p:nvPr/>
        </p:nvCxnSpPr>
        <p:spPr bwMode="auto">
          <a:xfrm flipH="1">
            <a:off x="3216275" y="3127420"/>
            <a:ext cx="1511299" cy="0"/>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pic>
        <p:nvPicPr>
          <p:cNvPr id="30728" name="Picture 2" descr="All examples for Breweries">
            <a:extLst>
              <a:ext uri="{FF2B5EF4-FFF2-40B4-BE49-F238E27FC236}">
                <a16:creationId xmlns:a16="http://schemas.microsoft.com/office/drawing/2014/main" id="{BDB47895-03BF-68CA-5BC8-E99A19EA05FE}"/>
              </a:ext>
            </a:extLst>
          </p:cNvPr>
          <p:cNvPicPr>
            <a:picLocks noChangeAspect="1"/>
          </p:cNvPicPr>
          <p:nvPr/>
        </p:nvPicPr>
        <p:blipFill>
          <a:blip r:embed="rId5">
            <a:extLst>
              <a:ext uri="{28A0092B-C50C-407E-A947-70E740481C1C}">
                <a14:useLocalDpi xmlns:a14="http://schemas.microsoft.com/office/drawing/2010/main" val="0"/>
              </a:ext>
            </a:extLst>
          </a:blip>
          <a:srcRect l="1884"/>
          <a:stretch>
            <a:fillRect/>
          </a:stretch>
        </p:blipFill>
        <p:spPr bwMode="auto">
          <a:xfrm>
            <a:off x="3826765" y="3730580"/>
            <a:ext cx="3571875" cy="1770063"/>
          </a:xfrm>
          <a:prstGeom prst="rect">
            <a:avLst/>
          </a:prstGeom>
          <a:noFill/>
          <a:ln w="25400">
            <a:solidFill>
              <a:schemeClr val="bg2">
                <a:lumMod val="50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30727" name="Straight Arrow Connector 11">
            <a:extLst>
              <a:ext uri="{FF2B5EF4-FFF2-40B4-BE49-F238E27FC236}">
                <a16:creationId xmlns:a16="http://schemas.microsoft.com/office/drawing/2014/main" id="{977C7829-DB4F-3F03-1BA4-F4FF6BB41BBA}"/>
              </a:ext>
              <a:ext uri="{C183D7F6-B498-43B3-948B-1728B52AA6E4}">
                <adec:decorative xmlns:adec="http://schemas.microsoft.com/office/drawing/2017/decorative" val="1"/>
              </a:ext>
            </a:extLst>
          </p:cNvPr>
          <p:cNvCxnSpPr>
            <a:cxnSpLocks noChangeShapeType="1"/>
          </p:cNvCxnSpPr>
          <p:nvPr/>
        </p:nvCxnSpPr>
        <p:spPr bwMode="auto">
          <a:xfrm>
            <a:off x="2784475" y="4341125"/>
            <a:ext cx="863600" cy="0"/>
          </a:xfrm>
          <a:prstGeom prst="straightConnector1">
            <a:avLst/>
          </a:prstGeom>
          <a:noFill/>
          <a:ln w="28575" algn="ctr">
            <a:solidFill>
              <a:schemeClr val="bg2">
                <a:lumMod val="50000"/>
              </a:schemeClr>
            </a:solidFill>
            <a:round/>
            <a:headEnd/>
            <a:tailEnd type="arrow" w="med" len="med"/>
          </a:ln>
          <a:extLst>
            <a:ext uri="{909E8E84-426E-40DD-AFC4-6F175D3DCCD1}">
              <a14:hiddenFill xmlns:a14="http://schemas.microsoft.com/office/drawing/2010/main">
                <a:noFill/>
              </a14:hiddenFill>
            </a:ext>
          </a:extLst>
        </p:spPr>
      </p:cxnSp>
      <p:pic>
        <p:nvPicPr>
          <p:cNvPr id="30722" name="Picture 11" descr="Exclusions for Breweries">
            <a:extLst>
              <a:ext uri="{FF2B5EF4-FFF2-40B4-BE49-F238E27FC236}">
                <a16:creationId xmlns:a16="http://schemas.microsoft.com/office/drawing/2014/main" id="{4E83AD45-1836-8F64-BE75-CCFC50DF69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8137" y="5527674"/>
            <a:ext cx="62388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51" name="Title 6">
            <a:extLst>
              <a:ext uri="{FF2B5EF4-FFF2-40B4-BE49-F238E27FC236}">
                <a16:creationId xmlns:a16="http://schemas.microsoft.com/office/drawing/2014/main" id="{685F3E6D-4CC7-2596-F962-8CB7F0158118}"/>
              </a:ext>
            </a:extLst>
          </p:cNvPr>
          <p:cNvSpPr>
            <a:spLocks noGrp="1"/>
          </p:cNvSpPr>
          <p:nvPr>
            <p:ph type="title" idx="4294967295"/>
          </p:nvPr>
        </p:nvSpPr>
        <p:spPr>
          <a:xfrm>
            <a:off x="2208213" y="260351"/>
            <a:ext cx="7542212" cy="936625"/>
          </a:xfrm>
        </p:spPr>
        <p:txBody>
          <a:bodyPr/>
          <a:lstStyle/>
          <a:p>
            <a:r>
              <a:rPr lang="en-GB" altLang="en-US" sz="3600" dirty="0">
                <a:latin typeface="Calibri" panose="020F0502020204030204" pitchFamily="34" charset="0"/>
              </a:rPr>
              <a:t>Industry Names with a Superscript </a:t>
            </a:r>
            <a:br>
              <a:rPr lang="en-GB" altLang="en-US" sz="2800" dirty="0">
                <a:latin typeface="Calibri" panose="020F0502020204030204" pitchFamily="34" charset="0"/>
              </a:rPr>
            </a:br>
            <a:r>
              <a:rPr lang="en-GB" altLang="en-US" dirty="0">
                <a:latin typeface="Calibri" panose="020F0502020204030204" pitchFamily="34" charset="0"/>
              </a:rPr>
              <a:t>CAN, MEX, or US</a:t>
            </a:r>
            <a:endParaRPr lang="en-CA" altLang="en-US" dirty="0"/>
          </a:p>
        </p:txBody>
      </p:sp>
      <p:sp>
        <p:nvSpPr>
          <p:cNvPr id="31747" name="Text Box 2">
            <a:extLst>
              <a:ext uri="{FF2B5EF4-FFF2-40B4-BE49-F238E27FC236}">
                <a16:creationId xmlns:a16="http://schemas.microsoft.com/office/drawing/2014/main" id="{85A302F5-844F-AA96-AD1C-689A44EBFEE4}"/>
              </a:ext>
            </a:extLst>
          </p:cNvPr>
          <p:cNvSpPr txBox="1">
            <a:spLocks noChangeArrowheads="1"/>
          </p:cNvSpPr>
          <p:nvPr/>
        </p:nvSpPr>
        <p:spPr bwMode="auto">
          <a:xfrm>
            <a:off x="536712" y="1225906"/>
            <a:ext cx="11400183"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a:lnSpc>
                <a:spcPct val="80000"/>
              </a:lnSpc>
              <a:spcBef>
                <a:spcPts val="600"/>
              </a:spcBef>
              <a:buClr>
                <a:srgbClr val="000000"/>
              </a:buClr>
              <a:buSzPct val="100000"/>
              <a:buFont typeface="Verdana" panose="020B0604030504040204" pitchFamily="34" charset="0"/>
              <a:buChar char="•"/>
            </a:pPr>
            <a:r>
              <a:rPr lang="en-GB" altLang="en-US" sz="2800" dirty="0">
                <a:solidFill>
                  <a:srgbClr val="000000"/>
                </a:solidFill>
                <a:latin typeface="Calibri" panose="020F0502020204030204" pitchFamily="34" charset="0"/>
              </a:rPr>
              <a:t>It's </a:t>
            </a:r>
            <a:r>
              <a:rPr lang="en-GB" altLang="en-US" sz="2800" b="1" dirty="0">
                <a:solidFill>
                  <a:srgbClr val="000000"/>
                </a:solidFill>
                <a:latin typeface="Calibri" panose="020F0502020204030204" pitchFamily="34" charset="0"/>
              </a:rPr>
              <a:t>okay</a:t>
            </a:r>
            <a:r>
              <a:rPr lang="en-GB" altLang="en-US" sz="2800" dirty="0">
                <a:solidFill>
                  <a:srgbClr val="000000"/>
                </a:solidFill>
                <a:latin typeface="Calibri" panose="020F0502020204030204" pitchFamily="34" charset="0"/>
              </a:rPr>
              <a:t> to use a NAICS code which has a </a:t>
            </a:r>
            <a:r>
              <a:rPr lang="en-GB" altLang="en-US" sz="2800" dirty="0">
                <a:solidFill>
                  <a:schemeClr val="tx1"/>
                </a:solidFill>
                <a:latin typeface="Calibri" panose="020F0502020204030204" pitchFamily="34" charset="0"/>
              </a:rPr>
              <a:t>superscript</a:t>
            </a:r>
            <a:r>
              <a:rPr lang="en-GB" altLang="en-US" sz="2800" b="1" dirty="0">
                <a:solidFill>
                  <a:srgbClr val="C00000"/>
                </a:solidFill>
                <a:latin typeface="Calibri" panose="020F0502020204030204" pitchFamily="34" charset="0"/>
              </a:rPr>
              <a:t> CAN, MEX </a:t>
            </a:r>
            <a:r>
              <a:rPr lang="en-GB" altLang="en-US" sz="2800" dirty="0">
                <a:solidFill>
                  <a:schemeClr val="tx1"/>
                </a:solidFill>
                <a:latin typeface="Calibri" panose="020F0502020204030204" pitchFamily="34" charset="0"/>
              </a:rPr>
              <a:t>or</a:t>
            </a:r>
            <a:r>
              <a:rPr lang="en-GB" altLang="en-US" sz="2800" b="1" dirty="0">
                <a:solidFill>
                  <a:srgbClr val="C00000"/>
                </a:solidFill>
                <a:latin typeface="Calibri" panose="020F0502020204030204" pitchFamily="34" charset="0"/>
              </a:rPr>
              <a:t> US. </a:t>
            </a:r>
            <a:br>
              <a:rPr lang="en-GB" altLang="en-US" sz="2800" b="1" dirty="0">
                <a:solidFill>
                  <a:srgbClr val="C00000"/>
                </a:solidFill>
                <a:latin typeface="Calibri" panose="020F0502020204030204" pitchFamily="34" charset="0"/>
              </a:rPr>
            </a:br>
            <a:r>
              <a:rPr lang="en-GB" altLang="en-US" sz="2800" dirty="0">
                <a:solidFill>
                  <a:schemeClr val="tx1"/>
                </a:solidFill>
                <a:latin typeface="Calibri" panose="020F0502020204030204" pitchFamily="34" charset="0"/>
              </a:rPr>
              <a:t>For example, </a:t>
            </a:r>
          </a:p>
          <a:p>
            <a:pPr>
              <a:lnSpc>
                <a:spcPct val="80000"/>
              </a:lnSpc>
              <a:spcBef>
                <a:spcPts val="600"/>
              </a:spcBef>
              <a:buClr>
                <a:srgbClr val="000000"/>
              </a:buClr>
              <a:buSzPct val="100000"/>
              <a:buFont typeface="Verdana" panose="020B0604030504040204" pitchFamily="34" charset="0"/>
              <a:buChar char="•"/>
            </a:pPr>
            <a:endParaRPr lang="en-GB" altLang="en-US" sz="2800" dirty="0">
              <a:solidFill>
                <a:srgbClr val="000000"/>
              </a:solidFill>
              <a:latin typeface="Calibri" panose="020F0502020204030204" pitchFamily="34" charset="0"/>
            </a:endParaRPr>
          </a:p>
          <a:p>
            <a:pPr>
              <a:lnSpc>
                <a:spcPct val="80000"/>
              </a:lnSpc>
              <a:spcBef>
                <a:spcPts val="600"/>
              </a:spcBef>
              <a:buClr>
                <a:srgbClr val="000000"/>
              </a:buClr>
              <a:buSzPct val="100000"/>
              <a:buFont typeface="Verdana" panose="020B0604030504040204" pitchFamily="34" charset="0"/>
              <a:buChar char="•"/>
            </a:pPr>
            <a:endParaRPr lang="en-GB" altLang="en-US" sz="2800" dirty="0">
              <a:solidFill>
                <a:srgbClr val="000000"/>
              </a:solidFill>
              <a:latin typeface="Calibri" panose="020F0502020204030204" pitchFamily="34" charset="0"/>
            </a:endParaRPr>
          </a:p>
          <a:p>
            <a:pPr>
              <a:lnSpc>
                <a:spcPct val="80000"/>
              </a:lnSpc>
              <a:spcBef>
                <a:spcPts val="600"/>
              </a:spcBef>
              <a:buClr>
                <a:srgbClr val="000000"/>
              </a:buClr>
              <a:buSzPct val="100000"/>
              <a:buFont typeface="Verdana" panose="020B0604030504040204" pitchFamily="34" charset="0"/>
              <a:buChar char="•"/>
            </a:pPr>
            <a:endParaRPr lang="en-GB" altLang="en-US" sz="2800" dirty="0">
              <a:solidFill>
                <a:srgbClr val="000000"/>
              </a:solidFill>
              <a:latin typeface="Calibri" panose="020F0502020204030204" pitchFamily="34" charset="0"/>
            </a:endParaRPr>
          </a:p>
          <a:p>
            <a:pPr>
              <a:lnSpc>
                <a:spcPct val="80000"/>
              </a:lnSpc>
              <a:spcBef>
                <a:spcPts val="600"/>
              </a:spcBef>
              <a:buClr>
                <a:srgbClr val="000000"/>
              </a:buClr>
              <a:buSzPct val="100000"/>
              <a:buFont typeface="Verdana" panose="020B0604030504040204" pitchFamily="34" charset="0"/>
              <a:buChar char="•"/>
            </a:pPr>
            <a:r>
              <a:rPr lang="en-GB" altLang="en-US" sz="2800" dirty="0">
                <a:solidFill>
                  <a:srgbClr val="000000"/>
                </a:solidFill>
                <a:latin typeface="Calibri" panose="020F0502020204030204" pitchFamily="34" charset="0"/>
              </a:rPr>
              <a:t>All the codes are Canadian, but some are more comparable with the US and/or Mexico. </a:t>
            </a:r>
            <a:endParaRPr lang="en-GB" altLang="en-US" sz="2000" dirty="0">
              <a:solidFill>
                <a:srgbClr val="000000"/>
              </a:solidFill>
              <a:latin typeface="Calibri" panose="020F0502020204030204" pitchFamily="34" charset="0"/>
            </a:endParaRPr>
          </a:p>
        </p:txBody>
      </p:sp>
      <p:pic>
        <p:nvPicPr>
          <p:cNvPr id="3" name="Picture 2" descr="US superscript after 72511 Full-service restaurants">
            <a:extLst>
              <a:ext uri="{FF2B5EF4-FFF2-40B4-BE49-F238E27FC236}">
                <a16:creationId xmlns:a16="http://schemas.microsoft.com/office/drawing/2014/main" id="{2F0969EE-1AA9-E270-8B61-B63646BE0B04}"/>
              </a:ext>
            </a:extLst>
          </p:cNvPr>
          <p:cNvPicPr>
            <a:picLocks noChangeAspect="1"/>
          </p:cNvPicPr>
          <p:nvPr/>
        </p:nvPicPr>
        <p:blipFill>
          <a:blip r:embed="rId4"/>
          <a:stretch>
            <a:fillRect/>
          </a:stretch>
        </p:blipFill>
        <p:spPr>
          <a:xfrm>
            <a:off x="2072879" y="2047461"/>
            <a:ext cx="8735681" cy="964628"/>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12FF4A17-4EB2-41BD-9BF8-E879C30CCBB7}"/>
                  </a:ext>
                  <a:ext uri="{C183D7F6-B498-43B3-948B-1728B52AA6E4}">
                    <adec:decorative xmlns:adec="http://schemas.microsoft.com/office/drawing/2017/decorative" val="1"/>
                  </a:ext>
                </a:extLst>
              </p14:cNvPr>
              <p14:cNvContentPartPr/>
              <p14:nvPr/>
            </p14:nvContentPartPr>
            <p14:xfrm>
              <a:off x="4974052" y="2206344"/>
              <a:ext cx="134640" cy="360"/>
            </p14:xfrm>
          </p:contentPart>
        </mc:Choice>
        <mc:Fallback xmlns="">
          <p:pic>
            <p:nvPicPr>
              <p:cNvPr id="8" name="Ink 7">
                <a:extLst>
                  <a:ext uri="{FF2B5EF4-FFF2-40B4-BE49-F238E27FC236}">
                    <a16:creationId xmlns:a16="http://schemas.microsoft.com/office/drawing/2014/main" id="{12FF4A17-4EB2-41BD-9BF8-E879C30CCBB7}"/>
                  </a:ext>
                  <a:ext uri="{C183D7F6-B498-43B3-948B-1728B52AA6E4}">
                    <adec:decorative xmlns:adec="http://schemas.microsoft.com/office/drawing/2017/decorative" val="1"/>
                  </a:ext>
                </a:extLst>
              </p:cNvPr>
              <p:cNvPicPr/>
              <p:nvPr/>
            </p:nvPicPr>
            <p:blipFill>
              <a:blip r:embed="rId6"/>
              <a:stretch>
                <a:fillRect/>
              </a:stretch>
            </p:blipFill>
            <p:spPr>
              <a:xfrm>
                <a:off x="4920052" y="2098344"/>
                <a:ext cx="242280" cy="216000"/>
              </a:xfrm>
              <a:prstGeom prst="rect">
                <a:avLst/>
              </a:prstGeom>
            </p:spPr>
          </p:pic>
        </mc:Fallback>
      </mc:AlternateContent>
      <p:cxnSp>
        <p:nvCxnSpPr>
          <p:cNvPr id="31750" name="Straight Arrow Connector 12">
            <a:extLst>
              <a:ext uri="{FF2B5EF4-FFF2-40B4-BE49-F238E27FC236}">
                <a16:creationId xmlns:a16="http://schemas.microsoft.com/office/drawing/2014/main" id="{C1962F0A-4D88-7285-5F98-E782C4D22D06}"/>
              </a:ext>
              <a:ext uri="{C183D7F6-B498-43B3-948B-1728B52AA6E4}">
                <adec:decorative xmlns:adec="http://schemas.microsoft.com/office/drawing/2017/decorative" val="1"/>
              </a:ext>
            </a:extLst>
          </p:cNvPr>
          <p:cNvCxnSpPr>
            <a:cxnSpLocks noChangeShapeType="1"/>
          </p:cNvCxnSpPr>
          <p:nvPr/>
        </p:nvCxnSpPr>
        <p:spPr bwMode="auto">
          <a:xfrm flipH="1">
            <a:off x="5272742" y="2226890"/>
            <a:ext cx="503932" cy="0"/>
          </a:xfrm>
          <a:prstGeom prst="straightConnector1">
            <a:avLst/>
          </a:prstGeom>
          <a:noFill/>
          <a:ln w="31750" algn="ctr">
            <a:solidFill>
              <a:srgbClr val="C00000"/>
            </a:solidFill>
            <a:round/>
            <a:headEnd/>
            <a:tailEnd type="arrow" w="med" len="med"/>
          </a:ln>
          <a:extLst>
            <a:ext uri="{909E8E84-426E-40DD-AFC4-6F175D3DCCD1}">
              <a14:hiddenFill xmlns:a14="http://schemas.microsoft.com/office/drawing/2010/main">
                <a:noFill/>
              </a14:hiddenFill>
            </a:ext>
          </a:extLst>
        </p:spPr>
      </p:cxnSp>
      <p:pic>
        <p:nvPicPr>
          <p:cNvPr id="6" name="Picture 5" descr="Definitions of superscripts from NAICS Canada 2022">
            <a:extLst>
              <a:ext uri="{FF2B5EF4-FFF2-40B4-BE49-F238E27FC236}">
                <a16:creationId xmlns:a16="http://schemas.microsoft.com/office/drawing/2014/main" id="{9DC00BD1-8093-845E-D04B-B861E9B458B4}"/>
              </a:ext>
            </a:extLst>
          </p:cNvPr>
          <p:cNvPicPr>
            <a:picLocks noChangeAspect="1"/>
          </p:cNvPicPr>
          <p:nvPr/>
        </p:nvPicPr>
        <p:blipFill>
          <a:blip r:embed="rId7"/>
          <a:stretch>
            <a:fillRect/>
          </a:stretch>
        </p:blipFill>
        <p:spPr>
          <a:xfrm>
            <a:off x="3575719" y="3845912"/>
            <a:ext cx="5086549" cy="2751739"/>
          </a:xfrm>
          <a:prstGeom prst="rect">
            <a:avLst/>
          </a:prstGeom>
        </p:spPr>
      </p:pic>
    </p:spTree>
    <p:custDataLst>
      <p:tags r:id="rId1"/>
    </p:custData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1" name="Text Box 2">
            <a:extLst>
              <a:ext uri="{FF2B5EF4-FFF2-40B4-BE49-F238E27FC236}">
                <a16:creationId xmlns:a16="http://schemas.microsoft.com/office/drawing/2014/main" id="{BBB53CE5-624E-9DE2-7BFB-D906202F83AA}"/>
              </a:ext>
            </a:extLst>
          </p:cNvPr>
          <p:cNvSpPr txBox="1">
            <a:spLocks noChangeArrowheads="1"/>
          </p:cNvSpPr>
          <p:nvPr/>
        </p:nvSpPr>
        <p:spPr bwMode="auto">
          <a:xfrm>
            <a:off x="669781" y="1326678"/>
            <a:ext cx="1090482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eaLnBrk="1" hangingPunct="1">
              <a:lnSpc>
                <a:spcPct val="90000"/>
              </a:lnSpc>
              <a:spcBef>
                <a:spcPts val="650"/>
              </a:spcBef>
              <a:buClr>
                <a:srgbClr val="000000"/>
              </a:buClr>
              <a:buSzPct val="100000"/>
              <a:buFont typeface="Verdana" panose="020B0604030504040204" pitchFamily="34" charset="0"/>
              <a:buChar char="•"/>
            </a:pPr>
            <a:r>
              <a:rPr lang="en-GB" altLang="en-US" sz="2800" b="1" dirty="0">
                <a:solidFill>
                  <a:srgbClr val="C00000"/>
                </a:solidFill>
                <a:latin typeface="Calibri" panose="020F0502020204030204" pitchFamily="34" charset="0"/>
              </a:rPr>
              <a:t>EXAMPLE ONE</a:t>
            </a:r>
            <a:r>
              <a:rPr lang="en-GB" altLang="en-US" sz="2800" dirty="0">
                <a:solidFill>
                  <a:srgbClr val="C00000"/>
                </a:solidFill>
                <a:latin typeface="Calibri" panose="020F0502020204030204" pitchFamily="34" charset="0"/>
              </a:rPr>
              <a:t>: </a:t>
            </a:r>
            <a:r>
              <a:rPr lang="en-GB" altLang="en-US" sz="2800" dirty="0">
                <a:solidFill>
                  <a:srgbClr val="000000"/>
                </a:solidFill>
                <a:latin typeface="Calibri" panose="020F0502020204030204" pitchFamily="34" charset="0"/>
              </a:rPr>
              <a:t>Group wants to do shoe manufacturing, but select a code for shoe stores!</a:t>
            </a:r>
            <a:br>
              <a:rPr lang="en-GB" altLang="en-US" sz="2800" dirty="0">
                <a:solidFill>
                  <a:srgbClr val="000000"/>
                </a:solidFill>
                <a:latin typeface="Calibri" panose="020F0502020204030204" pitchFamily="34" charset="0"/>
              </a:rPr>
            </a:br>
            <a:endParaRPr lang="en-GB" altLang="en-US" sz="2800" dirty="0">
              <a:solidFill>
                <a:srgbClr val="000000"/>
              </a:solidFill>
              <a:latin typeface="Calibri" panose="020F0502020204030204" pitchFamily="34" charset="0"/>
            </a:endParaRPr>
          </a:p>
          <a:p>
            <a:pPr eaLnBrk="1" hangingPunct="1">
              <a:lnSpc>
                <a:spcPct val="90000"/>
              </a:lnSpc>
              <a:spcBef>
                <a:spcPts val="650"/>
              </a:spcBef>
              <a:buClr>
                <a:srgbClr val="000000"/>
              </a:buClr>
              <a:buSzPct val="100000"/>
              <a:buFont typeface="Verdana" panose="020B0604030504040204" pitchFamily="34" charset="0"/>
              <a:buChar char="•"/>
            </a:pPr>
            <a:r>
              <a:rPr lang="en-GB" altLang="en-US" sz="2800" b="1" dirty="0">
                <a:solidFill>
                  <a:srgbClr val="C00000"/>
                </a:solidFill>
                <a:latin typeface="Calibri" panose="020F0502020204030204" pitchFamily="34" charset="0"/>
              </a:rPr>
              <a:t>EXAMPLE TWO: </a:t>
            </a:r>
            <a:r>
              <a:rPr lang="en-GB" altLang="en-US" sz="2800" dirty="0">
                <a:solidFill>
                  <a:srgbClr val="000000"/>
                </a:solidFill>
                <a:latin typeface="Calibri" panose="020F0502020204030204" pitchFamily="34" charset="0"/>
              </a:rPr>
              <a:t>Group wants to do cellular phone manufacturing, but select a code for telephone manufacturing (which excludes cellular)</a:t>
            </a:r>
            <a:r>
              <a:rPr lang="ar-SA" altLang="en-US" sz="2800" dirty="0">
                <a:solidFill>
                  <a:srgbClr val="000000"/>
                </a:solidFill>
                <a:latin typeface="Calibri" panose="020F0502020204030204" pitchFamily="34" charset="0"/>
                <a:cs typeface="Arial" panose="020B0604020202020204" pitchFamily="34" charset="0"/>
              </a:rPr>
              <a:t>‏</a:t>
            </a:r>
            <a:endParaRPr lang="en-GB" altLang="en-US" sz="2800" dirty="0">
              <a:solidFill>
                <a:srgbClr val="000000"/>
              </a:solidFill>
              <a:latin typeface="Calibri" panose="020F0502020204030204" pitchFamily="34" charset="0"/>
            </a:endParaRPr>
          </a:p>
          <a:p>
            <a:pPr eaLnBrk="1" hangingPunct="1">
              <a:lnSpc>
                <a:spcPct val="90000"/>
              </a:lnSpc>
              <a:spcBef>
                <a:spcPts val="650"/>
              </a:spcBef>
              <a:buClr>
                <a:srgbClr val="000000"/>
              </a:buClr>
              <a:buSzPct val="100000"/>
              <a:buFont typeface="Wingdings" panose="05000000000000000000" pitchFamily="2" charset="2"/>
              <a:buNone/>
            </a:pPr>
            <a:br>
              <a:rPr lang="en-GB" altLang="en-US" sz="2800" dirty="0">
                <a:solidFill>
                  <a:srgbClr val="000000"/>
                </a:solidFill>
                <a:latin typeface="Calibri" panose="020F0502020204030204" pitchFamily="34" charset="0"/>
              </a:rPr>
            </a:br>
            <a:r>
              <a:rPr lang="en-GB" altLang="en-US" sz="2800" b="1" dirty="0">
                <a:solidFill>
                  <a:srgbClr val="C00000"/>
                </a:solidFill>
                <a:latin typeface="Calibri" panose="020F0502020204030204" pitchFamily="34" charset="0"/>
              </a:rPr>
              <a:t>RESULT:</a:t>
            </a:r>
            <a:r>
              <a:rPr lang="en-GB" altLang="en-US" sz="2800" b="1" dirty="0">
                <a:solidFill>
                  <a:srgbClr val="000000"/>
                </a:solidFill>
                <a:latin typeface="Calibri" panose="020F0502020204030204" pitchFamily="34" charset="0"/>
              </a:rPr>
              <a:t> Both groups submit </a:t>
            </a:r>
          </a:p>
          <a:p>
            <a:pPr eaLnBrk="1" hangingPunct="1">
              <a:lnSpc>
                <a:spcPct val="90000"/>
              </a:lnSpc>
              <a:spcBef>
                <a:spcPts val="650"/>
              </a:spcBef>
              <a:buClr>
                <a:srgbClr val="000000"/>
              </a:buClr>
              <a:buSzPct val="100000"/>
              <a:buFont typeface="Wingdings" panose="05000000000000000000" pitchFamily="2" charset="2"/>
              <a:buNone/>
            </a:pPr>
            <a:r>
              <a:rPr lang="en-GB" altLang="en-US" sz="2800" b="1" dirty="0">
                <a:solidFill>
                  <a:srgbClr val="000000"/>
                </a:solidFill>
                <a:latin typeface="Calibri" panose="020F0502020204030204" pitchFamily="34" charset="0"/>
              </a:rPr>
              <a:t>	incorrect codes AND incorrect </a:t>
            </a:r>
          </a:p>
          <a:p>
            <a:pPr eaLnBrk="1" hangingPunct="1">
              <a:lnSpc>
                <a:spcPct val="90000"/>
              </a:lnSpc>
              <a:spcBef>
                <a:spcPts val="650"/>
              </a:spcBef>
              <a:buClr>
                <a:srgbClr val="000000"/>
              </a:buClr>
              <a:buSzPct val="100000"/>
              <a:buFont typeface="Wingdings" panose="05000000000000000000" pitchFamily="2" charset="2"/>
              <a:buNone/>
            </a:pPr>
            <a:r>
              <a:rPr lang="en-GB" altLang="en-US" sz="2800" b="1" dirty="0">
                <a:solidFill>
                  <a:srgbClr val="000000"/>
                </a:solidFill>
                <a:latin typeface="Calibri" panose="020F0502020204030204" pitchFamily="34" charset="0"/>
              </a:rPr>
              <a:t>	lists of competitors</a:t>
            </a:r>
            <a:r>
              <a:rPr lang="en-GB" altLang="en-US" sz="2800" b="1" dirty="0">
                <a:solidFill>
                  <a:srgbClr val="000000"/>
                </a:solidFill>
              </a:rPr>
              <a:t>! </a:t>
            </a:r>
          </a:p>
        </p:txBody>
      </p:sp>
      <p:pic>
        <p:nvPicPr>
          <p:cNvPr id="32772" name="Picture 4" descr="Oops!! noted on a yellow road sign  ">
            <a:extLst>
              <a:ext uri="{FF2B5EF4-FFF2-40B4-BE49-F238E27FC236}">
                <a16:creationId xmlns:a16="http://schemas.microsoft.com/office/drawing/2014/main" id="{1012A672-E510-5301-604E-3EC04101DF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2917" y="3653134"/>
            <a:ext cx="4429991" cy="2944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itle 4">
            <a:extLst>
              <a:ext uri="{FF2B5EF4-FFF2-40B4-BE49-F238E27FC236}">
                <a16:creationId xmlns:a16="http://schemas.microsoft.com/office/drawing/2014/main" id="{A68099E2-2D9F-1CB2-922F-F8A0ECD2E537}"/>
              </a:ext>
            </a:extLst>
          </p:cNvPr>
          <p:cNvSpPr>
            <a:spLocks noGrp="1"/>
          </p:cNvSpPr>
          <p:nvPr>
            <p:ph type="title" idx="4294967295"/>
          </p:nvPr>
        </p:nvSpPr>
        <p:spPr>
          <a:xfrm>
            <a:off x="2351088" y="260351"/>
            <a:ext cx="7542212" cy="1223963"/>
          </a:xfrm>
        </p:spPr>
        <p:txBody>
          <a:bodyPr/>
          <a:lstStyle/>
          <a:p>
            <a:r>
              <a:rPr lang="en-GB" altLang="en-US" sz="3600" dirty="0">
                <a:latin typeface="Calibri" panose="020F0502020204030204" pitchFamily="34" charset="0"/>
              </a:rPr>
              <a:t>WARNING:  Read </a:t>
            </a:r>
            <a:r>
              <a:rPr lang="en-GB" altLang="en-US" sz="3600" i="1" u="sng" dirty="0">
                <a:latin typeface="Calibri" panose="020F0502020204030204" pitchFamily="34" charset="0"/>
              </a:rPr>
              <a:t>carefully</a:t>
            </a:r>
            <a:r>
              <a:rPr lang="en-GB" altLang="en-US" sz="3600" dirty="0">
                <a:latin typeface="Calibri" panose="020F0502020204030204" pitchFamily="34" charset="0"/>
              </a:rPr>
              <a:t>!</a:t>
            </a:r>
            <a:endParaRPr lang="en-CA" altLang="en-US" sz="3600" dirty="0">
              <a:latin typeface="Calibri" panose="020F0502020204030204" pitchFamily="34" charset="0"/>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13" descr="Clipboard with checklist">
            <a:extLst>
              <a:ext uri="{FF2B5EF4-FFF2-40B4-BE49-F238E27FC236}">
                <a16:creationId xmlns:a16="http://schemas.microsoft.com/office/drawing/2014/main" id="{3A2E53FA-8B89-E232-5FA9-2BBC5B1DE33B}"/>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644" t="17068" r="23637" b="32423"/>
          <a:stretch>
            <a:fillRect/>
          </a:stretch>
        </p:blipFill>
        <p:spPr bwMode="auto">
          <a:xfrm>
            <a:off x="8905461" y="3783495"/>
            <a:ext cx="3286539" cy="307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1">
            <a:extLst>
              <a:ext uri="{FF2B5EF4-FFF2-40B4-BE49-F238E27FC236}">
                <a16:creationId xmlns:a16="http://schemas.microsoft.com/office/drawing/2014/main" id="{7290C71E-60D5-6CDC-4322-72CCC590E9AA}"/>
              </a:ext>
            </a:extLst>
          </p:cNvPr>
          <p:cNvSpPr>
            <a:spLocks noGrp="1" noChangeArrowheads="1"/>
          </p:cNvSpPr>
          <p:nvPr>
            <p:ph type="title"/>
          </p:nvPr>
        </p:nvSpPr>
        <p:spPr>
          <a:xfrm>
            <a:off x="2279651" y="404814"/>
            <a:ext cx="7542213" cy="865187"/>
          </a:xfrm>
        </p:spPr>
        <p:txBody>
          <a:bodyPr/>
          <a:lstStyle/>
          <a:p>
            <a:r>
              <a:rPr lang="en-GB" altLang="en-US" dirty="0"/>
              <a:t>During this session, you will learn …</a:t>
            </a:r>
            <a:endParaRPr lang="en-US" altLang="en-US" dirty="0"/>
          </a:p>
        </p:txBody>
      </p:sp>
      <p:sp>
        <p:nvSpPr>
          <p:cNvPr id="15364" name="Content Placeholder 2">
            <a:extLst>
              <a:ext uri="{FF2B5EF4-FFF2-40B4-BE49-F238E27FC236}">
                <a16:creationId xmlns:a16="http://schemas.microsoft.com/office/drawing/2014/main" id="{F17002C9-1770-E4CF-A2A7-954D88939C3A}"/>
              </a:ext>
            </a:extLst>
          </p:cNvPr>
          <p:cNvSpPr>
            <a:spLocks noGrp="1" noChangeArrowheads="1"/>
          </p:cNvSpPr>
          <p:nvPr>
            <p:ph idx="1"/>
          </p:nvPr>
        </p:nvSpPr>
        <p:spPr>
          <a:xfrm>
            <a:off x="1460780" y="1547123"/>
            <a:ext cx="9747190" cy="2578100"/>
          </a:xfrm>
        </p:spPr>
        <p:txBody>
          <a:bodyPr/>
          <a:lstStyle/>
          <a:p>
            <a:pPr marL="340995" indent="-340995" eaLnBrk="1" hangingPunct="1">
              <a:lnSpc>
                <a:spcPct val="100000"/>
              </a:lnSpc>
              <a:spcBef>
                <a:spcPts val="650"/>
              </a:spcBef>
            </a:pPr>
            <a:r>
              <a:rPr lang="en-GB" altLang="en-US" dirty="0">
                <a:latin typeface="Calibri"/>
              </a:rPr>
              <a:t>How to find and use </a:t>
            </a:r>
            <a:r>
              <a:rPr lang="en-GB" altLang="en-US" b="1" dirty="0">
                <a:solidFill>
                  <a:srgbClr val="C00000"/>
                </a:solidFill>
                <a:latin typeface="Calibri"/>
              </a:rPr>
              <a:t>industry codes </a:t>
            </a:r>
            <a:endParaRPr lang="en-US" dirty="0"/>
          </a:p>
          <a:p>
            <a:pPr marL="340995" indent="-340995" eaLnBrk="1" hangingPunct="1">
              <a:lnSpc>
                <a:spcPct val="100000"/>
              </a:lnSpc>
              <a:spcBef>
                <a:spcPts val="650"/>
              </a:spcBef>
            </a:pPr>
            <a:r>
              <a:rPr lang="en-GB" altLang="en-US" dirty="0">
                <a:latin typeface="Calibri"/>
              </a:rPr>
              <a:t>Identify companies and </a:t>
            </a:r>
            <a:r>
              <a:rPr lang="en-GB" altLang="en-US" b="1" dirty="0">
                <a:solidFill>
                  <a:srgbClr val="C00000"/>
                </a:solidFill>
                <a:latin typeface="Calibri"/>
              </a:rPr>
              <a:t>competitors</a:t>
            </a:r>
            <a:r>
              <a:rPr lang="en-GB" altLang="en-US" dirty="0">
                <a:latin typeface="Calibri"/>
              </a:rPr>
              <a:t> in  an industry</a:t>
            </a:r>
          </a:p>
          <a:p>
            <a:pPr marL="340995" indent="-340995" eaLnBrk="1" hangingPunct="1">
              <a:lnSpc>
                <a:spcPct val="100000"/>
              </a:lnSpc>
              <a:spcBef>
                <a:spcPts val="650"/>
              </a:spcBef>
            </a:pPr>
            <a:r>
              <a:rPr lang="en-GB" altLang="en-US" dirty="0">
                <a:latin typeface="Calibri"/>
              </a:rPr>
              <a:t>How to find </a:t>
            </a:r>
            <a:r>
              <a:rPr lang="en-GB" altLang="en-US" b="1" dirty="0">
                <a:solidFill>
                  <a:srgbClr val="C00000"/>
                </a:solidFill>
                <a:latin typeface="Calibri"/>
              </a:rPr>
              <a:t>company info</a:t>
            </a:r>
          </a:p>
          <a:p>
            <a:pPr marL="340995" indent="-340995" eaLnBrk="1" hangingPunct="1">
              <a:lnSpc>
                <a:spcPct val="100000"/>
              </a:lnSpc>
              <a:spcBef>
                <a:spcPts val="650"/>
              </a:spcBef>
            </a:pPr>
            <a:r>
              <a:rPr lang="en-GB" altLang="en-US" dirty="0">
                <a:latin typeface="Calibri"/>
              </a:rPr>
              <a:t>How to track down </a:t>
            </a:r>
            <a:r>
              <a:rPr lang="en-GB" altLang="en-US" b="1" dirty="0">
                <a:solidFill>
                  <a:srgbClr val="C00000"/>
                </a:solidFill>
                <a:latin typeface="Calibri"/>
              </a:rPr>
              <a:t>market share</a:t>
            </a:r>
            <a:r>
              <a:rPr lang="en-GB" altLang="en-US" dirty="0">
                <a:solidFill>
                  <a:srgbClr val="C00000"/>
                </a:solidFill>
                <a:latin typeface="Calibri"/>
              </a:rPr>
              <a:t> </a:t>
            </a:r>
            <a:r>
              <a:rPr lang="en-GB" altLang="en-US" dirty="0">
                <a:latin typeface="Calibri"/>
              </a:rPr>
              <a:t>data</a:t>
            </a:r>
          </a:p>
          <a:p>
            <a:pPr marL="340995" indent="-340995" eaLnBrk="1" hangingPunct="1">
              <a:lnSpc>
                <a:spcPct val="100000"/>
              </a:lnSpc>
              <a:spcBef>
                <a:spcPts val="650"/>
              </a:spcBef>
            </a:pPr>
            <a:r>
              <a:rPr lang="en-GB" altLang="en-US" dirty="0">
                <a:latin typeface="Calibri"/>
              </a:rPr>
              <a:t>How to find </a:t>
            </a:r>
            <a:r>
              <a:rPr lang="en-GB" altLang="en-US" b="1" dirty="0">
                <a:solidFill>
                  <a:srgbClr val="C00000"/>
                </a:solidFill>
                <a:latin typeface="Calibri"/>
              </a:rPr>
              <a:t>industry info</a:t>
            </a:r>
            <a:endParaRPr lang="en-GB" altLang="en-US" dirty="0">
              <a:solidFill>
                <a:schemeClr val="tx1"/>
              </a:solidFill>
              <a:latin typeface="Calibri"/>
            </a:endParaRPr>
          </a:p>
          <a:p>
            <a:pPr marL="340995" indent="-340995" eaLnBrk="1" hangingPunct="1">
              <a:lnSpc>
                <a:spcPct val="100000"/>
              </a:lnSpc>
              <a:spcBef>
                <a:spcPts val="650"/>
              </a:spcBef>
            </a:pPr>
            <a:r>
              <a:rPr lang="en-GB" altLang="en-US" b="1" dirty="0">
                <a:solidFill>
                  <a:srgbClr val="C00000"/>
                </a:solidFill>
                <a:latin typeface="Calibri"/>
              </a:rPr>
              <a:t>Cite</a:t>
            </a:r>
            <a:r>
              <a:rPr lang="en-GB" altLang="en-US" dirty="0">
                <a:latin typeface="Calibri"/>
              </a:rPr>
              <a:t> all the stuff you find</a:t>
            </a:r>
          </a:p>
          <a:p>
            <a:pPr marL="340995" indent="-340995" eaLnBrk="1" hangingPunct="1">
              <a:lnSpc>
                <a:spcPct val="100000"/>
              </a:lnSpc>
              <a:spcBef>
                <a:spcPts val="650"/>
              </a:spcBef>
            </a:pPr>
            <a:r>
              <a:rPr lang="en-GB" altLang="en-US" dirty="0">
                <a:latin typeface="Calibri"/>
              </a:rPr>
              <a:t>Get more </a:t>
            </a:r>
            <a:r>
              <a:rPr lang="en-GB" altLang="en-US" b="1" dirty="0">
                <a:solidFill>
                  <a:srgbClr val="C00000"/>
                </a:solidFill>
                <a:latin typeface="Calibri"/>
              </a:rPr>
              <a:t>help</a:t>
            </a:r>
            <a:r>
              <a:rPr lang="en-GB" altLang="en-US" dirty="0">
                <a:latin typeface="Calibri"/>
              </a:rPr>
              <a:t>!</a:t>
            </a:r>
          </a:p>
          <a:p>
            <a:pPr marL="0" indent="0">
              <a:buNone/>
            </a:pPr>
            <a:endParaRPr lang="en-US" altLang="en-US" dirty="0"/>
          </a:p>
        </p:txBody>
      </p:sp>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0" name="Title 6">
            <a:extLst>
              <a:ext uri="{FF2B5EF4-FFF2-40B4-BE49-F238E27FC236}">
                <a16:creationId xmlns:a16="http://schemas.microsoft.com/office/drawing/2014/main" id="{04E386A4-F181-50A9-488E-8EE1B4ACCD98}"/>
              </a:ext>
            </a:extLst>
          </p:cNvPr>
          <p:cNvSpPr>
            <a:spLocks noGrp="1"/>
          </p:cNvSpPr>
          <p:nvPr>
            <p:ph type="title" idx="4294967295"/>
          </p:nvPr>
        </p:nvSpPr>
        <p:spPr>
          <a:xfrm>
            <a:off x="1992313" y="260351"/>
            <a:ext cx="7758112" cy="1008063"/>
          </a:xfrm>
        </p:spPr>
        <p:txBody>
          <a:bodyPr/>
          <a:lstStyle/>
          <a:p>
            <a:r>
              <a:rPr lang="en-GB" altLang="en-US" sz="3600" dirty="0">
                <a:latin typeface="Calibri" panose="020F0502020204030204" pitchFamily="34" charset="0"/>
              </a:rPr>
              <a:t>Can Your Group do a “Piece” of a Code?</a:t>
            </a:r>
            <a:endParaRPr lang="en-CA" altLang="en-US" sz="3600" dirty="0"/>
          </a:p>
        </p:txBody>
      </p:sp>
      <p:sp>
        <p:nvSpPr>
          <p:cNvPr id="1028" name="Text Box 2">
            <a:extLst>
              <a:ext uri="{FF2B5EF4-FFF2-40B4-BE49-F238E27FC236}">
                <a16:creationId xmlns:a16="http://schemas.microsoft.com/office/drawing/2014/main" id="{34B7C2B9-421F-FFB4-41C9-FD869F848ED8}"/>
              </a:ext>
            </a:extLst>
          </p:cNvPr>
          <p:cNvSpPr txBox="1">
            <a:spLocks noChangeArrowheads="1"/>
          </p:cNvSpPr>
          <p:nvPr/>
        </p:nvSpPr>
        <p:spPr bwMode="auto">
          <a:xfrm>
            <a:off x="1007919" y="1714500"/>
            <a:ext cx="6024708"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eaLnBrk="1" hangingPunct="1">
              <a:lnSpc>
                <a:spcPct val="90000"/>
              </a:lnSpc>
              <a:spcBef>
                <a:spcPts val="750"/>
              </a:spcBef>
              <a:buClr>
                <a:srgbClr val="000000"/>
              </a:buClr>
              <a:buSzPct val="100000"/>
              <a:buFont typeface="Verdana" panose="020B0604030504040204" pitchFamily="34" charset="0"/>
              <a:buChar char="•"/>
            </a:pPr>
            <a:r>
              <a:rPr lang="en-GB" altLang="en-US" sz="3000" b="1" dirty="0">
                <a:solidFill>
                  <a:srgbClr val="C00000"/>
                </a:solidFill>
                <a:latin typeface="Calibri" panose="020F0502020204030204" pitchFamily="34" charset="0"/>
              </a:rPr>
              <a:t>NO</a:t>
            </a:r>
            <a:r>
              <a:rPr lang="en-GB" altLang="en-US" sz="3000" dirty="0">
                <a:solidFill>
                  <a:schemeClr val="tx1"/>
                </a:solidFill>
                <a:latin typeface="Calibri" panose="020F0502020204030204" pitchFamily="34" charset="0"/>
              </a:rPr>
              <a:t>, you must do the </a:t>
            </a:r>
            <a:r>
              <a:rPr lang="en-GB" altLang="en-US" sz="3000" b="1" dirty="0">
                <a:solidFill>
                  <a:srgbClr val="C00000"/>
                </a:solidFill>
                <a:latin typeface="Calibri" panose="020F0502020204030204" pitchFamily="34" charset="0"/>
              </a:rPr>
              <a:t>ENTIRE code</a:t>
            </a:r>
          </a:p>
          <a:p>
            <a:pPr eaLnBrk="1" hangingPunct="1">
              <a:lnSpc>
                <a:spcPct val="90000"/>
              </a:lnSpc>
              <a:spcBef>
                <a:spcPts val="750"/>
              </a:spcBef>
              <a:buClr>
                <a:srgbClr val="000000"/>
              </a:buClr>
              <a:buSzPct val="100000"/>
            </a:pPr>
            <a:endParaRPr lang="en-GB" altLang="en-US" sz="3000" b="1" dirty="0">
              <a:solidFill>
                <a:srgbClr val="C00000"/>
              </a:solidFill>
              <a:latin typeface="Calibri" panose="020F0502020204030204" pitchFamily="34" charset="0"/>
            </a:endParaRPr>
          </a:p>
          <a:p>
            <a:pPr eaLnBrk="1" hangingPunct="1">
              <a:lnSpc>
                <a:spcPct val="90000"/>
              </a:lnSpc>
              <a:spcBef>
                <a:spcPts val="750"/>
              </a:spcBef>
              <a:buClr>
                <a:srgbClr val="000000"/>
              </a:buClr>
              <a:buSzPct val="100000"/>
              <a:buFont typeface="Verdana" panose="020B0604030504040204" pitchFamily="34" charset="0"/>
              <a:buChar char="•"/>
            </a:pPr>
            <a:r>
              <a:rPr lang="en-GB" altLang="en-US" sz="3000" dirty="0">
                <a:solidFill>
                  <a:srgbClr val="000000"/>
                </a:solidFill>
                <a:latin typeface="Calibri" panose="020F0502020204030204" pitchFamily="34" charset="0"/>
              </a:rPr>
              <a:t>EXAMPLE: </a:t>
            </a:r>
          </a:p>
          <a:p>
            <a:pPr lvl="1" eaLnBrk="1" hangingPunct="1">
              <a:lnSpc>
                <a:spcPct val="90000"/>
              </a:lnSpc>
              <a:spcBef>
                <a:spcPts val="650"/>
              </a:spcBef>
              <a:buClr>
                <a:srgbClr val="000000"/>
              </a:buClr>
              <a:buSzPct val="100000"/>
              <a:buFont typeface="Verdana" panose="020B0604030504040204" pitchFamily="34" charset="0"/>
              <a:buChar char="–"/>
            </a:pPr>
            <a:r>
              <a:rPr lang="en-GB" altLang="en-US" sz="2900" dirty="0">
                <a:solidFill>
                  <a:srgbClr val="000000"/>
                </a:solidFill>
                <a:latin typeface="Calibri" panose="020F0502020204030204" pitchFamily="34" charset="0"/>
              </a:rPr>
              <a:t>You can’t do “basketballs”.  </a:t>
            </a:r>
            <a:br>
              <a:rPr lang="en-GB" altLang="en-US" sz="2900" dirty="0">
                <a:solidFill>
                  <a:srgbClr val="000000"/>
                </a:solidFill>
                <a:latin typeface="Calibri" panose="020F0502020204030204" pitchFamily="34" charset="0"/>
              </a:rPr>
            </a:br>
            <a:r>
              <a:rPr lang="en-GB" altLang="en-US" sz="2900" dirty="0">
                <a:solidFill>
                  <a:srgbClr val="000000"/>
                </a:solidFill>
                <a:latin typeface="Calibri" panose="020F0502020204030204" pitchFamily="34" charset="0"/>
              </a:rPr>
              <a:t>You must do “sporting and athletic goods” which includes basketballs, hockey sticks and fishing rods! </a:t>
            </a:r>
          </a:p>
        </p:txBody>
      </p:sp>
      <p:grpSp>
        <p:nvGrpSpPr>
          <p:cNvPr id="1029" name="Group 3" descr="Basketball going into hoop">
            <a:extLst>
              <a:ext uri="{FF2B5EF4-FFF2-40B4-BE49-F238E27FC236}">
                <a16:creationId xmlns:a16="http://schemas.microsoft.com/office/drawing/2014/main" id="{8F889582-075F-B014-3032-3EE6053862BE}"/>
              </a:ext>
            </a:extLst>
          </p:cNvPr>
          <p:cNvGrpSpPr>
            <a:grpSpLocks/>
          </p:cNvGrpSpPr>
          <p:nvPr/>
        </p:nvGrpSpPr>
        <p:grpSpPr bwMode="auto">
          <a:xfrm>
            <a:off x="7567613" y="1575524"/>
            <a:ext cx="2857500" cy="4429125"/>
            <a:chOff x="3312" y="1200"/>
            <a:chExt cx="1627" cy="2496"/>
          </a:xfrm>
        </p:grpSpPr>
        <p:graphicFrame>
          <p:nvGraphicFramePr>
            <p:cNvPr id="1026" name="Object 4">
              <a:extLst>
                <a:ext uri="{FF2B5EF4-FFF2-40B4-BE49-F238E27FC236}">
                  <a16:creationId xmlns:a16="http://schemas.microsoft.com/office/drawing/2014/main" id="{CD8150A1-5ECF-9081-3A2B-69ECD742F95D}"/>
                </a:ext>
              </a:extLst>
            </p:cNvPr>
            <p:cNvGraphicFramePr>
              <a:graphicFrameLocks noChangeAspect="1"/>
            </p:cNvGraphicFramePr>
            <p:nvPr/>
          </p:nvGraphicFramePr>
          <p:xfrm>
            <a:off x="3312" y="1200"/>
            <a:ext cx="1627" cy="2496"/>
          </p:xfrm>
          <a:graphic>
            <a:graphicData uri="http://schemas.openxmlformats.org/presentationml/2006/ole">
              <mc:AlternateContent xmlns:mc="http://schemas.openxmlformats.org/markup-compatibility/2006">
                <mc:Choice xmlns:v="urn:schemas-microsoft-com:vml" Requires="v">
                  <p:oleObj r:id="rId4" imgW="2800633" imgH="4295671" progId="Presentations.Drawing.10">
                    <p:embed/>
                  </p:oleObj>
                </mc:Choice>
                <mc:Fallback>
                  <p:oleObj r:id="rId4" imgW="2800633" imgH="4295671" progId="Presentations.Drawing.10">
                    <p:embed/>
                    <p:pic>
                      <p:nvPicPr>
                        <p:cNvPr id="1026" name="Object 4">
                          <a:extLst>
                            <a:ext uri="{FF2B5EF4-FFF2-40B4-BE49-F238E27FC236}">
                              <a16:creationId xmlns:a16="http://schemas.microsoft.com/office/drawing/2014/main" id="{CD8150A1-5ECF-9081-3A2B-69ECD742F9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2" y="1200"/>
                          <a:ext cx="1627" cy="2496"/>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31" name="Text Box 5">
              <a:extLst>
                <a:ext uri="{FF2B5EF4-FFF2-40B4-BE49-F238E27FC236}">
                  <a16:creationId xmlns:a16="http://schemas.microsoft.com/office/drawing/2014/main" id="{0BFBFC70-356F-4171-8993-432579DD8F12}"/>
                </a:ext>
              </a:extLst>
            </p:cNvPr>
            <p:cNvSpPr txBox="1">
              <a:spLocks noChangeArrowheads="1"/>
            </p:cNvSpPr>
            <p:nvPr/>
          </p:nvSpPr>
          <p:spPr bwMode="auto">
            <a:xfrm>
              <a:off x="3312" y="1200"/>
              <a:ext cx="1627" cy="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grpSp>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7" name="Title 4">
            <a:extLst>
              <a:ext uri="{FF2B5EF4-FFF2-40B4-BE49-F238E27FC236}">
                <a16:creationId xmlns:a16="http://schemas.microsoft.com/office/drawing/2014/main" id="{967637B6-4A2B-D6A7-5911-DB3498F4A037}"/>
              </a:ext>
            </a:extLst>
          </p:cNvPr>
          <p:cNvSpPr>
            <a:spLocks noGrp="1"/>
          </p:cNvSpPr>
          <p:nvPr>
            <p:ph type="title" idx="4294967295"/>
          </p:nvPr>
        </p:nvSpPr>
        <p:spPr>
          <a:xfrm>
            <a:off x="2351088" y="260350"/>
            <a:ext cx="7542212" cy="1081088"/>
          </a:xfrm>
        </p:spPr>
        <p:txBody>
          <a:bodyPr/>
          <a:lstStyle/>
          <a:p>
            <a:r>
              <a:rPr lang="en-GB" altLang="en-US" sz="3600" dirty="0">
                <a:latin typeface="Calibri" panose="020F0502020204030204" pitchFamily="34" charset="0"/>
              </a:rPr>
              <a:t>Choosing the Right Industry</a:t>
            </a:r>
            <a:endParaRPr lang="en-CA" altLang="en-US" sz="3600" dirty="0"/>
          </a:p>
        </p:txBody>
      </p:sp>
      <p:sp>
        <p:nvSpPr>
          <p:cNvPr id="33795" name="Text Box 2">
            <a:extLst>
              <a:ext uri="{FF2B5EF4-FFF2-40B4-BE49-F238E27FC236}">
                <a16:creationId xmlns:a16="http://schemas.microsoft.com/office/drawing/2014/main" id="{E366B2C7-5CBE-4DCB-1696-76342FFBE44F}"/>
              </a:ext>
            </a:extLst>
          </p:cNvPr>
          <p:cNvSpPr txBox="1">
            <a:spLocks noChangeArrowheads="1"/>
          </p:cNvSpPr>
          <p:nvPr/>
        </p:nvSpPr>
        <p:spPr bwMode="auto">
          <a:xfrm>
            <a:off x="789567" y="1712480"/>
            <a:ext cx="7073177" cy="438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a:tabLst>
                <a:tab pos="511175" algn="l"/>
                <a:tab pos="1425575" algn="l"/>
                <a:tab pos="2339975" algn="l"/>
                <a:tab pos="3254375" algn="l"/>
                <a:tab pos="4168775" algn="l"/>
                <a:tab pos="5083175" algn="l"/>
                <a:tab pos="5997575" algn="l"/>
                <a:tab pos="6911975" algn="l"/>
                <a:tab pos="7826375" algn="l"/>
                <a:tab pos="8740775" algn="l"/>
                <a:tab pos="9655175" algn="l"/>
              </a:tabLst>
              <a:defRPr>
                <a:solidFill>
                  <a:schemeClr val="bg1"/>
                </a:solidFill>
                <a:latin typeface="Verdana" panose="020B0604030504040204" pitchFamily="34" charset="0"/>
                <a:ea typeface="ＭＳ Ｐゴシック" panose="020B0600070205080204" pitchFamily="34" charset="-128"/>
              </a:defRPr>
            </a:lvl1pPr>
            <a:lvl2pPr marL="341313" indent="-341313">
              <a:tabLst>
                <a:tab pos="511175" algn="l"/>
                <a:tab pos="1425575" algn="l"/>
                <a:tab pos="2339975" algn="l"/>
                <a:tab pos="3254375" algn="l"/>
                <a:tab pos="4168775" algn="l"/>
                <a:tab pos="5083175" algn="l"/>
                <a:tab pos="5997575" algn="l"/>
                <a:tab pos="6911975" algn="l"/>
                <a:tab pos="7826375" algn="l"/>
                <a:tab pos="8740775" algn="l"/>
                <a:tab pos="965517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511175" algn="l"/>
                <a:tab pos="1425575" algn="l"/>
                <a:tab pos="2339975" algn="l"/>
                <a:tab pos="3254375" algn="l"/>
                <a:tab pos="4168775" algn="l"/>
                <a:tab pos="5083175" algn="l"/>
                <a:tab pos="5997575" algn="l"/>
                <a:tab pos="6911975" algn="l"/>
                <a:tab pos="7826375" algn="l"/>
                <a:tab pos="8740775" algn="l"/>
                <a:tab pos="965517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511175" algn="l"/>
                <a:tab pos="1425575" algn="l"/>
                <a:tab pos="2339975" algn="l"/>
                <a:tab pos="3254375" algn="l"/>
                <a:tab pos="4168775" algn="l"/>
                <a:tab pos="5083175" algn="l"/>
                <a:tab pos="5997575" algn="l"/>
                <a:tab pos="6911975" algn="l"/>
                <a:tab pos="7826375" algn="l"/>
                <a:tab pos="8740775" algn="l"/>
                <a:tab pos="965517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511175" algn="l"/>
                <a:tab pos="1425575" algn="l"/>
                <a:tab pos="2339975" algn="l"/>
                <a:tab pos="3254375" algn="l"/>
                <a:tab pos="4168775" algn="l"/>
                <a:tab pos="5083175" algn="l"/>
                <a:tab pos="5997575" algn="l"/>
                <a:tab pos="6911975" algn="l"/>
                <a:tab pos="7826375" algn="l"/>
                <a:tab pos="8740775" algn="l"/>
                <a:tab pos="965517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511175" algn="l"/>
                <a:tab pos="1425575" algn="l"/>
                <a:tab pos="2339975" algn="l"/>
                <a:tab pos="3254375" algn="l"/>
                <a:tab pos="4168775" algn="l"/>
                <a:tab pos="5083175" algn="l"/>
                <a:tab pos="5997575" algn="l"/>
                <a:tab pos="6911975" algn="l"/>
                <a:tab pos="7826375" algn="l"/>
                <a:tab pos="8740775" algn="l"/>
                <a:tab pos="965517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511175" algn="l"/>
                <a:tab pos="1425575" algn="l"/>
                <a:tab pos="2339975" algn="l"/>
                <a:tab pos="3254375" algn="l"/>
                <a:tab pos="4168775" algn="l"/>
                <a:tab pos="5083175" algn="l"/>
                <a:tab pos="5997575" algn="l"/>
                <a:tab pos="6911975" algn="l"/>
                <a:tab pos="7826375" algn="l"/>
                <a:tab pos="8740775" algn="l"/>
                <a:tab pos="965517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511175" algn="l"/>
                <a:tab pos="1425575" algn="l"/>
                <a:tab pos="2339975" algn="l"/>
                <a:tab pos="3254375" algn="l"/>
                <a:tab pos="4168775" algn="l"/>
                <a:tab pos="5083175" algn="l"/>
                <a:tab pos="5997575" algn="l"/>
                <a:tab pos="6911975" algn="l"/>
                <a:tab pos="7826375" algn="l"/>
                <a:tab pos="8740775" algn="l"/>
                <a:tab pos="965517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511175" algn="l"/>
                <a:tab pos="1425575" algn="l"/>
                <a:tab pos="2339975" algn="l"/>
                <a:tab pos="3254375" algn="l"/>
                <a:tab pos="4168775" algn="l"/>
                <a:tab pos="5083175" algn="l"/>
                <a:tab pos="5997575" algn="l"/>
                <a:tab pos="6911975" algn="l"/>
                <a:tab pos="7826375" algn="l"/>
                <a:tab pos="8740775" algn="l"/>
                <a:tab pos="9655175" algn="l"/>
              </a:tabLst>
              <a:defRPr>
                <a:solidFill>
                  <a:schemeClr val="bg1"/>
                </a:solidFill>
                <a:latin typeface="Verdana" panose="020B0604030504040204" pitchFamily="34" charset="0"/>
                <a:ea typeface="ＭＳ Ｐゴシック" panose="020B0600070205080204" pitchFamily="34" charset="-128"/>
              </a:defRPr>
            </a:lvl9pPr>
          </a:lstStyle>
          <a:p>
            <a:pPr lvl="1" eaLnBrk="1" hangingPunct="1">
              <a:lnSpc>
                <a:spcPct val="90000"/>
              </a:lnSpc>
              <a:spcBef>
                <a:spcPts val="550"/>
              </a:spcBef>
              <a:buClr>
                <a:srgbClr val="000000"/>
              </a:buClr>
              <a:buSzPct val="100000"/>
              <a:buFont typeface="Verdana" panose="020B0604030504040204" pitchFamily="34" charset="0"/>
              <a:buChar char="•"/>
            </a:pPr>
            <a:r>
              <a:rPr lang="en-GB" altLang="en-US" sz="3000" dirty="0">
                <a:solidFill>
                  <a:srgbClr val="000000"/>
                </a:solidFill>
                <a:latin typeface="Calibri" panose="020F0502020204030204" pitchFamily="34" charset="0"/>
              </a:rPr>
              <a:t>Industry selected should be </a:t>
            </a:r>
            <a:r>
              <a:rPr lang="en-GB" altLang="en-US" sz="3000" b="1" dirty="0">
                <a:solidFill>
                  <a:srgbClr val="C00000"/>
                </a:solidFill>
                <a:latin typeface="Calibri" panose="020F0502020204030204" pitchFamily="34" charset="0"/>
              </a:rPr>
              <a:t>Business to Consumer (B2C)</a:t>
            </a:r>
          </a:p>
          <a:p>
            <a:pPr lvl="1" eaLnBrk="1" hangingPunct="1">
              <a:lnSpc>
                <a:spcPct val="90000"/>
              </a:lnSpc>
              <a:spcBef>
                <a:spcPts val="550"/>
              </a:spcBef>
              <a:buClr>
                <a:srgbClr val="000000"/>
              </a:buClr>
              <a:buSzPct val="100000"/>
              <a:buFont typeface="Verdana" panose="020B0604030504040204" pitchFamily="34" charset="0"/>
              <a:buChar char="•"/>
            </a:pPr>
            <a:endParaRPr lang="en-GB" altLang="en-US" sz="3000" b="1" dirty="0">
              <a:solidFill>
                <a:srgbClr val="990000"/>
              </a:solidFill>
              <a:latin typeface="Calibri" panose="020F0502020204030204" pitchFamily="34" charset="0"/>
            </a:endParaRPr>
          </a:p>
          <a:p>
            <a:pPr lvl="1" eaLnBrk="1" hangingPunct="1">
              <a:lnSpc>
                <a:spcPct val="90000"/>
              </a:lnSpc>
              <a:spcBef>
                <a:spcPts val="550"/>
              </a:spcBef>
              <a:buClr>
                <a:srgbClr val="000000"/>
              </a:buClr>
              <a:buSzPct val="100000"/>
              <a:buFont typeface="Verdana" panose="020B0604030504040204" pitchFamily="34" charset="0"/>
              <a:buChar char="•"/>
            </a:pPr>
            <a:r>
              <a:rPr lang="en-GB" altLang="en-US" sz="3000" dirty="0">
                <a:solidFill>
                  <a:srgbClr val="000000"/>
                </a:solidFill>
                <a:latin typeface="Calibri" panose="020F0502020204030204" pitchFamily="34" charset="0"/>
              </a:rPr>
              <a:t>Choose an industry that will allow you to complete a </a:t>
            </a:r>
            <a:r>
              <a:rPr lang="en-GB" altLang="en-US" sz="3000" b="1" dirty="0">
                <a:solidFill>
                  <a:srgbClr val="C00000"/>
                </a:solidFill>
                <a:latin typeface="Calibri" panose="020F0502020204030204" pitchFamily="34" charset="0"/>
                <a:hlinkClick r:id="rId4" action="ppaction://hlinksldjump"/>
              </a:rPr>
              <a:t>PESTEL</a:t>
            </a:r>
            <a:r>
              <a:rPr lang="en-GB" altLang="en-US" sz="3000" dirty="0">
                <a:solidFill>
                  <a:srgbClr val="000000"/>
                </a:solidFill>
                <a:latin typeface="Calibri" panose="020F0502020204030204" pitchFamily="34" charset="0"/>
              </a:rPr>
              <a:t> analysis (i.e., at least </a:t>
            </a:r>
            <a:r>
              <a:rPr lang="en-GB" altLang="en-US" sz="3000" b="1" dirty="0">
                <a:solidFill>
                  <a:srgbClr val="C00000"/>
                </a:solidFill>
                <a:latin typeface="Calibri" panose="020F0502020204030204" pitchFamily="34" charset="0"/>
              </a:rPr>
              <a:t>one</a:t>
            </a:r>
            <a:r>
              <a:rPr lang="en-GB" altLang="en-US" sz="3000" b="1" dirty="0">
                <a:solidFill>
                  <a:srgbClr val="FF0000"/>
                </a:solidFill>
                <a:latin typeface="Calibri" panose="020F0502020204030204" pitchFamily="34" charset="0"/>
              </a:rPr>
              <a:t> </a:t>
            </a:r>
            <a:r>
              <a:rPr lang="en-GB" altLang="en-US" sz="3000" b="1" dirty="0">
                <a:solidFill>
                  <a:srgbClr val="C00000"/>
                </a:solidFill>
                <a:latin typeface="Calibri" panose="020F0502020204030204" pitchFamily="34" charset="0"/>
              </a:rPr>
              <a:t>opportunity &amp; one threat </a:t>
            </a:r>
            <a:r>
              <a:rPr lang="en-GB" altLang="en-US" sz="3000" dirty="0">
                <a:solidFill>
                  <a:schemeClr val="tx1"/>
                </a:solidFill>
                <a:latin typeface="Calibri" panose="020F0502020204030204" pitchFamily="34" charset="0"/>
              </a:rPr>
              <a:t>for each environment</a:t>
            </a:r>
            <a:r>
              <a:rPr lang="en-GB" altLang="en-US" sz="3000" dirty="0">
                <a:solidFill>
                  <a:srgbClr val="000000"/>
                </a:solidFill>
                <a:latin typeface="Calibri" panose="020F0502020204030204" pitchFamily="34" charset="0"/>
              </a:rPr>
              <a:t>)</a:t>
            </a:r>
            <a:endParaRPr lang="en-GB" altLang="en-US" sz="3000" b="1" dirty="0">
              <a:solidFill>
                <a:srgbClr val="552139"/>
              </a:solidFill>
              <a:latin typeface="Calibri" panose="020F0502020204030204" pitchFamily="34" charset="0"/>
            </a:endParaRPr>
          </a:p>
        </p:txBody>
      </p:sp>
      <p:pic>
        <p:nvPicPr>
          <p:cNvPr id="33796" name="Picture 3" descr="Woman with shopping bags">
            <a:extLst>
              <a:ext uri="{FF2B5EF4-FFF2-40B4-BE49-F238E27FC236}">
                <a16:creationId xmlns:a16="http://schemas.microsoft.com/office/drawing/2014/main" id="{DA4280EE-A4C6-360F-1E6D-FDA4AA3BEE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4470" y="1145165"/>
            <a:ext cx="304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FCAC67DB-33B5-2A1C-B9D5-6DB015FD354C}"/>
              </a:ext>
            </a:extLst>
          </p:cNvPr>
          <p:cNvSpPr>
            <a:spLocks noGrp="1" noChangeArrowheads="1"/>
          </p:cNvSpPr>
          <p:nvPr>
            <p:ph type="title"/>
          </p:nvPr>
        </p:nvSpPr>
        <p:spPr>
          <a:xfrm>
            <a:off x="2166939" y="500063"/>
            <a:ext cx="8135937" cy="779462"/>
          </a:xfrm>
        </p:spPr>
        <p:txBody>
          <a:bodyPr/>
          <a:lstStyle/>
          <a:p>
            <a:r>
              <a:rPr lang="en-US" altLang="en-US" dirty="0"/>
              <a:t>Can I Do a Manufacturing Industry?</a:t>
            </a:r>
            <a:endParaRPr lang="en-CA" altLang="en-US" dirty="0"/>
          </a:p>
        </p:txBody>
      </p:sp>
      <p:sp>
        <p:nvSpPr>
          <p:cNvPr id="34819" name="Content Placeholder 2">
            <a:extLst>
              <a:ext uri="{FF2B5EF4-FFF2-40B4-BE49-F238E27FC236}">
                <a16:creationId xmlns:a16="http://schemas.microsoft.com/office/drawing/2014/main" id="{EB2FAED2-4EBA-599C-AA78-FE4B295D3278}"/>
              </a:ext>
            </a:extLst>
          </p:cNvPr>
          <p:cNvSpPr>
            <a:spLocks noGrp="1" noChangeArrowheads="1"/>
          </p:cNvSpPr>
          <p:nvPr>
            <p:ph idx="1"/>
          </p:nvPr>
        </p:nvSpPr>
        <p:spPr>
          <a:xfrm>
            <a:off x="622734" y="1500188"/>
            <a:ext cx="6802004" cy="4452505"/>
          </a:xfrm>
        </p:spPr>
        <p:txBody>
          <a:bodyPr/>
          <a:lstStyle/>
          <a:p>
            <a:r>
              <a:rPr lang="en-US" altLang="en-US" sz="2800" b="1">
                <a:solidFill>
                  <a:srgbClr val="C00000"/>
                </a:solidFill>
              </a:rPr>
              <a:t>YES</a:t>
            </a:r>
            <a:r>
              <a:rPr lang="en-US" altLang="en-US" sz="2800">
                <a:solidFill>
                  <a:srgbClr val="C00000"/>
                </a:solidFill>
              </a:rPr>
              <a:t>,</a:t>
            </a:r>
            <a:r>
              <a:rPr lang="en-US" altLang="en-US" sz="2800"/>
              <a:t> as long as the end product that the industry generates is  consumer oriented.</a:t>
            </a:r>
            <a:br>
              <a:rPr lang="en-US" altLang="en-US" sz="2800"/>
            </a:br>
            <a:endParaRPr lang="en-US" altLang="en-US" sz="2800"/>
          </a:p>
          <a:p>
            <a:r>
              <a:rPr lang="en-US" altLang="en-US" sz="2800"/>
              <a:t>The industry does not have to sell directly to the consumer, but it should be a consumer product.</a:t>
            </a:r>
            <a:br>
              <a:rPr lang="en-US" altLang="en-US" sz="2800"/>
            </a:br>
            <a:endParaRPr lang="en-US" altLang="en-US" sz="2800"/>
          </a:p>
          <a:p>
            <a:r>
              <a:rPr lang="en-US" altLang="en-US" sz="2800"/>
              <a:t>Ask yourself, have I bought this product lately? </a:t>
            </a:r>
          </a:p>
        </p:txBody>
      </p:sp>
      <p:pic>
        <p:nvPicPr>
          <p:cNvPr id="34820" name="Picture 3" descr="Rolled steel">
            <a:extLst>
              <a:ext uri="{FF2B5EF4-FFF2-40B4-BE49-F238E27FC236}">
                <a16:creationId xmlns:a16="http://schemas.microsoft.com/office/drawing/2014/main" id="{969EAE89-2621-869E-956C-EAFC04D201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4823" y="1417571"/>
            <a:ext cx="3121070" cy="204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ultiply 5" descr="X">
            <a:extLst>
              <a:ext uri="{FF2B5EF4-FFF2-40B4-BE49-F238E27FC236}">
                <a16:creationId xmlns:a16="http://schemas.microsoft.com/office/drawing/2014/main" id="{CCEB8255-0AEA-7142-8415-CF9100B334BF}"/>
              </a:ext>
            </a:extLst>
          </p:cNvPr>
          <p:cNvSpPr/>
          <p:nvPr/>
        </p:nvSpPr>
        <p:spPr bwMode="auto">
          <a:xfrm>
            <a:off x="9009430" y="1712355"/>
            <a:ext cx="1714500" cy="1571625"/>
          </a:xfrm>
          <a:prstGeom prst="mathMultiply">
            <a:avLst/>
          </a:prstGeom>
          <a:solidFill>
            <a:srgbClr val="990000"/>
          </a:solidFill>
          <a:ln w="9525" cap="flat" cmpd="sng" algn="ctr">
            <a:solidFill>
              <a:schemeClr val="tx1"/>
            </a:solidFill>
            <a:prstDash val="solid"/>
            <a:round/>
            <a:headEnd type="none" w="med" len="med"/>
            <a:tailEnd type="none" w="med" len="med"/>
          </a:ln>
          <a:effectLst/>
        </p:spPr>
        <p:txBody>
          <a:bodyPr/>
          <a:lstStyle/>
          <a:p>
            <a:pPr>
              <a:lnSpc>
                <a:spcPct val="101000"/>
              </a:lnSpc>
              <a:buClr>
                <a:srgbClr val="000000"/>
              </a:buClr>
              <a:buSzPct val="100000"/>
              <a:buFont typeface="Verdana" pitchFamily="32" charset="0"/>
              <a:buNone/>
              <a:defRPr/>
            </a:pPr>
            <a:endParaRPr lang="en-US">
              <a:latin typeface="Verdana" pitchFamily="32" charset="0"/>
              <a:ea typeface="ＭＳ Ｐゴシック"/>
            </a:endParaRPr>
          </a:p>
        </p:txBody>
      </p:sp>
      <p:pic>
        <p:nvPicPr>
          <p:cNvPr id="34821" name="Picture 4" descr="Automobile">
            <a:extLst>
              <a:ext uri="{FF2B5EF4-FFF2-40B4-BE49-F238E27FC236}">
                <a16:creationId xmlns:a16="http://schemas.microsoft.com/office/drawing/2014/main" id="{CC26811E-F9A7-8886-FAA6-2969044CEA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6541" y="3972792"/>
            <a:ext cx="3121070"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5" descr="Checkmark">
            <a:extLst>
              <a:ext uri="{FF2B5EF4-FFF2-40B4-BE49-F238E27FC236}">
                <a16:creationId xmlns:a16="http://schemas.microsoft.com/office/drawing/2014/main" id="{F8CC5DF1-8E72-071F-3D3A-AFD2DDAC2D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6308" y="3818371"/>
            <a:ext cx="20288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6" name="Title 8">
            <a:extLst>
              <a:ext uri="{FF2B5EF4-FFF2-40B4-BE49-F238E27FC236}">
                <a16:creationId xmlns:a16="http://schemas.microsoft.com/office/drawing/2014/main" id="{9E12FFC5-93D9-76BA-F4B9-61A48D446A33}"/>
              </a:ext>
            </a:extLst>
          </p:cNvPr>
          <p:cNvSpPr>
            <a:spLocks noGrp="1"/>
          </p:cNvSpPr>
          <p:nvPr>
            <p:ph type="title" idx="4294967295"/>
          </p:nvPr>
        </p:nvSpPr>
        <p:spPr>
          <a:xfrm>
            <a:off x="2279651" y="260350"/>
            <a:ext cx="7542213" cy="865188"/>
          </a:xfrm>
        </p:spPr>
        <p:txBody>
          <a:bodyPr/>
          <a:lstStyle/>
          <a:p>
            <a:r>
              <a:rPr lang="en-GB" altLang="en-US" sz="3600" dirty="0">
                <a:latin typeface="Calibri" panose="020F0502020204030204" pitchFamily="34" charset="0"/>
              </a:rPr>
              <a:t>Choosing the Right Industry</a:t>
            </a:r>
            <a:endParaRPr lang="en-CA" altLang="en-US" sz="3600" dirty="0"/>
          </a:p>
        </p:txBody>
      </p:sp>
      <p:sp>
        <p:nvSpPr>
          <p:cNvPr id="39939" name="Text Box 2">
            <a:extLst>
              <a:ext uri="{FF2B5EF4-FFF2-40B4-BE49-F238E27FC236}">
                <a16:creationId xmlns:a16="http://schemas.microsoft.com/office/drawing/2014/main" id="{11BDF046-0E09-1D15-ABBF-2A84A314BE0C}"/>
              </a:ext>
            </a:extLst>
          </p:cNvPr>
          <p:cNvSpPr txBox="1">
            <a:spLocks noChangeArrowheads="1"/>
          </p:cNvSpPr>
          <p:nvPr/>
        </p:nvSpPr>
        <p:spPr bwMode="auto">
          <a:xfrm>
            <a:off x="631394" y="1571626"/>
            <a:ext cx="8210982"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40" tIns="45720" rIns="91440" bIns="45720" anchor="t"/>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marL="340995" indent="-340995" eaLnBrk="1" hangingPunct="1">
              <a:lnSpc>
                <a:spcPct val="80000"/>
              </a:lnSpc>
              <a:spcBef>
                <a:spcPts val="650"/>
              </a:spcBef>
              <a:buClr>
                <a:srgbClr val="000000"/>
              </a:buClr>
              <a:buSzPct val="100000"/>
              <a:buFont typeface="Verdana" panose="020B0604030504040204" pitchFamily="34" charset="0"/>
              <a:buChar char="•"/>
            </a:pPr>
            <a:r>
              <a:rPr lang="en-GB" altLang="en-US" sz="3000" dirty="0">
                <a:solidFill>
                  <a:srgbClr val="000000"/>
                </a:solidFill>
                <a:latin typeface="Calibri"/>
                <a:ea typeface="ＭＳ Ｐゴシック"/>
              </a:rPr>
              <a:t>The </a:t>
            </a:r>
            <a:r>
              <a:rPr lang="en-GB" altLang="en-US" sz="3000" b="1" dirty="0">
                <a:solidFill>
                  <a:srgbClr val="C00000"/>
                </a:solidFill>
                <a:latin typeface="Calibri"/>
                <a:ea typeface="ＭＳ Ｐゴシック"/>
              </a:rPr>
              <a:t>product (good/service) </a:t>
            </a:r>
            <a:r>
              <a:rPr lang="en-GB" altLang="en-US" sz="3000" dirty="0">
                <a:solidFill>
                  <a:srgbClr val="000000"/>
                </a:solidFill>
                <a:latin typeface="Calibri"/>
                <a:ea typeface="ＭＳ Ｐゴシック"/>
              </a:rPr>
              <a:t>that is produced by this industry must be </a:t>
            </a:r>
            <a:r>
              <a:rPr lang="en-GB" altLang="en-US" sz="3000" b="1" dirty="0">
                <a:solidFill>
                  <a:srgbClr val="C00000"/>
                </a:solidFill>
                <a:latin typeface="Calibri"/>
                <a:ea typeface="ＭＳ Ｐゴシック"/>
              </a:rPr>
              <a:t>marketed (i.e., sold) in Canada </a:t>
            </a:r>
            <a:r>
              <a:rPr lang="en-GB" altLang="en-US" sz="3000" dirty="0">
                <a:solidFill>
                  <a:schemeClr val="tx1"/>
                </a:solidFill>
                <a:latin typeface="Calibri"/>
                <a:ea typeface="ＭＳ Ｐゴシック"/>
              </a:rPr>
              <a:t>- </a:t>
            </a:r>
            <a:r>
              <a:rPr lang="en-GB" altLang="en-US" sz="3000" dirty="0">
                <a:solidFill>
                  <a:srgbClr val="000000"/>
                </a:solidFill>
                <a:latin typeface="Calibri"/>
                <a:ea typeface="ＭＳ Ｐゴシック"/>
              </a:rPr>
              <a:t>although not necessarily made in </a:t>
            </a:r>
            <a:br>
              <a:rPr lang="en-GB" altLang="en-US" sz="3000" dirty="0">
                <a:latin typeface="Calibri" panose="020F0502020204030204" pitchFamily="34" charset="0"/>
              </a:rPr>
            </a:br>
            <a:r>
              <a:rPr lang="en-GB" altLang="en-US" sz="3000" dirty="0">
                <a:solidFill>
                  <a:srgbClr val="000000"/>
                </a:solidFill>
                <a:latin typeface="Calibri"/>
                <a:ea typeface="ＭＳ Ｐゴシック"/>
              </a:rPr>
              <a:t>Canada</a:t>
            </a:r>
            <a:endParaRPr lang="en-US" dirty="0">
              <a:latin typeface="Calibri"/>
              <a:ea typeface="ＭＳ Ｐゴシック"/>
            </a:endParaRPr>
          </a:p>
          <a:p>
            <a:pPr marL="340995" indent="-340995" eaLnBrk="1" hangingPunct="1">
              <a:lnSpc>
                <a:spcPct val="80000"/>
              </a:lnSpc>
              <a:spcBef>
                <a:spcPts val="650"/>
              </a:spcBef>
              <a:buClr>
                <a:srgbClr val="000000"/>
              </a:buClr>
              <a:buSzPct val="100000"/>
              <a:buFont typeface="Verdana" panose="020B0604030504040204" pitchFamily="34" charset="0"/>
              <a:buNone/>
            </a:pPr>
            <a:endParaRPr lang="en-GB" altLang="en-US" sz="3000">
              <a:solidFill>
                <a:srgbClr val="000000"/>
              </a:solidFill>
              <a:latin typeface="Calibri" panose="020F0502020204030204" pitchFamily="34" charset="0"/>
            </a:endParaRPr>
          </a:p>
          <a:p>
            <a:pPr marL="340995" indent="-340995" eaLnBrk="1" hangingPunct="1">
              <a:lnSpc>
                <a:spcPct val="80000"/>
              </a:lnSpc>
              <a:spcBef>
                <a:spcPts val="650"/>
              </a:spcBef>
              <a:buClr>
                <a:srgbClr val="000000"/>
              </a:buClr>
              <a:buSzPct val="100000"/>
              <a:buFont typeface="Verdana" panose="020B0604030504040204" pitchFamily="34" charset="0"/>
              <a:buChar char="•"/>
            </a:pPr>
            <a:r>
              <a:rPr lang="en-GB" altLang="en-US" sz="3000" dirty="0">
                <a:solidFill>
                  <a:srgbClr val="000000"/>
                </a:solidFill>
                <a:latin typeface="Calibri"/>
                <a:ea typeface="ＭＳ Ｐゴシック"/>
              </a:rPr>
              <a:t>There must be </a:t>
            </a:r>
            <a:r>
              <a:rPr lang="en-GB" altLang="en-US" sz="3000" b="1" dirty="0">
                <a:solidFill>
                  <a:srgbClr val="C00000"/>
                </a:solidFill>
                <a:latin typeface="Calibri"/>
                <a:ea typeface="ＭＳ Ｐゴシック"/>
              </a:rPr>
              <a:t>at least three competitors</a:t>
            </a:r>
            <a:r>
              <a:rPr lang="en-GB" altLang="en-US" sz="3000" dirty="0">
                <a:solidFill>
                  <a:srgbClr val="C00000"/>
                </a:solidFill>
                <a:latin typeface="Calibri"/>
                <a:ea typeface="ＭＳ Ｐゴシック"/>
              </a:rPr>
              <a:t> </a:t>
            </a:r>
            <a:r>
              <a:rPr lang="en-GB" altLang="en-US" sz="3000" dirty="0">
                <a:solidFill>
                  <a:srgbClr val="000000"/>
                </a:solidFill>
                <a:latin typeface="Calibri"/>
                <a:ea typeface="ＭＳ Ｐゴシック"/>
              </a:rPr>
              <a:t>in this Canadian industry; therefore, no monopolies! Companies do not have to originate in Canada, but they do have to do business in Canada</a:t>
            </a:r>
          </a:p>
          <a:p>
            <a:pPr marL="340995" indent="-340995" eaLnBrk="1" hangingPunct="1">
              <a:lnSpc>
                <a:spcPct val="80000"/>
              </a:lnSpc>
              <a:spcBef>
                <a:spcPts val="650"/>
              </a:spcBef>
              <a:buClr>
                <a:srgbClr val="000000"/>
              </a:buClr>
              <a:buSzPct val="100000"/>
              <a:buFont typeface="Wingdings" panose="05000000000000000000" pitchFamily="2" charset="2"/>
              <a:buNone/>
            </a:pPr>
            <a:r>
              <a:rPr lang="en-GB" altLang="en-US" sz="2600" b="1" dirty="0">
                <a:solidFill>
                  <a:srgbClr val="000000"/>
                </a:solidFill>
                <a:latin typeface="Verdana"/>
                <a:ea typeface="ＭＳ Ｐゴシック"/>
              </a:rPr>
              <a:t>	</a:t>
            </a:r>
          </a:p>
        </p:txBody>
      </p:sp>
      <p:pic>
        <p:nvPicPr>
          <p:cNvPr id="35844" name="Picture 6" descr="Map of Canada">
            <a:extLst>
              <a:ext uri="{FF2B5EF4-FFF2-40B4-BE49-F238E27FC236}">
                <a16:creationId xmlns:a16="http://schemas.microsoft.com/office/drawing/2014/main" id="{97DF18D6-519C-22F5-AFDD-BF502086D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9070" y="1359477"/>
            <a:ext cx="2675226" cy="215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descr="Three buildings/businesses">
            <a:extLst>
              <a:ext uri="{FF2B5EF4-FFF2-40B4-BE49-F238E27FC236}">
                <a16:creationId xmlns:a16="http://schemas.microsoft.com/office/drawing/2014/main" id="{E5912C43-FB86-40AC-9C1E-03ADCB0C0B0F}"/>
              </a:ext>
            </a:extLst>
          </p:cNvPr>
          <p:cNvGrpSpPr>
            <a:grpSpLocks/>
          </p:cNvGrpSpPr>
          <p:nvPr/>
        </p:nvGrpSpPr>
        <p:grpSpPr bwMode="auto">
          <a:xfrm>
            <a:off x="9309246" y="3845358"/>
            <a:ext cx="1787525" cy="1725612"/>
            <a:chOff x="7452424" y="4820007"/>
            <a:chExt cx="1151920" cy="1344567"/>
          </a:xfrm>
        </p:grpSpPr>
        <p:pic>
          <p:nvPicPr>
            <p:cNvPr id="35847" name="Picture 9" descr="C:\Documents and Settings\perkovic\Local Settings\Temporary Internet Files\Content.IE5\7I8QWUT1\MC900434847[1].png">
              <a:extLst>
                <a:ext uri="{FF2B5EF4-FFF2-40B4-BE49-F238E27FC236}">
                  <a16:creationId xmlns:a16="http://schemas.microsoft.com/office/drawing/2014/main" id="{9B2266AB-A3E3-1178-F889-E45EC70161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424" y="4820007"/>
              <a:ext cx="647968" cy="64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9" descr="C:\Documents and Settings\perkovic\Local Settings\Temporary Internet Files\Content.IE5\7I8QWUT1\MC900434847[1].png">
              <a:extLst>
                <a:ext uri="{FF2B5EF4-FFF2-40B4-BE49-F238E27FC236}">
                  <a16:creationId xmlns:a16="http://schemas.microsoft.com/office/drawing/2014/main" id="{43B66E3F-F09C-4FFB-AA1F-565AA45213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344" y="5157192"/>
              <a:ext cx="647968" cy="64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9" descr="C:\Documents and Settings\perkovic\Local Settings\Temporary Internet Files\Content.IE5\7I8QWUT1\MC900434847[1].png">
              <a:extLst>
                <a:ext uri="{FF2B5EF4-FFF2-40B4-BE49-F238E27FC236}">
                  <a16:creationId xmlns:a16="http://schemas.microsoft.com/office/drawing/2014/main" id="{D2EFE71B-BD5B-3CC5-E4ED-850E8EE818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376" y="5517232"/>
              <a:ext cx="647968" cy="64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9939">
                                            <p:txEl>
                                              <p:pRg st="2" end="2"/>
                                            </p:txEl>
                                          </p:spTgt>
                                        </p:tgtEl>
                                        <p:attrNameLst>
                                          <p:attrName>style.visibility</p:attrName>
                                        </p:attrNameLst>
                                      </p:cBhvr>
                                      <p:to>
                                        <p:strVal val="visible"/>
                                      </p:to>
                                    </p:set>
                                    <p:animEffect transition="in" filter="fade">
                                      <p:cBhvr>
                                        <p:cTn id="7" dur="1000"/>
                                        <p:tgtEl>
                                          <p:spTgt spid="39939">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9" name="Title 4">
            <a:extLst>
              <a:ext uri="{FF2B5EF4-FFF2-40B4-BE49-F238E27FC236}">
                <a16:creationId xmlns:a16="http://schemas.microsoft.com/office/drawing/2014/main" id="{3B198E5A-74C9-AE7D-281F-1EFBF9FBCB28}"/>
              </a:ext>
            </a:extLst>
          </p:cNvPr>
          <p:cNvSpPr>
            <a:spLocks noGrp="1"/>
          </p:cNvSpPr>
          <p:nvPr>
            <p:ph type="title" idx="4294967295"/>
          </p:nvPr>
        </p:nvSpPr>
        <p:spPr>
          <a:xfrm>
            <a:off x="3865563" y="185738"/>
            <a:ext cx="7542212" cy="1433512"/>
          </a:xfrm>
        </p:spPr>
        <p:txBody>
          <a:bodyPr/>
          <a:lstStyle/>
          <a:p>
            <a:r>
              <a:rPr lang="en-GB" altLang="en-US" sz="3600" dirty="0">
                <a:latin typeface="Calibri" panose="020F0502020204030204" pitchFamily="34" charset="0"/>
              </a:rPr>
              <a:t>Using Industry Codes to Find Companies/Competitors</a:t>
            </a:r>
            <a:endParaRPr lang="en-CA" altLang="en-US" sz="3600" dirty="0"/>
          </a:p>
        </p:txBody>
      </p:sp>
      <p:sp>
        <p:nvSpPr>
          <p:cNvPr id="36867" name="Text Box 2">
            <a:extLst>
              <a:ext uri="{FF2B5EF4-FFF2-40B4-BE49-F238E27FC236}">
                <a16:creationId xmlns:a16="http://schemas.microsoft.com/office/drawing/2014/main" id="{7BF9EE4E-3E9A-C209-CABB-6351268438E9}"/>
              </a:ext>
            </a:extLst>
          </p:cNvPr>
          <p:cNvSpPr txBox="1">
            <a:spLocks noChangeArrowheads="1"/>
          </p:cNvSpPr>
          <p:nvPr/>
        </p:nvSpPr>
        <p:spPr bwMode="auto">
          <a:xfrm>
            <a:off x="4135582" y="1844675"/>
            <a:ext cx="7550583"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40" tIns="45720" rIns="91440" bIns="45720" anchor="t"/>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marL="340995" indent="-340995" eaLnBrk="1" hangingPunct="1">
              <a:spcBef>
                <a:spcPts val="650"/>
              </a:spcBef>
              <a:buClr>
                <a:srgbClr val="000000"/>
              </a:buClr>
              <a:buSzPct val="100000"/>
              <a:buFont typeface="Verdana" panose="020B0604030504040204" pitchFamily="34" charset="0"/>
              <a:buChar char="•"/>
            </a:pPr>
            <a:r>
              <a:rPr lang="en-GB" altLang="en-US" sz="3000">
                <a:solidFill>
                  <a:srgbClr val="000000"/>
                </a:solidFill>
                <a:latin typeface="Calibri"/>
                <a:ea typeface="ＭＳ Ｐゴシック"/>
              </a:rPr>
              <a:t>Your </a:t>
            </a:r>
            <a:r>
              <a:rPr lang="en-GB" altLang="en-US" sz="3000" b="1">
                <a:solidFill>
                  <a:srgbClr val="000000"/>
                </a:solidFill>
                <a:latin typeface="Calibri"/>
                <a:ea typeface="ＭＳ Ｐゴシック"/>
                <a:hlinkClick r:id="rId4"/>
              </a:rPr>
              <a:t>course research guide</a:t>
            </a:r>
            <a:r>
              <a:rPr lang="en-GB" altLang="en-US" sz="3000" b="1">
                <a:solidFill>
                  <a:srgbClr val="000000"/>
                </a:solidFill>
                <a:latin typeface="Calibri"/>
                <a:ea typeface="ＭＳ Ｐゴシック"/>
              </a:rPr>
              <a:t> </a:t>
            </a:r>
            <a:r>
              <a:rPr lang="en-GB" altLang="en-US" sz="3000">
                <a:solidFill>
                  <a:srgbClr val="000000"/>
                </a:solidFill>
                <a:latin typeface="Calibri"/>
                <a:ea typeface="ＭＳ Ｐゴシック"/>
              </a:rPr>
              <a:t>lists key directories and databases which group companies by industry classification code (SIC and/or NAICS)</a:t>
            </a:r>
            <a:br>
              <a:rPr lang="en-GB" altLang="en-US" sz="3000">
                <a:solidFill>
                  <a:srgbClr val="000000"/>
                </a:solidFill>
                <a:latin typeface="Calibri"/>
                <a:ea typeface="ＭＳ Ｐゴシック"/>
              </a:rPr>
            </a:br>
            <a:endParaRPr lang="en-GB" altLang="en-US" sz="3000">
              <a:solidFill>
                <a:srgbClr val="000000"/>
              </a:solidFill>
              <a:latin typeface="Calibri" panose="020F0502020204030204" pitchFamily="34" charset="0"/>
            </a:endParaRPr>
          </a:p>
          <a:p>
            <a:pPr marL="340995" indent="-340995" eaLnBrk="1" hangingPunct="1">
              <a:spcBef>
                <a:spcPts val="700"/>
              </a:spcBef>
              <a:buClr>
                <a:srgbClr val="000000"/>
              </a:buClr>
              <a:buSzPct val="100000"/>
              <a:buFont typeface="Verdana" panose="020B0604030504040204" pitchFamily="34" charset="0"/>
              <a:buChar char="•"/>
            </a:pPr>
            <a:r>
              <a:rPr lang="en-GB" altLang="en-US" sz="3000" b="1">
                <a:solidFill>
                  <a:srgbClr val="C00000"/>
                </a:solidFill>
                <a:latin typeface="Calibri" panose="020F0502020204030204" pitchFamily="34" charset="0"/>
              </a:rPr>
              <a:t>Principle is the same:</a:t>
            </a:r>
            <a:r>
              <a:rPr lang="en-GB" altLang="en-US" sz="3000">
                <a:solidFill>
                  <a:srgbClr val="C00000"/>
                </a:solidFill>
                <a:latin typeface="Calibri" panose="020F0502020204030204" pitchFamily="34" charset="0"/>
              </a:rPr>
              <a:t> </a:t>
            </a:r>
            <a:r>
              <a:rPr lang="en-GB" altLang="en-US" sz="3000">
                <a:solidFill>
                  <a:srgbClr val="000000"/>
                </a:solidFill>
                <a:latin typeface="Calibri" panose="020F0502020204030204" pitchFamily="34" charset="0"/>
              </a:rPr>
              <a:t>Look up the code and find the list of companies active in it</a:t>
            </a:r>
            <a:endParaRPr lang="en-GB" altLang="en-US" sz="3000">
              <a:solidFill>
                <a:srgbClr val="000000"/>
              </a:solidFill>
            </a:endParaRPr>
          </a:p>
          <a:p>
            <a:pPr marL="340995" indent="-340995" eaLnBrk="1" hangingPunct="1">
              <a:spcBef>
                <a:spcPts val="650"/>
              </a:spcBef>
              <a:buClr>
                <a:srgbClr val="000000"/>
              </a:buClr>
              <a:buSzPct val="100000"/>
              <a:buFont typeface="Verdana" panose="020B0604030504040204" pitchFamily="34" charset="0"/>
              <a:buNone/>
            </a:pPr>
            <a:endParaRPr lang="en-GB" altLang="en-US" sz="2600">
              <a:solidFill>
                <a:srgbClr val="000000"/>
              </a:solidFill>
            </a:endParaRPr>
          </a:p>
        </p:txBody>
      </p:sp>
      <p:pic>
        <p:nvPicPr>
          <p:cNvPr id="3" name="Picture 2" descr="Low angle view of modern financial skyscrapers into the sky">
            <a:extLst>
              <a:ext uri="{FF2B5EF4-FFF2-40B4-BE49-F238E27FC236}">
                <a16:creationId xmlns:a16="http://schemas.microsoft.com/office/drawing/2014/main" id="{255096D3-42A0-901F-F01D-1E8322DEE962}"/>
              </a:ext>
            </a:extLst>
          </p:cNvPr>
          <p:cNvPicPr>
            <a:picLocks noChangeAspect="1"/>
          </p:cNvPicPr>
          <p:nvPr/>
        </p:nvPicPr>
        <p:blipFill rotWithShape="1">
          <a:blip r:embed="rId5">
            <a:extLst>
              <a:ext uri="{28A0092B-C50C-407E-A947-70E740481C1C}">
                <a14:useLocalDpi xmlns:a14="http://schemas.microsoft.com/office/drawing/2010/main" val="0"/>
              </a:ext>
            </a:extLst>
          </a:blip>
          <a:srcRect t="15849"/>
          <a:stretch/>
        </p:blipFill>
        <p:spPr>
          <a:xfrm rot="5400000">
            <a:off x="-1513282" y="1513283"/>
            <a:ext cx="6892128" cy="3865562"/>
          </a:xfrm>
          <a:prstGeom prst="rect">
            <a:avLst/>
          </a:prstGeom>
        </p:spPr>
      </p:pic>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908" name="Title 23">
            <a:extLst>
              <a:ext uri="{FF2B5EF4-FFF2-40B4-BE49-F238E27FC236}">
                <a16:creationId xmlns:a16="http://schemas.microsoft.com/office/drawing/2014/main" id="{87EAD829-BD41-721D-662E-2FFBF9BDFE31}"/>
              </a:ext>
            </a:extLst>
          </p:cNvPr>
          <p:cNvSpPr>
            <a:spLocks noGrp="1"/>
          </p:cNvSpPr>
          <p:nvPr>
            <p:ph type="title" idx="4294967295"/>
          </p:nvPr>
        </p:nvSpPr>
        <p:spPr>
          <a:xfrm>
            <a:off x="2063750" y="260350"/>
            <a:ext cx="8280400" cy="1296988"/>
          </a:xfrm>
        </p:spPr>
        <p:txBody>
          <a:bodyPr/>
          <a:lstStyle/>
          <a:p>
            <a:r>
              <a:rPr lang="en-GB" altLang="en-US" sz="3600" dirty="0">
                <a:latin typeface="Calibri" panose="020F0502020204030204" pitchFamily="34" charset="0"/>
                <a:hlinkClick r:id="rId4"/>
              </a:rPr>
              <a:t>Canadian Business Database </a:t>
            </a:r>
            <a:br>
              <a:rPr lang="en-GB" altLang="en-US" sz="4000" dirty="0">
                <a:latin typeface="Calibri" panose="020F0502020204030204" pitchFamily="34" charset="0"/>
              </a:rPr>
            </a:br>
            <a:r>
              <a:rPr lang="en-GB" altLang="en-US" sz="2200" b="0" u="sng" dirty="0">
                <a:latin typeface="Calibri" panose="020F0502020204030204" pitchFamily="34" charset="0"/>
              </a:rPr>
              <a:t>Most comprehensive</a:t>
            </a:r>
            <a:r>
              <a:rPr lang="en-GB" altLang="en-US" sz="2200" b="0" dirty="0">
                <a:latin typeface="Calibri" panose="020F0502020204030204" pitchFamily="34" charset="0"/>
              </a:rPr>
              <a:t> directory of </a:t>
            </a:r>
            <a:r>
              <a:rPr lang="en-GB" altLang="en-US" sz="2200" b="0" u="sng" dirty="0">
                <a:latin typeface="Calibri" panose="020F0502020204030204" pitchFamily="34" charset="0"/>
              </a:rPr>
              <a:t>public &amp; private </a:t>
            </a:r>
            <a:r>
              <a:rPr lang="en-GB" altLang="en-US" sz="2200" b="0" dirty="0">
                <a:latin typeface="Calibri" panose="020F0502020204030204" pitchFamily="34" charset="0"/>
              </a:rPr>
              <a:t>companies in Canada covering all industries by SIC or NAICS</a:t>
            </a:r>
            <a:r>
              <a:rPr lang="en-GB" altLang="en-US" sz="3200" b="0" dirty="0">
                <a:latin typeface="Calibri" panose="020F0502020204030204" pitchFamily="34" charset="0"/>
              </a:rPr>
              <a:t>.</a:t>
            </a:r>
            <a:endParaRPr lang="en-CA" altLang="en-US" b="0" dirty="0"/>
          </a:p>
        </p:txBody>
      </p:sp>
      <p:pic>
        <p:nvPicPr>
          <p:cNvPr id="37904" name="Picture 23">
            <a:extLst>
              <a:ext uri="{FF2B5EF4-FFF2-40B4-BE49-F238E27FC236}">
                <a16:creationId xmlns:a16="http://schemas.microsoft.com/office/drawing/2014/main" id="{4DC20F9C-2DAA-C6F8-E451-8521329F3DC0}"/>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r="24810" b="5416"/>
          <a:stretch/>
        </p:blipFill>
        <p:spPr bwMode="auto">
          <a:xfrm>
            <a:off x="1703389" y="1628776"/>
            <a:ext cx="219868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5" name="TextBox 12">
            <a:extLst>
              <a:ext uri="{FF2B5EF4-FFF2-40B4-BE49-F238E27FC236}">
                <a16:creationId xmlns:a16="http://schemas.microsoft.com/office/drawing/2014/main" id="{E52231D1-06EA-3EDD-F3B6-D9B91900DA79}"/>
              </a:ext>
            </a:extLst>
          </p:cNvPr>
          <p:cNvSpPr txBox="1">
            <a:spLocks noChangeArrowheads="1"/>
          </p:cNvSpPr>
          <p:nvPr/>
        </p:nvSpPr>
        <p:spPr bwMode="auto">
          <a:xfrm>
            <a:off x="4223877" y="1683237"/>
            <a:ext cx="3370262" cy="371475"/>
          </a:xfrm>
          <a:prstGeom prst="rect">
            <a:avLst/>
          </a:prstGeom>
          <a:solidFill>
            <a:srgbClr val="FFFF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r>
              <a:rPr lang="en-US" altLang="en-US" b="1" dirty="0">
                <a:solidFill>
                  <a:srgbClr val="C00000"/>
                </a:solidFill>
                <a:latin typeface="Calibri" panose="020F0502020204030204" pitchFamily="34" charset="0"/>
              </a:rPr>
              <a:t>1.</a:t>
            </a:r>
            <a:r>
              <a:rPr lang="en-US" altLang="en-US" dirty="0">
                <a:solidFill>
                  <a:schemeClr val="tx1"/>
                </a:solidFill>
                <a:latin typeface="Calibri" panose="020F0502020204030204" pitchFamily="34" charset="0"/>
              </a:rPr>
              <a:t> Click the </a:t>
            </a:r>
            <a:r>
              <a:rPr lang="en-US" altLang="en-US" b="1" dirty="0">
                <a:solidFill>
                  <a:schemeClr val="tx1"/>
                </a:solidFill>
                <a:latin typeface="Calibri" panose="020F0502020204030204" pitchFamily="34" charset="0"/>
              </a:rPr>
              <a:t>Advanced Search </a:t>
            </a:r>
            <a:r>
              <a:rPr lang="en-US" altLang="en-US" dirty="0">
                <a:solidFill>
                  <a:schemeClr val="tx1"/>
                </a:solidFill>
                <a:latin typeface="Calibri" panose="020F0502020204030204" pitchFamily="34" charset="0"/>
              </a:rPr>
              <a:t>tab</a:t>
            </a:r>
          </a:p>
        </p:txBody>
      </p:sp>
      <p:sp>
        <p:nvSpPr>
          <p:cNvPr id="37906" name="Rounded Rectangle 18">
            <a:extLst>
              <a:ext uri="{FF2B5EF4-FFF2-40B4-BE49-F238E27FC236}">
                <a16:creationId xmlns:a16="http://schemas.microsoft.com/office/drawing/2014/main" id="{29BE6048-819A-201F-165A-1C810A58D1A5}"/>
              </a:ext>
              <a:ext uri="{C183D7F6-B498-43B3-948B-1728B52AA6E4}">
                <adec:decorative xmlns:adec="http://schemas.microsoft.com/office/drawing/2017/decorative" val="1"/>
              </a:ext>
            </a:extLst>
          </p:cNvPr>
          <p:cNvSpPr>
            <a:spLocks noChangeArrowheads="1"/>
          </p:cNvSpPr>
          <p:nvPr/>
        </p:nvSpPr>
        <p:spPr bwMode="auto">
          <a:xfrm>
            <a:off x="1703388" y="1700214"/>
            <a:ext cx="1871662" cy="288925"/>
          </a:xfrm>
          <a:prstGeom prst="roundRect">
            <a:avLst>
              <a:gd name="adj" fmla="val 16667"/>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sp>
        <p:nvSpPr>
          <p:cNvPr id="37893" name="TextBox 15">
            <a:extLst>
              <a:ext uri="{FF2B5EF4-FFF2-40B4-BE49-F238E27FC236}">
                <a16:creationId xmlns:a16="http://schemas.microsoft.com/office/drawing/2014/main" id="{72D77ED8-6B43-6FA1-696E-932E5EA91472}"/>
              </a:ext>
            </a:extLst>
          </p:cNvPr>
          <p:cNvSpPr txBox="1">
            <a:spLocks noChangeArrowheads="1"/>
          </p:cNvSpPr>
          <p:nvPr/>
        </p:nvSpPr>
        <p:spPr bwMode="auto">
          <a:xfrm>
            <a:off x="4310064" y="2428876"/>
            <a:ext cx="2663825" cy="37306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r>
              <a:rPr lang="en-US" altLang="en-US" b="1">
                <a:solidFill>
                  <a:srgbClr val="C00000"/>
                </a:solidFill>
                <a:latin typeface="Calibri" panose="020F0502020204030204" pitchFamily="34" charset="0"/>
              </a:rPr>
              <a:t>2.</a:t>
            </a:r>
            <a:r>
              <a:rPr lang="en-US" altLang="en-US" b="1">
                <a:solidFill>
                  <a:schemeClr val="tx1"/>
                </a:solidFill>
                <a:latin typeface="Calibri" panose="020F0502020204030204" pitchFamily="34" charset="0"/>
              </a:rPr>
              <a:t> </a:t>
            </a:r>
            <a:r>
              <a:rPr lang="en-US" altLang="en-US">
                <a:solidFill>
                  <a:schemeClr val="tx1"/>
                </a:solidFill>
                <a:latin typeface="Calibri" panose="020F0502020204030204" pitchFamily="34" charset="0"/>
              </a:rPr>
              <a:t>Select</a:t>
            </a:r>
            <a:r>
              <a:rPr lang="en-US" altLang="en-US" b="1">
                <a:solidFill>
                  <a:schemeClr val="tx1"/>
                </a:solidFill>
                <a:latin typeface="Calibri" panose="020F0502020204030204" pitchFamily="34" charset="0"/>
              </a:rPr>
              <a:t> search criteria</a:t>
            </a:r>
            <a:endParaRPr lang="en-US" altLang="en-US">
              <a:solidFill>
                <a:schemeClr val="tx1"/>
              </a:solidFill>
            </a:endParaRPr>
          </a:p>
        </p:txBody>
      </p:sp>
      <p:grpSp>
        <p:nvGrpSpPr>
          <p:cNvPr id="37890" name="Group 30" descr="Keyword/SIC/NAICS search screen in Canadian Business Database">
            <a:extLst>
              <a:ext uri="{FF2B5EF4-FFF2-40B4-BE49-F238E27FC236}">
                <a16:creationId xmlns:a16="http://schemas.microsoft.com/office/drawing/2014/main" id="{6224C49E-58F6-41B5-BCFA-8F246152F306}"/>
              </a:ext>
            </a:extLst>
          </p:cNvPr>
          <p:cNvGrpSpPr>
            <a:grpSpLocks/>
          </p:cNvGrpSpPr>
          <p:nvPr/>
        </p:nvGrpSpPr>
        <p:grpSpPr bwMode="auto">
          <a:xfrm>
            <a:off x="4079876" y="3068639"/>
            <a:ext cx="6543675" cy="2232025"/>
            <a:chOff x="2555776" y="3068960"/>
            <a:chExt cx="6544255" cy="2232248"/>
          </a:xfrm>
        </p:grpSpPr>
        <p:pic>
          <p:nvPicPr>
            <p:cNvPr id="37910" name="Picture 25">
              <a:extLst>
                <a:ext uri="{FF2B5EF4-FFF2-40B4-BE49-F238E27FC236}">
                  <a16:creationId xmlns:a16="http://schemas.microsoft.com/office/drawing/2014/main" id="{A1EF7EFA-261A-FB8B-B5F5-DFAF3EA17D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791" y="4365104"/>
              <a:ext cx="6318705"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1" name="Picture 24">
              <a:extLst>
                <a:ext uri="{FF2B5EF4-FFF2-40B4-BE49-F238E27FC236}">
                  <a16:creationId xmlns:a16="http://schemas.microsoft.com/office/drawing/2014/main" id="{B6A1245D-C456-398F-5432-169A2268E3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3068960"/>
              <a:ext cx="6544255"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891" name="Picture 22" descr="Search criteria in Canadian Business Database">
            <a:extLst>
              <a:ext uri="{FF2B5EF4-FFF2-40B4-BE49-F238E27FC236}">
                <a16:creationId xmlns:a16="http://schemas.microsoft.com/office/drawing/2014/main" id="{6C756FD8-2BA5-F38C-1E23-3F77E201BC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1951" y="1998663"/>
            <a:ext cx="2303463"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894" name="Straight Arrow Connector 20">
            <a:extLst>
              <a:ext uri="{FF2B5EF4-FFF2-40B4-BE49-F238E27FC236}">
                <a16:creationId xmlns:a16="http://schemas.microsoft.com/office/drawing/2014/main" id="{32467EA1-B443-0501-B085-2CAB2A5A1061}"/>
              </a:ext>
              <a:ext uri="{C183D7F6-B498-43B3-948B-1728B52AA6E4}">
                <adec:decorative xmlns:adec="http://schemas.microsoft.com/office/drawing/2017/decorative" val="1"/>
              </a:ext>
            </a:extLst>
          </p:cNvPr>
          <p:cNvCxnSpPr>
            <a:cxnSpLocks noChangeShapeType="1"/>
            <a:stCxn id="37893" idx="1"/>
          </p:cNvCxnSpPr>
          <p:nvPr/>
        </p:nvCxnSpPr>
        <p:spPr bwMode="auto">
          <a:xfrm flipH="1">
            <a:off x="3503613" y="2616200"/>
            <a:ext cx="806450" cy="1028700"/>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7898" name="Rounded Rectangle 16">
            <a:extLst>
              <a:ext uri="{FF2B5EF4-FFF2-40B4-BE49-F238E27FC236}">
                <a16:creationId xmlns:a16="http://schemas.microsoft.com/office/drawing/2014/main" id="{520076FE-FB08-DCAF-567A-0D05B99A4C27}"/>
              </a:ext>
              <a:ext uri="{C183D7F6-B498-43B3-948B-1728B52AA6E4}">
                <adec:decorative xmlns:adec="http://schemas.microsoft.com/office/drawing/2017/decorative" val="1"/>
              </a:ext>
            </a:extLst>
          </p:cNvPr>
          <p:cNvSpPr>
            <a:spLocks noChangeArrowheads="1"/>
          </p:cNvSpPr>
          <p:nvPr/>
        </p:nvSpPr>
        <p:spPr bwMode="auto">
          <a:xfrm>
            <a:off x="1703389" y="3068638"/>
            <a:ext cx="2198687" cy="1008062"/>
          </a:xfrm>
          <a:prstGeom prst="roundRect">
            <a:avLst>
              <a:gd name="adj" fmla="val 16667"/>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sp>
        <p:nvSpPr>
          <p:cNvPr id="37896" name="TextBox 30">
            <a:extLst>
              <a:ext uri="{FF2B5EF4-FFF2-40B4-BE49-F238E27FC236}">
                <a16:creationId xmlns:a16="http://schemas.microsoft.com/office/drawing/2014/main" id="{6224DF40-7FB2-404F-BA79-2D9F7B6A3BCF}"/>
              </a:ext>
            </a:extLst>
          </p:cNvPr>
          <p:cNvSpPr txBox="1">
            <a:spLocks noChangeArrowheads="1"/>
          </p:cNvSpPr>
          <p:nvPr/>
        </p:nvSpPr>
        <p:spPr bwMode="auto">
          <a:xfrm>
            <a:off x="6383339" y="3573463"/>
            <a:ext cx="3024187" cy="65246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r>
              <a:rPr lang="en-US" altLang="en-US" b="1" dirty="0">
                <a:solidFill>
                  <a:srgbClr val="C00000"/>
                </a:solidFill>
                <a:latin typeface="Calibri" panose="020F0502020204030204" pitchFamily="34" charset="0"/>
              </a:rPr>
              <a:t>3.</a:t>
            </a:r>
            <a:r>
              <a:rPr lang="en-US" altLang="en-US" dirty="0">
                <a:solidFill>
                  <a:schemeClr val="tx1"/>
                </a:solidFill>
                <a:latin typeface="Calibri" panose="020F0502020204030204" pitchFamily="34" charset="0"/>
              </a:rPr>
              <a:t> Select &amp; key in relevant </a:t>
            </a:r>
            <a:r>
              <a:rPr lang="en-US" altLang="en-US" b="1" dirty="0">
                <a:solidFill>
                  <a:schemeClr val="tx1"/>
                </a:solidFill>
                <a:latin typeface="Calibri" panose="020F0502020204030204" pitchFamily="34" charset="0"/>
              </a:rPr>
              <a:t>industry classification code(s)</a:t>
            </a:r>
          </a:p>
        </p:txBody>
      </p:sp>
      <p:cxnSp>
        <p:nvCxnSpPr>
          <p:cNvPr id="37895" name="Straight Arrow Connector 23">
            <a:extLst>
              <a:ext uri="{FF2B5EF4-FFF2-40B4-BE49-F238E27FC236}">
                <a16:creationId xmlns:a16="http://schemas.microsoft.com/office/drawing/2014/main" id="{8C906B59-1813-E087-631E-8DF69DED171D}"/>
              </a:ext>
              <a:ext uri="{C183D7F6-B498-43B3-948B-1728B52AA6E4}">
                <adec:decorative xmlns:adec="http://schemas.microsoft.com/office/drawing/2017/decorative" val="1"/>
              </a:ext>
            </a:extLst>
          </p:cNvPr>
          <p:cNvCxnSpPr>
            <a:cxnSpLocks noChangeShapeType="1"/>
          </p:cNvCxnSpPr>
          <p:nvPr/>
        </p:nvCxnSpPr>
        <p:spPr bwMode="auto">
          <a:xfrm flipH="1">
            <a:off x="5735638" y="4005263"/>
            <a:ext cx="576262" cy="0"/>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7899" name="Rounded Rectangle 17">
            <a:extLst>
              <a:ext uri="{FF2B5EF4-FFF2-40B4-BE49-F238E27FC236}">
                <a16:creationId xmlns:a16="http://schemas.microsoft.com/office/drawing/2014/main" id="{51E3ED93-417F-EA9D-3BBE-7BF220FB6B1E}"/>
              </a:ext>
              <a:ext uri="{C183D7F6-B498-43B3-948B-1728B52AA6E4}">
                <adec:decorative xmlns:adec="http://schemas.microsoft.com/office/drawing/2017/decorative" val="1"/>
              </a:ext>
            </a:extLst>
          </p:cNvPr>
          <p:cNvSpPr>
            <a:spLocks noChangeArrowheads="1"/>
          </p:cNvSpPr>
          <p:nvPr/>
        </p:nvSpPr>
        <p:spPr bwMode="auto">
          <a:xfrm>
            <a:off x="4151314" y="3860801"/>
            <a:ext cx="1512887" cy="288925"/>
          </a:xfrm>
          <a:prstGeom prst="roundRect">
            <a:avLst>
              <a:gd name="adj" fmla="val 16667"/>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cxnSp>
        <p:nvCxnSpPr>
          <p:cNvPr id="37902" name="Straight Arrow Connector 23">
            <a:extLst>
              <a:ext uri="{FF2B5EF4-FFF2-40B4-BE49-F238E27FC236}">
                <a16:creationId xmlns:a16="http://schemas.microsoft.com/office/drawing/2014/main" id="{E58162F9-65B9-60D1-A53B-C76DB216EB05}"/>
              </a:ext>
              <a:ext uri="{C183D7F6-B498-43B3-948B-1728B52AA6E4}">
                <adec:decorative xmlns:adec="http://schemas.microsoft.com/office/drawing/2017/decorative" val="1"/>
              </a:ext>
            </a:extLst>
          </p:cNvPr>
          <p:cNvCxnSpPr>
            <a:cxnSpLocks noChangeShapeType="1"/>
          </p:cNvCxnSpPr>
          <p:nvPr/>
        </p:nvCxnSpPr>
        <p:spPr bwMode="auto">
          <a:xfrm>
            <a:off x="8688389" y="2492375"/>
            <a:ext cx="503237" cy="0"/>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7903" name="Rectangle 20">
            <a:extLst>
              <a:ext uri="{FF2B5EF4-FFF2-40B4-BE49-F238E27FC236}">
                <a16:creationId xmlns:a16="http://schemas.microsoft.com/office/drawing/2014/main" id="{6E47DDEB-D80D-D190-0B51-9AA74DA58A17}"/>
              </a:ext>
            </a:extLst>
          </p:cNvPr>
          <p:cNvSpPr>
            <a:spLocks noChangeArrowheads="1"/>
          </p:cNvSpPr>
          <p:nvPr/>
        </p:nvSpPr>
        <p:spPr bwMode="auto">
          <a:xfrm>
            <a:off x="4583114" y="5084764"/>
            <a:ext cx="5329237" cy="1512887"/>
          </a:xfrm>
          <a:prstGeom prst="rect">
            <a:avLst/>
          </a:prstGeom>
          <a:solidFill>
            <a:schemeClr val="tx1"/>
          </a:solidFill>
          <a:ln w="9525" algn="ctr">
            <a:solidFill>
              <a:schemeClr val="tx1"/>
            </a:solidFill>
            <a:round/>
            <a:headEnd/>
            <a:tailEnd/>
          </a:ln>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pPr>
            <a:r>
              <a:rPr lang="en-CA" altLang="en-US" b="1" dirty="0">
                <a:solidFill>
                  <a:srgbClr val="FFFF99"/>
                </a:solidFill>
                <a:latin typeface="Calibri" panose="020F0502020204030204" pitchFamily="34" charset="0"/>
              </a:rPr>
              <a:t>NOTE:</a:t>
            </a:r>
            <a:r>
              <a:rPr lang="en-CA" altLang="en-US" dirty="0">
                <a:latin typeface="Calibri" panose="020F0502020204030204" pitchFamily="34" charset="0"/>
              </a:rPr>
              <a:t> This database is produced by an American publisher and uses U.S industry codes. Canadian and U.S. NAICS codes should be the same up to 5 digits. Can be variation at 6 or more digits. All companies included in this source are located in Canada.</a:t>
            </a:r>
          </a:p>
        </p:txBody>
      </p:sp>
      <p:cxnSp>
        <p:nvCxnSpPr>
          <p:cNvPr id="37892" name="Straight Arrow Connector 11">
            <a:extLst>
              <a:ext uri="{FF2B5EF4-FFF2-40B4-BE49-F238E27FC236}">
                <a16:creationId xmlns:a16="http://schemas.microsoft.com/office/drawing/2014/main" id="{EB87577D-3A81-85BF-BFE3-6BA245DAAA77}"/>
              </a:ext>
              <a:ext uri="{C183D7F6-B498-43B3-948B-1728B52AA6E4}">
                <adec:decorative xmlns:adec="http://schemas.microsoft.com/office/drawing/2017/decorative" val="1"/>
              </a:ext>
            </a:extLst>
          </p:cNvPr>
          <p:cNvCxnSpPr>
            <a:cxnSpLocks noChangeShapeType="1"/>
            <a:stCxn id="37905" idx="1"/>
          </p:cNvCxnSpPr>
          <p:nvPr/>
        </p:nvCxnSpPr>
        <p:spPr bwMode="auto">
          <a:xfrm flipH="1">
            <a:off x="3737987" y="1868975"/>
            <a:ext cx="485890" cy="0"/>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7909" name="TextBox 15">
            <a:extLst>
              <a:ext uri="{FF2B5EF4-FFF2-40B4-BE49-F238E27FC236}">
                <a16:creationId xmlns:a16="http://schemas.microsoft.com/office/drawing/2014/main" id="{58FCFBE2-C5A0-0DE4-F7FD-D788AE3598F0}"/>
              </a:ext>
            </a:extLst>
          </p:cNvPr>
          <p:cNvSpPr txBox="1">
            <a:spLocks noChangeArrowheads="1"/>
          </p:cNvSpPr>
          <p:nvPr/>
        </p:nvSpPr>
        <p:spPr bwMode="auto">
          <a:xfrm>
            <a:off x="7248526" y="2276476"/>
            <a:ext cx="1584325" cy="65246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r>
              <a:rPr lang="en-US" altLang="en-US" b="1">
                <a:solidFill>
                  <a:srgbClr val="C00000"/>
                </a:solidFill>
                <a:latin typeface="Calibri" panose="020F0502020204030204" pitchFamily="34" charset="0"/>
              </a:rPr>
              <a:t>4.</a:t>
            </a:r>
            <a:r>
              <a:rPr lang="en-US" altLang="en-US" b="1">
                <a:solidFill>
                  <a:schemeClr val="tx1"/>
                </a:solidFill>
                <a:latin typeface="Calibri" panose="020F0502020204030204" pitchFamily="34" charset="0"/>
              </a:rPr>
              <a:t> </a:t>
            </a:r>
            <a:r>
              <a:rPr lang="en-US" altLang="en-US">
                <a:solidFill>
                  <a:schemeClr val="tx1"/>
                </a:solidFill>
                <a:latin typeface="Calibri" panose="020F0502020204030204" pitchFamily="34" charset="0"/>
              </a:rPr>
              <a:t>Select</a:t>
            </a:r>
            <a:r>
              <a:rPr lang="en-US" altLang="en-US" b="1">
                <a:solidFill>
                  <a:schemeClr val="tx1"/>
                </a:solidFill>
                <a:latin typeface="Calibri" panose="020F0502020204030204" pitchFamily="34" charset="0"/>
              </a:rPr>
              <a:t> View Results </a:t>
            </a:r>
            <a:r>
              <a:rPr lang="en-US" altLang="en-US">
                <a:solidFill>
                  <a:schemeClr val="tx1"/>
                </a:solidFill>
                <a:latin typeface="Calibri" panose="020F0502020204030204" pitchFamily="34" charset="0"/>
              </a:rPr>
              <a:t>button</a:t>
            </a:r>
            <a:r>
              <a:rPr lang="en-US" altLang="en-US">
                <a:solidFill>
                  <a:schemeClr val="tx1"/>
                </a:solidFill>
              </a:rPr>
              <a:t> </a:t>
            </a:r>
          </a:p>
        </p:txBody>
      </p:sp>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6A9FF558-F56B-E798-388F-9EBEAB549520}"/>
                  </a:ext>
                  <a:ext uri="{C183D7F6-B498-43B3-948B-1728B52AA6E4}">
                    <adec:decorative xmlns:adec="http://schemas.microsoft.com/office/drawing/2017/decorative" val="1"/>
                  </a:ext>
                </a:extLst>
              </p14:cNvPr>
              <p14:cNvContentPartPr/>
              <p14:nvPr/>
            </p14:nvContentPartPr>
            <p14:xfrm>
              <a:off x="4351288" y="4799975"/>
              <a:ext cx="602280" cy="34920"/>
            </p14:xfrm>
          </p:contentPart>
        </mc:Choice>
        <mc:Fallback xmlns="">
          <p:pic>
            <p:nvPicPr>
              <p:cNvPr id="3" name="Ink 2">
                <a:extLst>
                  <a:ext uri="{FF2B5EF4-FFF2-40B4-BE49-F238E27FC236}">
                    <a16:creationId xmlns:a16="http://schemas.microsoft.com/office/drawing/2014/main" id="{6A9FF558-F56B-E798-388F-9EBEAB549520}"/>
                  </a:ext>
                  <a:ext uri="{C183D7F6-B498-43B3-948B-1728B52AA6E4}">
                    <adec:decorative xmlns:adec="http://schemas.microsoft.com/office/drawing/2017/decorative" val="1"/>
                  </a:ext>
                </a:extLst>
              </p:cNvPr>
              <p:cNvPicPr/>
              <p:nvPr/>
            </p:nvPicPr>
            <p:blipFill>
              <a:blip r:embed="rId10"/>
              <a:stretch>
                <a:fillRect/>
              </a:stretch>
            </p:blipFill>
            <p:spPr>
              <a:xfrm>
                <a:off x="4279288" y="4655975"/>
                <a:ext cx="745920" cy="322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F8108AB1-71F5-3D77-0282-898B90B8A105}"/>
                  </a:ext>
                  <a:ext uri="{C183D7F6-B498-43B3-948B-1728B52AA6E4}">
                    <adec:decorative xmlns:adec="http://schemas.microsoft.com/office/drawing/2017/decorative" val="1"/>
                  </a:ext>
                </a:extLst>
              </p14:cNvPr>
              <p14:cNvContentPartPr/>
              <p14:nvPr/>
            </p14:nvContentPartPr>
            <p14:xfrm>
              <a:off x="5432287" y="4420195"/>
              <a:ext cx="867240" cy="41760"/>
            </p14:xfrm>
          </p:contentPart>
        </mc:Choice>
        <mc:Fallback xmlns="">
          <p:pic>
            <p:nvPicPr>
              <p:cNvPr id="13" name="Ink 12">
                <a:extLst>
                  <a:ext uri="{FF2B5EF4-FFF2-40B4-BE49-F238E27FC236}">
                    <a16:creationId xmlns:a16="http://schemas.microsoft.com/office/drawing/2014/main" id="{F8108AB1-71F5-3D77-0282-898B90B8A105}"/>
                  </a:ext>
                  <a:ext uri="{C183D7F6-B498-43B3-948B-1728B52AA6E4}">
                    <adec:decorative xmlns:adec="http://schemas.microsoft.com/office/drawing/2017/decorative" val="1"/>
                  </a:ext>
                </a:extLst>
              </p:cNvPr>
              <p:cNvPicPr/>
              <p:nvPr/>
            </p:nvPicPr>
            <p:blipFill>
              <a:blip r:embed="rId12"/>
              <a:stretch>
                <a:fillRect/>
              </a:stretch>
            </p:blipFill>
            <p:spPr>
              <a:xfrm>
                <a:off x="5378287" y="4312195"/>
                <a:ext cx="974880" cy="257400"/>
              </a:xfrm>
              <a:prstGeom prst="rect">
                <a:avLst/>
              </a:prstGeom>
            </p:spPr>
          </p:pic>
        </mc:Fallback>
      </mc:AlternateContent>
      <p:cxnSp>
        <p:nvCxnSpPr>
          <p:cNvPr id="37897" name="Straight Arrow Connector 20">
            <a:extLst>
              <a:ext uri="{FF2B5EF4-FFF2-40B4-BE49-F238E27FC236}">
                <a16:creationId xmlns:a16="http://schemas.microsoft.com/office/drawing/2014/main" id="{B46D29A9-9ED7-E599-8455-692E3E7E2A7D}"/>
              </a:ext>
              <a:ext uri="{C183D7F6-B498-43B3-948B-1728B52AA6E4}">
                <adec:decorative xmlns:adec="http://schemas.microsoft.com/office/drawing/2017/decorative" val="1"/>
              </a:ext>
            </a:extLst>
          </p:cNvPr>
          <p:cNvCxnSpPr>
            <a:cxnSpLocks noChangeShapeType="1"/>
          </p:cNvCxnSpPr>
          <p:nvPr/>
        </p:nvCxnSpPr>
        <p:spPr bwMode="auto">
          <a:xfrm flipH="1">
            <a:off x="5159376" y="4005264"/>
            <a:ext cx="1152525" cy="719137"/>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7900" name="Rounded Rectangle 18">
            <a:extLst>
              <a:ext uri="{FF2B5EF4-FFF2-40B4-BE49-F238E27FC236}">
                <a16:creationId xmlns:a16="http://schemas.microsoft.com/office/drawing/2014/main" id="{22614E43-8561-4AFC-413A-6D52B75F3B5C}"/>
              </a:ext>
              <a:ext uri="{C183D7F6-B498-43B3-948B-1728B52AA6E4}">
                <adec:decorative xmlns:adec="http://schemas.microsoft.com/office/drawing/2017/decorative" val="1"/>
              </a:ext>
            </a:extLst>
          </p:cNvPr>
          <p:cNvSpPr>
            <a:spLocks noChangeArrowheads="1"/>
          </p:cNvSpPr>
          <p:nvPr/>
        </p:nvSpPr>
        <p:spPr bwMode="auto">
          <a:xfrm>
            <a:off x="4224338" y="4654402"/>
            <a:ext cx="863600" cy="286411"/>
          </a:xfrm>
          <a:prstGeom prst="roundRect">
            <a:avLst>
              <a:gd name="adj" fmla="val 16667"/>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pic>
        <p:nvPicPr>
          <p:cNvPr id="37901" name="Picture 17" descr="View Results button in Canadian Business Database">
            <a:extLst>
              <a:ext uri="{FF2B5EF4-FFF2-40B4-BE49-F238E27FC236}">
                <a16:creationId xmlns:a16="http://schemas.microsoft.com/office/drawing/2014/main" id="{478D7FC5-BFD3-5EF9-840E-289A58CC959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91626" y="2349500"/>
            <a:ext cx="13049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9" descr="Search results in Canadian Business Database">
            <a:extLst>
              <a:ext uri="{FF2B5EF4-FFF2-40B4-BE49-F238E27FC236}">
                <a16:creationId xmlns:a16="http://schemas.microsoft.com/office/drawing/2014/main" id="{0C32A30B-ECD7-C551-9D8D-7D3C5DAAAB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076" y="2306639"/>
            <a:ext cx="8924925" cy="421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ounded Rectangle 3">
            <a:extLst>
              <a:ext uri="{FF2B5EF4-FFF2-40B4-BE49-F238E27FC236}">
                <a16:creationId xmlns:a16="http://schemas.microsoft.com/office/drawing/2014/main" id="{E56FA806-C610-8C41-0ED4-2FC9069348CC}"/>
              </a:ext>
              <a:ext uri="{C183D7F6-B498-43B3-948B-1728B52AA6E4}">
                <adec:decorative xmlns:adec="http://schemas.microsoft.com/office/drawing/2017/decorative" val="1"/>
              </a:ext>
            </a:extLst>
          </p:cNvPr>
          <p:cNvSpPr>
            <a:spLocks noChangeArrowheads="1"/>
          </p:cNvSpPr>
          <p:nvPr/>
        </p:nvSpPr>
        <p:spPr bwMode="auto">
          <a:xfrm>
            <a:off x="1774825" y="5373689"/>
            <a:ext cx="1944688" cy="358775"/>
          </a:xfrm>
          <a:prstGeom prst="roundRect">
            <a:avLst>
              <a:gd name="adj" fmla="val 16667"/>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cxnSp>
        <p:nvCxnSpPr>
          <p:cNvPr id="38917" name="Straight Arrow Connector 11">
            <a:extLst>
              <a:ext uri="{FF2B5EF4-FFF2-40B4-BE49-F238E27FC236}">
                <a16:creationId xmlns:a16="http://schemas.microsoft.com/office/drawing/2014/main" id="{5DAFA31A-3954-6477-1A0E-4F17040A4659}"/>
              </a:ext>
              <a:ext uri="{C183D7F6-B498-43B3-948B-1728B52AA6E4}">
                <adec:decorative xmlns:adec="http://schemas.microsoft.com/office/drawing/2017/decorative" val="1"/>
              </a:ext>
            </a:extLst>
          </p:cNvPr>
          <p:cNvCxnSpPr>
            <a:cxnSpLocks noChangeShapeType="1"/>
          </p:cNvCxnSpPr>
          <p:nvPr/>
        </p:nvCxnSpPr>
        <p:spPr bwMode="auto">
          <a:xfrm>
            <a:off x="3575050" y="1916114"/>
            <a:ext cx="0" cy="555625"/>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8918" name="Straight Arrow Connector 11">
            <a:extLst>
              <a:ext uri="{FF2B5EF4-FFF2-40B4-BE49-F238E27FC236}">
                <a16:creationId xmlns:a16="http://schemas.microsoft.com/office/drawing/2014/main" id="{87DB0239-2E81-9B62-B056-5669886615DE}"/>
              </a:ext>
              <a:ext uri="{C183D7F6-B498-43B3-948B-1728B52AA6E4}">
                <adec:decorative xmlns:adec="http://schemas.microsoft.com/office/drawing/2017/decorative" val="1"/>
              </a:ext>
            </a:extLst>
          </p:cNvPr>
          <p:cNvCxnSpPr>
            <a:cxnSpLocks noChangeShapeType="1"/>
          </p:cNvCxnSpPr>
          <p:nvPr/>
        </p:nvCxnSpPr>
        <p:spPr bwMode="auto">
          <a:xfrm>
            <a:off x="7608888" y="1916114"/>
            <a:ext cx="0" cy="555625"/>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8919" name="Rounded Rectangle 3">
            <a:extLst>
              <a:ext uri="{FF2B5EF4-FFF2-40B4-BE49-F238E27FC236}">
                <a16:creationId xmlns:a16="http://schemas.microsoft.com/office/drawing/2014/main" id="{0D7306D2-3B76-D432-A2B4-64161FB9116E}"/>
              </a:ext>
            </a:extLst>
          </p:cNvPr>
          <p:cNvSpPr>
            <a:spLocks noChangeArrowheads="1"/>
          </p:cNvSpPr>
          <p:nvPr/>
        </p:nvSpPr>
        <p:spPr bwMode="auto">
          <a:xfrm>
            <a:off x="2782889" y="1662113"/>
            <a:ext cx="6408737" cy="398462"/>
          </a:xfrm>
          <a:prstGeom prst="roundRect">
            <a:avLst>
              <a:gd name="adj" fmla="val 16667"/>
            </a:avLst>
          </a:prstGeom>
          <a:solidFill>
            <a:srgbClr val="FFFF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a:lnSpc>
                <a:spcPct val="101000"/>
              </a:lnSpc>
              <a:buClr>
                <a:srgbClr val="000000"/>
              </a:buClr>
              <a:buSzPct val="100000"/>
              <a:buFont typeface="Verdana" panose="020B0604030504040204" pitchFamily="34" charset="0"/>
              <a:buNone/>
            </a:pPr>
            <a:r>
              <a:rPr lang="en-US" altLang="en-US">
                <a:solidFill>
                  <a:schemeClr val="tx1"/>
                </a:solidFill>
                <a:latin typeface="Calibri" panose="020F0502020204030204" pitchFamily="34" charset="0"/>
              </a:rPr>
              <a:t>Click column headings to change sort order</a:t>
            </a:r>
            <a:endParaRPr lang="en-US" altLang="en-US">
              <a:solidFill>
                <a:schemeClr val="tx1"/>
              </a:solidFill>
            </a:endParaRPr>
          </a:p>
        </p:txBody>
      </p:sp>
      <p:sp>
        <p:nvSpPr>
          <p:cNvPr id="38920" name="Title 7">
            <a:extLst>
              <a:ext uri="{FF2B5EF4-FFF2-40B4-BE49-F238E27FC236}">
                <a16:creationId xmlns:a16="http://schemas.microsoft.com/office/drawing/2014/main" id="{42BD5F3A-1840-4C80-D8E8-944C0AA5B03A}"/>
              </a:ext>
            </a:extLst>
          </p:cNvPr>
          <p:cNvSpPr>
            <a:spLocks noGrp="1"/>
          </p:cNvSpPr>
          <p:nvPr>
            <p:ph type="title" idx="4294967295"/>
          </p:nvPr>
        </p:nvSpPr>
        <p:spPr>
          <a:xfrm>
            <a:off x="2424113" y="188913"/>
            <a:ext cx="7542212" cy="1433512"/>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z="3600" dirty="0">
                <a:latin typeface="Calibri"/>
              </a:rPr>
              <a:t>Canadian Business Database</a:t>
            </a:r>
            <a:br>
              <a:rPr lang="en-GB" altLang="en-US" sz="4000" dirty="0">
                <a:latin typeface="Calibri" panose="020F0502020204030204" pitchFamily="34" charset="0"/>
              </a:rPr>
            </a:br>
            <a:r>
              <a:rPr lang="en-GB" altLang="en-US" sz="2600" b="0" dirty="0">
                <a:latin typeface="Calibri"/>
              </a:rPr>
              <a:t>Sample Results (Competitors) List</a:t>
            </a:r>
            <a:br>
              <a:rPr lang="en-GB" altLang="en-US" sz="2600" b="0" dirty="0">
                <a:latin typeface="Calibri" panose="020F0502020204030204" pitchFamily="34" charset="0"/>
              </a:rPr>
            </a:br>
            <a:r>
              <a:rPr lang="en-GB" altLang="en-US" sz="2600" b="0" dirty="0">
                <a:latin typeface="Calibri"/>
              </a:rPr>
              <a:t>&gt; 800 companies listed</a:t>
            </a:r>
            <a:endParaRPr lang="en-CA" altLang="en-US" dirty="0">
              <a:latin typeface="Calibri"/>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8810A3BB-EDC1-6E30-7B54-F7D02D4D3904}"/>
                  </a:ext>
                  <a:ext uri="{C183D7F6-B498-43B3-948B-1728B52AA6E4}">
                    <adec:decorative xmlns:adec="http://schemas.microsoft.com/office/drawing/2017/decorative" val="1"/>
                  </a:ext>
                </a:extLst>
              </p14:cNvPr>
              <p14:cNvContentPartPr/>
              <p14:nvPr/>
            </p14:nvContentPartPr>
            <p14:xfrm>
              <a:off x="2245648" y="5545175"/>
              <a:ext cx="1155240" cy="25560"/>
            </p14:xfrm>
          </p:contentPart>
        </mc:Choice>
        <mc:Fallback xmlns="">
          <p:pic>
            <p:nvPicPr>
              <p:cNvPr id="3" name="Ink 2">
                <a:extLst>
                  <a:ext uri="{FF2B5EF4-FFF2-40B4-BE49-F238E27FC236}">
                    <a16:creationId xmlns:a16="http://schemas.microsoft.com/office/drawing/2014/main" id="{8810A3BB-EDC1-6E30-7B54-F7D02D4D3904}"/>
                  </a:ext>
                  <a:ext uri="{C183D7F6-B498-43B3-948B-1728B52AA6E4}">
                    <adec:decorative xmlns:adec="http://schemas.microsoft.com/office/drawing/2017/decorative" val="1"/>
                  </a:ext>
                </a:extLst>
              </p:cNvPr>
              <p:cNvPicPr/>
              <p:nvPr/>
            </p:nvPicPr>
            <p:blipFill>
              <a:blip r:embed="rId6"/>
              <a:stretch>
                <a:fillRect/>
              </a:stretch>
            </p:blipFill>
            <p:spPr>
              <a:xfrm>
                <a:off x="2173626" y="5401175"/>
                <a:ext cx="1298925" cy="313200"/>
              </a:xfrm>
              <a:prstGeom prst="rect">
                <a:avLst/>
              </a:prstGeom>
            </p:spPr>
          </p:pic>
        </mc:Fallback>
      </mc:AlternateContent>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9941" name="Straight Arrow Connector 11">
            <a:extLst>
              <a:ext uri="{FF2B5EF4-FFF2-40B4-BE49-F238E27FC236}">
                <a16:creationId xmlns:a16="http://schemas.microsoft.com/office/drawing/2014/main" id="{E0DDD44F-282F-4144-0298-5D745485825B}"/>
              </a:ext>
              <a:ext uri="{C183D7F6-B498-43B3-948B-1728B52AA6E4}">
                <adec:decorative xmlns:adec="http://schemas.microsoft.com/office/drawing/2017/decorative" val="1"/>
              </a:ext>
            </a:extLst>
          </p:cNvPr>
          <p:cNvCxnSpPr>
            <a:cxnSpLocks noChangeShapeType="1"/>
          </p:cNvCxnSpPr>
          <p:nvPr/>
        </p:nvCxnSpPr>
        <p:spPr bwMode="auto">
          <a:xfrm>
            <a:off x="3575050" y="1052513"/>
            <a:ext cx="1441450" cy="215900"/>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9946" name="Title 9">
            <a:extLst>
              <a:ext uri="{FF2B5EF4-FFF2-40B4-BE49-F238E27FC236}">
                <a16:creationId xmlns:a16="http://schemas.microsoft.com/office/drawing/2014/main" id="{B66182FA-8674-80B1-CCA4-842CCDF60119}"/>
              </a:ext>
            </a:extLst>
          </p:cNvPr>
          <p:cNvSpPr>
            <a:spLocks noGrp="1"/>
          </p:cNvSpPr>
          <p:nvPr>
            <p:ph type="title" idx="4294967295"/>
          </p:nvPr>
        </p:nvSpPr>
        <p:spPr>
          <a:xfrm>
            <a:off x="4151313" y="115889"/>
            <a:ext cx="6265862" cy="865187"/>
          </a:xfrm>
        </p:spPr>
        <p:txBody>
          <a:bodyPr/>
          <a:lstStyle/>
          <a:p>
            <a:r>
              <a:rPr lang="en-GB" altLang="en-US" sz="3300" dirty="0">
                <a:latin typeface="Calibri" panose="020F0502020204030204" pitchFamily="34" charset="0"/>
              </a:rPr>
              <a:t>Canadian Business Database</a:t>
            </a:r>
            <a:br>
              <a:rPr lang="en-GB" altLang="en-US" sz="3600" dirty="0">
                <a:latin typeface="Calibri" panose="020F0502020204030204" pitchFamily="34" charset="0"/>
              </a:rPr>
            </a:br>
            <a:r>
              <a:rPr lang="en-GB" altLang="en-US" sz="2600" b="0" dirty="0">
                <a:latin typeface="Calibri" panose="020F0502020204030204" pitchFamily="34" charset="0"/>
              </a:rPr>
              <a:t>Sample entry: Big Rock Brewery</a:t>
            </a:r>
            <a:endParaRPr lang="en-CA" altLang="en-US" dirty="0"/>
          </a:p>
        </p:txBody>
      </p:sp>
      <p:grpSp>
        <p:nvGrpSpPr>
          <p:cNvPr id="2" name="Group 1" descr="Profile of Big Rock Brewery in Canadian Business Database">
            <a:extLst>
              <a:ext uri="{FF2B5EF4-FFF2-40B4-BE49-F238E27FC236}">
                <a16:creationId xmlns:a16="http://schemas.microsoft.com/office/drawing/2014/main" id="{9AC99F1C-C8AB-C762-528D-ADD8F4517C87}"/>
              </a:ext>
            </a:extLst>
          </p:cNvPr>
          <p:cNvGrpSpPr/>
          <p:nvPr/>
        </p:nvGrpSpPr>
        <p:grpSpPr>
          <a:xfrm>
            <a:off x="1631951" y="188913"/>
            <a:ext cx="8801430" cy="6552455"/>
            <a:chOff x="1631951" y="188913"/>
            <a:chExt cx="8801430" cy="6552455"/>
          </a:xfrm>
        </p:grpSpPr>
        <p:pic>
          <p:nvPicPr>
            <p:cNvPr id="3" name="Picture 2">
              <a:extLst>
                <a:ext uri="{FF2B5EF4-FFF2-40B4-BE49-F238E27FC236}">
                  <a16:creationId xmlns:a16="http://schemas.microsoft.com/office/drawing/2014/main" id="{D8D5826E-39D4-EB6E-17AA-A8A4EDEFB11E}"/>
                </a:ext>
              </a:extLst>
            </p:cNvPr>
            <p:cNvPicPr>
              <a:picLocks noChangeAspect="1"/>
            </p:cNvPicPr>
            <p:nvPr/>
          </p:nvPicPr>
          <p:blipFill rotWithShape="1">
            <a:blip r:embed="rId4"/>
            <a:srcRect r="54015"/>
            <a:stretch/>
          </p:blipFill>
          <p:spPr>
            <a:xfrm>
              <a:off x="5016500" y="1033997"/>
              <a:ext cx="3743796" cy="2421877"/>
            </a:xfrm>
            <a:prstGeom prst="rect">
              <a:avLst/>
            </a:prstGeom>
          </p:spPr>
        </p:pic>
        <p:pic>
          <p:nvPicPr>
            <p:cNvPr id="39939" name="Picture 10">
              <a:extLst>
                <a:ext uri="{FF2B5EF4-FFF2-40B4-BE49-F238E27FC236}">
                  <a16:creationId xmlns:a16="http://schemas.microsoft.com/office/drawing/2014/main" id="{55B808A9-1506-CC10-8E37-8C1CDA1A87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951" y="188913"/>
              <a:ext cx="2303463"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EB7E339-ED08-DAEC-285D-1381B14CB458}"/>
                </a:ext>
              </a:extLst>
            </p:cNvPr>
            <p:cNvPicPr>
              <a:picLocks noChangeAspect="1"/>
            </p:cNvPicPr>
            <p:nvPr/>
          </p:nvPicPr>
          <p:blipFill rotWithShape="1">
            <a:blip r:embed="rId6"/>
            <a:srcRect r="12418"/>
            <a:stretch/>
          </p:blipFill>
          <p:spPr>
            <a:xfrm>
              <a:off x="4079649" y="2244936"/>
              <a:ext cx="6353732" cy="2192803"/>
            </a:xfrm>
            <a:prstGeom prst="rect">
              <a:avLst/>
            </a:prstGeom>
          </p:spPr>
        </p:pic>
        <p:pic>
          <p:nvPicPr>
            <p:cNvPr id="7" name="Picture 6">
              <a:extLst>
                <a:ext uri="{FF2B5EF4-FFF2-40B4-BE49-F238E27FC236}">
                  <a16:creationId xmlns:a16="http://schemas.microsoft.com/office/drawing/2014/main" id="{6560B167-49EE-06E4-4F4C-24C0A6A5132E}"/>
                </a:ext>
              </a:extLst>
            </p:cNvPr>
            <p:cNvPicPr>
              <a:picLocks noChangeAspect="1"/>
            </p:cNvPicPr>
            <p:nvPr/>
          </p:nvPicPr>
          <p:blipFill>
            <a:blip r:embed="rId7"/>
            <a:stretch>
              <a:fillRect/>
            </a:stretch>
          </p:blipFill>
          <p:spPr>
            <a:xfrm>
              <a:off x="1774826" y="3778680"/>
              <a:ext cx="7154273" cy="2962688"/>
            </a:xfrm>
            <a:prstGeom prst="rect">
              <a:avLst/>
            </a:prstGeom>
          </p:spPr>
        </p:pic>
      </p:grpSp>
      <p:cxnSp>
        <p:nvCxnSpPr>
          <p:cNvPr id="39942" name="Straight Arrow Connector 11">
            <a:extLst>
              <a:ext uri="{FF2B5EF4-FFF2-40B4-BE49-F238E27FC236}">
                <a16:creationId xmlns:a16="http://schemas.microsoft.com/office/drawing/2014/main" id="{15015B9A-E404-18AE-4970-BD6B90F1AAB2}"/>
              </a:ext>
              <a:ext uri="{C183D7F6-B498-43B3-948B-1728B52AA6E4}">
                <adec:decorative xmlns:adec="http://schemas.microsoft.com/office/drawing/2017/decorative" val="1"/>
              </a:ext>
            </a:extLst>
          </p:cNvPr>
          <p:cNvCxnSpPr>
            <a:cxnSpLocks noChangeShapeType="1"/>
          </p:cNvCxnSpPr>
          <p:nvPr/>
        </p:nvCxnSpPr>
        <p:spPr bwMode="auto">
          <a:xfrm>
            <a:off x="3496288" y="2744602"/>
            <a:ext cx="0" cy="1116447"/>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9945" name="Straight Arrow Connector 11">
            <a:extLst>
              <a:ext uri="{FF2B5EF4-FFF2-40B4-BE49-F238E27FC236}">
                <a16:creationId xmlns:a16="http://schemas.microsoft.com/office/drawing/2014/main" id="{393738C4-E199-71F2-FB39-27FFE63EEA42}"/>
              </a:ext>
              <a:ext uri="{C183D7F6-B498-43B3-948B-1728B52AA6E4}">
                <adec:decorative xmlns:adec="http://schemas.microsoft.com/office/drawing/2017/decorative" val="1"/>
              </a:ext>
            </a:extLst>
          </p:cNvPr>
          <p:cNvCxnSpPr>
            <a:cxnSpLocks noChangeShapeType="1"/>
          </p:cNvCxnSpPr>
          <p:nvPr/>
        </p:nvCxnSpPr>
        <p:spPr bwMode="auto">
          <a:xfrm>
            <a:off x="3131556" y="2088829"/>
            <a:ext cx="992265" cy="215783"/>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7" name="Title 6">
            <a:extLst>
              <a:ext uri="{FF2B5EF4-FFF2-40B4-BE49-F238E27FC236}">
                <a16:creationId xmlns:a16="http://schemas.microsoft.com/office/drawing/2014/main" id="{3D732E25-692B-4959-99D3-D2EFD5E87808}"/>
              </a:ext>
            </a:extLst>
          </p:cNvPr>
          <p:cNvSpPr>
            <a:spLocks noGrp="1"/>
          </p:cNvSpPr>
          <p:nvPr>
            <p:ph type="title" idx="4294967295"/>
          </p:nvPr>
        </p:nvSpPr>
        <p:spPr>
          <a:xfrm>
            <a:off x="2351088" y="476251"/>
            <a:ext cx="7542212" cy="1433513"/>
          </a:xfrm>
        </p:spPr>
        <p:txBody>
          <a:bodyPr/>
          <a:lstStyle/>
          <a:p>
            <a:r>
              <a:rPr lang="en-GB" altLang="en-US" sz="3600" dirty="0">
                <a:latin typeface="Calibri" panose="020F0502020204030204" pitchFamily="34" charset="0"/>
              </a:rPr>
              <a:t>Choosing An Industry </a:t>
            </a:r>
            <a:br>
              <a:rPr lang="en-GB" altLang="en-US" sz="3600" dirty="0">
                <a:latin typeface="Calibri" panose="020F0502020204030204" pitchFamily="34" charset="0"/>
              </a:rPr>
            </a:br>
            <a:r>
              <a:rPr lang="en-GB" altLang="en-US" sz="3600" dirty="0">
                <a:latin typeface="Calibri" panose="020F0502020204030204" pitchFamily="34" charset="0"/>
              </a:rPr>
              <a:t>Based on Your Company</a:t>
            </a:r>
            <a:endParaRPr lang="en-CA" altLang="en-US" sz="3600" dirty="0"/>
          </a:p>
        </p:txBody>
      </p:sp>
      <p:pic>
        <p:nvPicPr>
          <p:cNvPr id="40964" name="Picture 1" descr="Company or building icon">
            <a:extLst>
              <a:ext uri="{FF2B5EF4-FFF2-40B4-BE49-F238E27FC236}">
                <a16:creationId xmlns:a16="http://schemas.microsoft.com/office/drawing/2014/main" id="{503E93E1-5A8D-071D-39D2-C5B4A04839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7851" y="177800"/>
            <a:ext cx="14255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ight Arrow 26">
            <a:extLst>
              <a:ext uri="{FF2B5EF4-FFF2-40B4-BE49-F238E27FC236}">
                <a16:creationId xmlns:a16="http://schemas.microsoft.com/office/drawing/2014/main" id="{E5277A1F-F74B-5B3A-2743-82E135661234}"/>
              </a:ext>
              <a:ext uri="{C183D7F6-B498-43B3-948B-1728B52AA6E4}">
                <adec:decorative xmlns:adec="http://schemas.microsoft.com/office/drawing/2017/decorative" val="1"/>
              </a:ext>
            </a:extLst>
          </p:cNvPr>
          <p:cNvSpPr>
            <a:spLocks noChangeArrowheads="1"/>
          </p:cNvSpPr>
          <p:nvPr/>
        </p:nvSpPr>
        <p:spPr bwMode="auto">
          <a:xfrm>
            <a:off x="3503614" y="269876"/>
            <a:ext cx="5260975" cy="206375"/>
          </a:xfrm>
          <a:prstGeom prst="rightArrow">
            <a:avLst>
              <a:gd name="adj1" fmla="val 50000"/>
              <a:gd name="adj2" fmla="val 50158"/>
            </a:avLst>
          </a:prstGeom>
          <a:solidFill>
            <a:srgbClr val="2B99CC"/>
          </a:solidFill>
          <a:ln>
            <a:noFill/>
          </a:ln>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pic>
        <p:nvPicPr>
          <p:cNvPr id="40965" name="Picture 2" descr="Three gear cogs of varying size">
            <a:extLst>
              <a:ext uri="{FF2B5EF4-FFF2-40B4-BE49-F238E27FC236}">
                <a16:creationId xmlns:a16="http://schemas.microsoft.com/office/drawing/2014/main" id="{4705D935-1E93-5C4A-3B0E-CFECECFBDC1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64589" y="269875"/>
            <a:ext cx="17049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2">
            <a:extLst>
              <a:ext uri="{FF2B5EF4-FFF2-40B4-BE49-F238E27FC236}">
                <a16:creationId xmlns:a16="http://schemas.microsoft.com/office/drawing/2014/main" id="{3E0D8DC4-09DD-D006-68E6-9009321ED857}"/>
              </a:ext>
            </a:extLst>
          </p:cNvPr>
          <p:cNvSpPr txBox="1">
            <a:spLocks noChangeArrowheads="1"/>
          </p:cNvSpPr>
          <p:nvPr/>
        </p:nvSpPr>
        <p:spPr bwMode="auto">
          <a:xfrm>
            <a:off x="1646083" y="2089072"/>
            <a:ext cx="9406352" cy="377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514350" indent="-51435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eaLnBrk="1" hangingPunct="1">
              <a:spcBef>
                <a:spcPts val="700"/>
              </a:spcBef>
              <a:buClr>
                <a:srgbClr val="000000"/>
              </a:buClr>
              <a:buSzPct val="100000"/>
              <a:buFont typeface="Verdana" panose="020B0604030504040204" pitchFamily="34" charset="0"/>
              <a:buAutoNum type="arabicPeriod"/>
            </a:pPr>
            <a:r>
              <a:rPr lang="en-GB" altLang="en-US" sz="3000">
                <a:solidFill>
                  <a:srgbClr val="000000"/>
                </a:solidFill>
                <a:latin typeface="Calibri" panose="020F0502020204030204" pitchFamily="34" charset="0"/>
              </a:rPr>
              <a:t>Start with a </a:t>
            </a:r>
            <a:r>
              <a:rPr lang="en-GB" altLang="en-US" sz="3000" b="1">
                <a:solidFill>
                  <a:srgbClr val="C00000"/>
                </a:solidFill>
                <a:latin typeface="Calibri" panose="020F0502020204030204" pitchFamily="34" charset="0"/>
              </a:rPr>
              <a:t>company name</a:t>
            </a:r>
          </a:p>
          <a:p>
            <a:pPr eaLnBrk="1" hangingPunct="1">
              <a:spcBef>
                <a:spcPts val="700"/>
              </a:spcBef>
              <a:buClr>
                <a:srgbClr val="000000"/>
              </a:buClr>
              <a:buSzPct val="100000"/>
              <a:buFont typeface="Verdana" panose="020B0604030504040204" pitchFamily="34" charset="0"/>
              <a:buAutoNum type="arabicPeriod"/>
            </a:pPr>
            <a:r>
              <a:rPr lang="en-GB" altLang="en-US" sz="3000">
                <a:solidFill>
                  <a:srgbClr val="000000"/>
                </a:solidFill>
                <a:latin typeface="Calibri" panose="020F0502020204030204" pitchFamily="34" charset="0"/>
              </a:rPr>
              <a:t>Look up the company in one or more company </a:t>
            </a:r>
            <a:r>
              <a:rPr lang="en-GB" altLang="en-US" sz="3000" b="1">
                <a:solidFill>
                  <a:srgbClr val="C00000"/>
                </a:solidFill>
                <a:latin typeface="Calibri" panose="020F0502020204030204" pitchFamily="34" charset="0"/>
              </a:rPr>
              <a:t>directories/databases</a:t>
            </a:r>
          </a:p>
          <a:p>
            <a:pPr eaLnBrk="1" hangingPunct="1">
              <a:spcBef>
                <a:spcPts val="700"/>
              </a:spcBef>
              <a:buClr>
                <a:srgbClr val="000000"/>
              </a:buClr>
              <a:buSzPct val="100000"/>
              <a:buFont typeface="Verdana" panose="020B0604030504040204" pitchFamily="34" charset="0"/>
              <a:buAutoNum type="arabicPeriod"/>
            </a:pPr>
            <a:r>
              <a:rPr lang="en-GB" altLang="en-US" sz="3000">
                <a:solidFill>
                  <a:srgbClr val="000000"/>
                </a:solidFill>
                <a:latin typeface="Calibri" panose="020F0502020204030204" pitchFamily="34" charset="0"/>
              </a:rPr>
              <a:t>Review the company entry and look for the </a:t>
            </a:r>
            <a:r>
              <a:rPr lang="en-GB" altLang="en-US" sz="3000" b="1">
                <a:solidFill>
                  <a:srgbClr val="C00000"/>
                </a:solidFill>
                <a:latin typeface="Calibri" panose="020F0502020204030204" pitchFamily="34" charset="0"/>
              </a:rPr>
              <a:t>industry code(s) assigned to that company</a:t>
            </a:r>
          </a:p>
          <a:p>
            <a:pPr eaLnBrk="1" hangingPunct="1">
              <a:spcBef>
                <a:spcPts val="700"/>
              </a:spcBef>
              <a:buClr>
                <a:srgbClr val="000000"/>
              </a:buClr>
              <a:buSzPct val="100000"/>
              <a:buFont typeface="Verdana" panose="020B0604030504040204" pitchFamily="34" charset="0"/>
              <a:buAutoNum type="arabicPeriod"/>
            </a:pPr>
            <a:r>
              <a:rPr lang="en-GB" altLang="en-US" sz="3000">
                <a:solidFill>
                  <a:srgbClr val="000000"/>
                </a:solidFill>
                <a:latin typeface="Calibri" panose="020F0502020204030204" pitchFamily="34" charset="0"/>
              </a:rPr>
              <a:t>Look up the code(s) in the Canadian </a:t>
            </a:r>
            <a:r>
              <a:rPr lang="en-GB" altLang="en-US" sz="3000" b="1">
                <a:solidFill>
                  <a:srgbClr val="C00000"/>
                </a:solidFill>
                <a:latin typeface="Calibri" panose="020F0502020204030204" pitchFamily="34" charset="0"/>
              </a:rPr>
              <a:t>industry classification manuals</a:t>
            </a:r>
            <a:r>
              <a:rPr lang="en-GB" altLang="en-US" sz="3000">
                <a:solidFill>
                  <a:srgbClr val="000000"/>
                </a:solidFill>
                <a:latin typeface="Calibri" panose="020F0502020204030204" pitchFamily="34" charset="0"/>
              </a:rPr>
              <a:t> to confirm the industry code, name and description</a:t>
            </a:r>
          </a:p>
        </p:txBody>
      </p:sp>
    </p:spTree>
    <p:custDataLst>
      <p:tags r:id="rId1"/>
    </p:custData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7" descr="Blackberry profile in Canadian Business Database -Industry Profile section with SIC and NAICS codes for Blackberry noted. ">
            <a:extLst>
              <a:ext uri="{FF2B5EF4-FFF2-40B4-BE49-F238E27FC236}">
                <a16:creationId xmlns:a16="http://schemas.microsoft.com/office/drawing/2014/main" id="{EC08FBBC-CC5D-F244-09F6-D4C27E701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1268414"/>
            <a:ext cx="8126412" cy="52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3">
            <a:extLst>
              <a:ext uri="{FF2B5EF4-FFF2-40B4-BE49-F238E27FC236}">
                <a16:creationId xmlns:a16="http://schemas.microsoft.com/office/drawing/2014/main" id="{555A9D64-0F71-1389-B03A-E8ED74410527}"/>
              </a:ext>
              <a:ext uri="{C183D7F6-B498-43B3-948B-1728B52AA6E4}">
                <adec:decorative xmlns:adec="http://schemas.microsoft.com/office/drawing/2017/decorative" val="1"/>
              </a:ext>
            </a:extLst>
          </p:cNvPr>
          <p:cNvSpPr>
            <a:spLocks noChangeArrowheads="1"/>
          </p:cNvSpPr>
          <p:nvPr/>
        </p:nvSpPr>
        <p:spPr bwMode="auto">
          <a:xfrm>
            <a:off x="2208214" y="5373688"/>
            <a:ext cx="4175125" cy="1008062"/>
          </a:xfrm>
          <a:prstGeom prst="rect">
            <a:avLst/>
          </a:prstGeom>
          <a:noFill/>
          <a:ln w="254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sp>
        <p:nvSpPr>
          <p:cNvPr id="5" name="Rectangle 4">
            <a:extLst>
              <a:ext uri="{FF2B5EF4-FFF2-40B4-BE49-F238E27FC236}">
                <a16:creationId xmlns:a16="http://schemas.microsoft.com/office/drawing/2014/main" id="{AA7D7164-A337-D969-861E-1EE939EF17A8}"/>
              </a:ext>
            </a:extLst>
          </p:cNvPr>
          <p:cNvSpPr/>
          <p:nvPr/>
        </p:nvSpPr>
        <p:spPr bwMode="auto">
          <a:xfrm>
            <a:off x="7366000" y="2852740"/>
            <a:ext cx="4032250" cy="3600450"/>
          </a:xfrm>
          <a:prstGeom prst="rect">
            <a:avLst/>
          </a:prstGeom>
          <a:solidFill>
            <a:srgbClr val="FFFF99"/>
          </a:solidFill>
          <a:ln w="9525" cap="flat" cmpd="sng" algn="ctr">
            <a:solidFill>
              <a:srgbClr val="FFFF99"/>
            </a:solidFill>
            <a:prstDash val="solid"/>
            <a:round/>
            <a:headEnd type="none" w="med" len="med"/>
            <a:tailEnd type="none" w="med" len="med"/>
          </a:ln>
          <a:effectLst/>
        </p:spPr>
        <p:txBody>
          <a:bodyPr/>
          <a:lstStyle/>
          <a:p>
            <a:pPr>
              <a:lnSpc>
                <a:spcPct val="101000"/>
              </a:lnSpc>
              <a:buClr>
                <a:srgbClr val="000000"/>
              </a:buClr>
              <a:buSzPct val="100000"/>
              <a:buFont typeface="Verdana" pitchFamily="32" charset="0"/>
              <a:buNone/>
              <a:defRPr/>
            </a:pPr>
            <a:r>
              <a:rPr lang="en-US" sz="2000" b="1" dirty="0">
                <a:solidFill>
                  <a:srgbClr val="C00000"/>
                </a:solidFill>
                <a:latin typeface="Calibri" panose="020F0502020204030204" pitchFamily="34" charset="0"/>
              </a:rPr>
              <a:t>NOTE:</a:t>
            </a:r>
            <a:r>
              <a:rPr lang="en-US" sz="2000" dirty="0">
                <a:solidFill>
                  <a:schemeClr val="tx1"/>
                </a:solidFill>
                <a:latin typeface="Calibri" panose="020F0502020204030204" pitchFamily="34" charset="0"/>
              </a:rPr>
              <a:t> </a:t>
            </a:r>
            <a:r>
              <a:rPr lang="en-US" sz="2000" i="1" dirty="0">
                <a:solidFill>
                  <a:schemeClr val="tx1"/>
                </a:solidFill>
                <a:latin typeface="Calibri" panose="020F0502020204030204" pitchFamily="34" charset="0"/>
              </a:rPr>
              <a:t>Canadian Business Database </a:t>
            </a:r>
            <a:r>
              <a:rPr lang="en-US" sz="2000" dirty="0">
                <a:solidFill>
                  <a:schemeClr val="tx1"/>
                </a:solidFill>
                <a:latin typeface="Calibri" panose="020F0502020204030204" pitchFamily="34" charset="0"/>
              </a:rPr>
              <a:t>uses </a:t>
            </a:r>
            <a:r>
              <a:rPr lang="en-US" sz="2000" b="1" i="1" dirty="0">
                <a:solidFill>
                  <a:schemeClr val="tx1"/>
                </a:solidFill>
                <a:latin typeface="Calibri" panose="020F0502020204030204" pitchFamily="34" charset="0"/>
              </a:rPr>
              <a:t>U.S.</a:t>
            </a:r>
            <a:r>
              <a:rPr lang="en-US" sz="2000" dirty="0">
                <a:solidFill>
                  <a:schemeClr val="tx1"/>
                </a:solidFill>
                <a:latin typeface="Calibri" panose="020F0502020204030204" pitchFamily="34" charset="0"/>
              </a:rPr>
              <a:t> SIC and NAICS codes. You should verify the industry codes &amp; descriptions in the </a:t>
            </a:r>
            <a:r>
              <a:rPr lang="en-US" sz="2000" b="1" dirty="0">
                <a:solidFill>
                  <a:schemeClr val="tx1"/>
                </a:solidFill>
                <a:latin typeface="Calibri" panose="020F0502020204030204" pitchFamily="34" charset="0"/>
                <a:hlinkClick r:id="rId5"/>
              </a:rPr>
              <a:t>NAICS Canada</a:t>
            </a:r>
            <a:r>
              <a:rPr lang="en-US" sz="2000" b="1" dirty="0">
                <a:solidFill>
                  <a:schemeClr val="tx1"/>
                </a:solidFill>
                <a:latin typeface="Calibri" panose="020F0502020204030204" pitchFamily="34" charset="0"/>
              </a:rPr>
              <a:t> </a:t>
            </a:r>
            <a:r>
              <a:rPr lang="en-US" sz="2000" dirty="0">
                <a:solidFill>
                  <a:schemeClr val="tx1"/>
                </a:solidFill>
                <a:latin typeface="Calibri" panose="020F0502020204030204" pitchFamily="34" charset="0"/>
              </a:rPr>
              <a:t>manual and use those in your reports. In this example, the 6-digit NAICS code and description used in this directory match the one in …</a:t>
            </a:r>
            <a:endParaRPr lang="en-US" altLang="en-US" sz="2000" dirty="0">
              <a:solidFill>
                <a:schemeClr val="tx1"/>
              </a:solidFill>
              <a:latin typeface="Calibri" panose="020F0502020204030204" pitchFamily="34" charset="0"/>
            </a:endParaRPr>
          </a:p>
          <a:p>
            <a:pPr marL="342900" indent="-342900">
              <a:buFont typeface="Arial" panose="020B0604020202020204" pitchFamily="34" charset="0"/>
              <a:buChar char="•"/>
              <a:defRPr/>
            </a:pPr>
            <a:r>
              <a:rPr lang="en-US" altLang="en-US" sz="2000" b="1" dirty="0">
                <a:solidFill>
                  <a:schemeClr val="tx1"/>
                </a:solidFill>
                <a:latin typeface="Calibri" panose="020F0502020204030204" pitchFamily="34" charset="0"/>
              </a:rPr>
              <a:t>NAICS Canada is </a:t>
            </a:r>
            <a:r>
              <a:rPr lang="en-US" altLang="en-US" sz="2000" b="1" dirty="0">
                <a:solidFill>
                  <a:schemeClr val="tx1"/>
                </a:solidFill>
                <a:latin typeface="Calibri" panose="020F0502020204030204" pitchFamily="34" charset="0"/>
                <a:hlinkClick r:id="rId6"/>
              </a:rPr>
              <a:t>334210 </a:t>
            </a:r>
            <a:br>
              <a:rPr lang="en-US" altLang="en-US" sz="2000" b="1" dirty="0">
                <a:solidFill>
                  <a:schemeClr val="tx1"/>
                </a:solidFill>
                <a:latin typeface="Calibri" panose="020F0502020204030204" pitchFamily="34" charset="0"/>
                <a:hlinkClick r:id="rId6"/>
              </a:rPr>
            </a:br>
            <a:r>
              <a:rPr lang="en-US" altLang="en-US" sz="2000" b="1" dirty="0">
                <a:solidFill>
                  <a:schemeClr val="tx1"/>
                </a:solidFill>
                <a:latin typeface="Calibri" panose="020F0502020204030204" pitchFamily="34" charset="0"/>
                <a:hlinkClick r:id="rId6"/>
              </a:rPr>
              <a:t>Telephone Apparatus Manufacturing</a:t>
            </a:r>
            <a:endParaRPr lang="en-US" altLang="en-US" sz="2000" b="1" dirty="0">
              <a:solidFill>
                <a:schemeClr val="tx1"/>
              </a:solidFill>
              <a:latin typeface="Calibri" panose="020F0502020204030204" pitchFamily="34" charset="0"/>
            </a:endParaRPr>
          </a:p>
        </p:txBody>
      </p:sp>
      <p:sp>
        <p:nvSpPr>
          <p:cNvPr id="41990" name="Down Arrow Callout 5">
            <a:extLst>
              <a:ext uri="{FF2B5EF4-FFF2-40B4-BE49-F238E27FC236}">
                <a16:creationId xmlns:a16="http://schemas.microsoft.com/office/drawing/2014/main" id="{62A2BD39-4345-05A9-356C-5254102F9E1D}"/>
              </a:ext>
            </a:extLst>
          </p:cNvPr>
          <p:cNvSpPr>
            <a:spLocks noChangeArrowheads="1"/>
          </p:cNvSpPr>
          <p:nvPr/>
        </p:nvSpPr>
        <p:spPr bwMode="auto">
          <a:xfrm>
            <a:off x="3719513" y="2852739"/>
            <a:ext cx="1727200" cy="1150937"/>
          </a:xfrm>
          <a:prstGeom prst="downArrowCallout">
            <a:avLst>
              <a:gd name="adj1" fmla="val 25025"/>
              <a:gd name="adj2" fmla="val 25025"/>
              <a:gd name="adj3" fmla="val 25000"/>
              <a:gd name="adj4" fmla="val 64977"/>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a:lnSpc>
                <a:spcPct val="101000"/>
              </a:lnSpc>
              <a:buClr>
                <a:srgbClr val="000000"/>
              </a:buClr>
              <a:buSzPct val="100000"/>
              <a:buFont typeface="Verdana" panose="020B0604030504040204" pitchFamily="34" charset="0"/>
              <a:buNone/>
            </a:pPr>
            <a:r>
              <a:rPr lang="en-US" altLang="en-US" sz="2000" b="1">
                <a:latin typeface="Calibri" panose="020F0502020204030204" pitchFamily="34" charset="0"/>
              </a:rPr>
              <a:t>Industry </a:t>
            </a:r>
            <a:br>
              <a:rPr lang="en-US" altLang="en-US" sz="2000" b="1">
                <a:latin typeface="Calibri" panose="020F0502020204030204" pitchFamily="34" charset="0"/>
              </a:rPr>
            </a:br>
            <a:r>
              <a:rPr lang="en-US" altLang="en-US" sz="2000" b="1">
                <a:latin typeface="Calibri" panose="020F0502020204030204" pitchFamily="34" charset="0"/>
              </a:rPr>
              <a:t>Codes</a:t>
            </a:r>
          </a:p>
        </p:txBody>
      </p:sp>
      <p:sp>
        <p:nvSpPr>
          <p:cNvPr id="41991" name="Title 6">
            <a:extLst>
              <a:ext uri="{FF2B5EF4-FFF2-40B4-BE49-F238E27FC236}">
                <a16:creationId xmlns:a16="http://schemas.microsoft.com/office/drawing/2014/main" id="{C8E49B73-ED6B-0FD0-D42F-9F144C6BB1D9}"/>
              </a:ext>
            </a:extLst>
          </p:cNvPr>
          <p:cNvSpPr>
            <a:spLocks noGrp="1"/>
          </p:cNvSpPr>
          <p:nvPr>
            <p:ph type="title" idx="4294967295"/>
          </p:nvPr>
        </p:nvSpPr>
        <p:spPr>
          <a:xfrm>
            <a:off x="2063751" y="188913"/>
            <a:ext cx="7993063" cy="1008062"/>
          </a:xfrm>
        </p:spPr>
        <p:txBody>
          <a:bodyPr/>
          <a:lstStyle/>
          <a:p>
            <a:r>
              <a:rPr lang="en-GB" altLang="en-US" sz="3600" dirty="0">
                <a:latin typeface="Calibri" panose="020F0502020204030204" pitchFamily="34" charset="0"/>
              </a:rPr>
              <a:t>Canadian Business Database</a:t>
            </a:r>
            <a:br>
              <a:rPr lang="en-GB" altLang="en-US" sz="3600" dirty="0">
                <a:latin typeface="Calibri" panose="020F0502020204030204" pitchFamily="34" charset="0"/>
              </a:rPr>
            </a:br>
            <a:r>
              <a:rPr lang="en-GB" altLang="en-US" sz="2600" b="0" dirty="0">
                <a:latin typeface="Calibri" panose="020F0502020204030204" pitchFamily="34" charset="0"/>
              </a:rPr>
              <a:t>Sample entry - BlackBerry with SIC &amp; NAICS codes noted</a:t>
            </a:r>
            <a:endParaRPr lang="en-CA" altLang="en-US" dirty="0"/>
          </a:p>
        </p:txBody>
      </p:sp>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1707FEFD-F52F-7477-0706-078057546D3F}"/>
                  </a:ext>
                  <a:ext uri="{C183D7F6-B498-43B3-948B-1728B52AA6E4}">
                    <adec:decorative xmlns:adec="http://schemas.microsoft.com/office/drawing/2017/decorative" val="1"/>
                  </a:ext>
                </a:extLst>
              </p14:cNvPr>
              <p14:cNvContentPartPr/>
              <p14:nvPr/>
            </p14:nvContentPartPr>
            <p14:xfrm>
              <a:off x="2354008" y="5834975"/>
              <a:ext cx="650160" cy="360"/>
            </p14:xfrm>
          </p:contentPart>
        </mc:Choice>
        <mc:Fallback xmlns="">
          <p:pic>
            <p:nvPicPr>
              <p:cNvPr id="9" name="Ink 8">
                <a:extLst>
                  <a:ext uri="{FF2B5EF4-FFF2-40B4-BE49-F238E27FC236}">
                    <a16:creationId xmlns:a16="http://schemas.microsoft.com/office/drawing/2014/main" id="{1707FEFD-F52F-7477-0706-078057546D3F}"/>
                  </a:ext>
                  <a:ext uri="{C183D7F6-B498-43B3-948B-1728B52AA6E4}">
                    <adec:decorative xmlns:adec="http://schemas.microsoft.com/office/drawing/2017/decorative" val="1"/>
                  </a:ext>
                </a:extLst>
              </p:cNvPr>
              <p:cNvPicPr/>
              <p:nvPr/>
            </p:nvPicPr>
            <p:blipFill>
              <a:blip r:embed="rId8"/>
              <a:stretch>
                <a:fillRect/>
              </a:stretch>
            </p:blipFill>
            <p:spPr>
              <a:xfrm>
                <a:off x="2282008" y="5690975"/>
                <a:ext cx="7938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DE7B9984-295B-9B62-CA4E-4803D932E53C}"/>
                  </a:ext>
                  <a:ext uri="{C183D7F6-B498-43B3-948B-1728B52AA6E4}">
                    <adec:decorative xmlns:adec="http://schemas.microsoft.com/office/drawing/2017/decorative" val="1"/>
                  </a:ext>
                </a:extLst>
              </p14:cNvPr>
              <p14:cNvContentPartPr/>
              <p14:nvPr/>
            </p14:nvContentPartPr>
            <p14:xfrm>
              <a:off x="3737848" y="5810495"/>
              <a:ext cx="2529720" cy="13320"/>
            </p14:xfrm>
          </p:contentPart>
        </mc:Choice>
        <mc:Fallback xmlns="">
          <p:pic>
            <p:nvPicPr>
              <p:cNvPr id="11" name="Ink 10">
                <a:extLst>
                  <a:ext uri="{FF2B5EF4-FFF2-40B4-BE49-F238E27FC236}">
                    <a16:creationId xmlns:a16="http://schemas.microsoft.com/office/drawing/2014/main" id="{DE7B9984-295B-9B62-CA4E-4803D932E53C}"/>
                  </a:ext>
                  <a:ext uri="{C183D7F6-B498-43B3-948B-1728B52AA6E4}">
                    <adec:decorative xmlns:adec="http://schemas.microsoft.com/office/drawing/2017/decorative" val="1"/>
                  </a:ext>
                </a:extLst>
              </p:cNvPr>
              <p:cNvPicPr/>
              <p:nvPr/>
            </p:nvPicPr>
            <p:blipFill>
              <a:blip r:embed="rId10"/>
              <a:stretch>
                <a:fillRect/>
              </a:stretch>
            </p:blipFill>
            <p:spPr>
              <a:xfrm>
                <a:off x="3665848" y="5666495"/>
                <a:ext cx="2673360" cy="300960"/>
              </a:xfrm>
              <a:prstGeom prst="rect">
                <a:avLst/>
              </a:prstGeom>
            </p:spPr>
          </p:pic>
        </mc:Fallback>
      </mc:AlternateContent>
    </p:spTree>
    <p:custDataLst>
      <p:tags r:id="rId1"/>
    </p:custData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4" name="Title 9">
            <a:extLst>
              <a:ext uri="{FF2B5EF4-FFF2-40B4-BE49-F238E27FC236}">
                <a16:creationId xmlns:a16="http://schemas.microsoft.com/office/drawing/2014/main" id="{EF9FF74E-4B6D-8F12-1115-DBE8AE1B2B6D}"/>
              </a:ext>
            </a:extLst>
          </p:cNvPr>
          <p:cNvSpPr>
            <a:spLocks noGrp="1"/>
          </p:cNvSpPr>
          <p:nvPr>
            <p:ph type="title" idx="4294967295"/>
          </p:nvPr>
        </p:nvSpPr>
        <p:spPr>
          <a:xfrm>
            <a:off x="1725426" y="208737"/>
            <a:ext cx="8663481" cy="1223963"/>
          </a:xfrm>
        </p:spPr>
        <p:txBody>
          <a:bodyPr/>
          <a:lstStyle/>
          <a:p>
            <a:r>
              <a:rPr lang="en-GB" altLang="en-US" sz="3200" dirty="0">
                <a:latin typeface="Calibri" panose="020F0502020204030204" pitchFamily="34" charset="0"/>
                <a:hlinkClick r:id="rId4"/>
              </a:rPr>
              <a:t>Library Home Page</a:t>
            </a:r>
            <a:r>
              <a:rPr lang="en-GB" altLang="en-US" sz="3200" dirty="0">
                <a:latin typeface="Calibri" panose="020F0502020204030204" pitchFamily="34" charset="0"/>
              </a:rPr>
              <a:t> &gt; </a:t>
            </a:r>
            <a:r>
              <a:rPr lang="en-GB" altLang="en-US" sz="3200" dirty="0">
                <a:latin typeface="Calibri" panose="020F0502020204030204" pitchFamily="34" charset="0"/>
                <a:hlinkClick r:id="rId5"/>
              </a:rPr>
              <a:t>Research Guides </a:t>
            </a:r>
            <a:r>
              <a:rPr lang="en-GB" altLang="en-US" sz="3200" dirty="0">
                <a:latin typeface="Calibri" panose="020F0502020204030204" pitchFamily="34" charset="0"/>
              </a:rPr>
              <a:t>&gt; Business</a:t>
            </a:r>
            <a:br>
              <a:rPr lang="en-GB" altLang="en-US" sz="3200" dirty="0">
                <a:latin typeface="Calibri" panose="020F0502020204030204" pitchFamily="34" charset="0"/>
              </a:rPr>
            </a:br>
            <a:r>
              <a:rPr lang="en-GB" altLang="en-US" sz="3200" dirty="0">
                <a:latin typeface="Calibri" panose="020F0502020204030204" pitchFamily="34" charset="0"/>
              </a:rPr>
              <a:t>Pick relevant </a:t>
            </a:r>
            <a:r>
              <a:rPr lang="en-GB" altLang="en-US" sz="3200" dirty="0">
                <a:latin typeface="Calibri" panose="020F0502020204030204" pitchFamily="34" charset="0"/>
                <a:hlinkClick r:id="rId6"/>
              </a:rPr>
              <a:t>course research guide </a:t>
            </a:r>
            <a:r>
              <a:rPr lang="en-GB" altLang="en-US" sz="3200" dirty="0">
                <a:latin typeface="Calibri" panose="020F0502020204030204" pitchFamily="34" charset="0"/>
              </a:rPr>
              <a:t>from list</a:t>
            </a:r>
            <a:endParaRPr lang="en-CA" altLang="en-US" sz="3200" dirty="0"/>
          </a:p>
        </p:txBody>
      </p:sp>
      <p:grpSp>
        <p:nvGrpSpPr>
          <p:cNvPr id="2" name="Group 1" descr="Introduction to Marketing course research guide.&#10;">
            <a:extLst>
              <a:ext uri="{FF2B5EF4-FFF2-40B4-BE49-F238E27FC236}">
                <a16:creationId xmlns:a16="http://schemas.microsoft.com/office/drawing/2014/main" id="{F6D58C55-589D-B37B-41C1-ECB48DBAC4D2}"/>
              </a:ext>
            </a:extLst>
          </p:cNvPr>
          <p:cNvGrpSpPr/>
          <p:nvPr/>
        </p:nvGrpSpPr>
        <p:grpSpPr>
          <a:xfrm>
            <a:off x="1262270" y="1432700"/>
            <a:ext cx="9185817" cy="5120051"/>
            <a:chOff x="1499856" y="1613432"/>
            <a:chExt cx="8948231" cy="4939319"/>
          </a:xfrm>
        </p:grpSpPr>
        <p:pic>
          <p:nvPicPr>
            <p:cNvPr id="5" name="Picture 4">
              <a:extLst>
                <a:ext uri="{FF2B5EF4-FFF2-40B4-BE49-F238E27FC236}">
                  <a16:creationId xmlns:a16="http://schemas.microsoft.com/office/drawing/2014/main" id="{25885E95-4858-E52B-EC71-318CD2E04013}"/>
                </a:ext>
              </a:extLst>
            </p:cNvPr>
            <p:cNvPicPr>
              <a:picLocks noChangeAspect="1"/>
            </p:cNvPicPr>
            <p:nvPr/>
          </p:nvPicPr>
          <p:blipFill>
            <a:blip r:embed="rId7"/>
            <a:stretch>
              <a:fillRect/>
            </a:stretch>
          </p:blipFill>
          <p:spPr>
            <a:xfrm>
              <a:off x="4259601" y="1613432"/>
              <a:ext cx="6052016" cy="303400"/>
            </a:xfrm>
            <a:prstGeom prst="rect">
              <a:avLst/>
            </a:prstGeom>
          </p:spPr>
        </p:pic>
        <p:pic>
          <p:nvPicPr>
            <p:cNvPr id="3" name="Picture 2">
              <a:extLst>
                <a:ext uri="{FF2B5EF4-FFF2-40B4-BE49-F238E27FC236}">
                  <a16:creationId xmlns:a16="http://schemas.microsoft.com/office/drawing/2014/main" id="{49218BF7-7D3A-7B01-0C3E-0B0B7B261428}"/>
                </a:ext>
              </a:extLst>
            </p:cNvPr>
            <p:cNvPicPr>
              <a:picLocks noChangeAspect="1"/>
            </p:cNvPicPr>
            <p:nvPr/>
          </p:nvPicPr>
          <p:blipFill>
            <a:blip r:embed="rId8"/>
            <a:stretch>
              <a:fillRect/>
            </a:stretch>
          </p:blipFill>
          <p:spPr>
            <a:xfrm>
              <a:off x="1499856" y="1831112"/>
              <a:ext cx="2584199" cy="4721639"/>
            </a:xfrm>
            <a:prstGeom prst="rect">
              <a:avLst/>
            </a:prstGeom>
          </p:spPr>
        </p:pic>
        <p:pic>
          <p:nvPicPr>
            <p:cNvPr id="10" name="Picture 9">
              <a:extLst>
                <a:ext uri="{FF2B5EF4-FFF2-40B4-BE49-F238E27FC236}">
                  <a16:creationId xmlns:a16="http://schemas.microsoft.com/office/drawing/2014/main" id="{FEFAF31A-6477-20B0-938E-4D2040B0668A}"/>
                </a:ext>
              </a:extLst>
            </p:cNvPr>
            <p:cNvPicPr>
              <a:picLocks noChangeAspect="1"/>
            </p:cNvPicPr>
            <p:nvPr/>
          </p:nvPicPr>
          <p:blipFill>
            <a:blip r:embed="rId9"/>
            <a:stretch>
              <a:fillRect/>
            </a:stretch>
          </p:blipFill>
          <p:spPr>
            <a:xfrm>
              <a:off x="4190156" y="1907020"/>
              <a:ext cx="6257931" cy="4454074"/>
            </a:xfrm>
            <a:prstGeom prst="rect">
              <a:avLst/>
            </a:prstGeom>
          </p:spPr>
        </p:pic>
      </p:grpSp>
      <p:sp>
        <p:nvSpPr>
          <p:cNvPr id="16391" name="Rectangle 9">
            <a:extLst>
              <a:ext uri="{FF2B5EF4-FFF2-40B4-BE49-F238E27FC236}">
                <a16:creationId xmlns:a16="http://schemas.microsoft.com/office/drawing/2014/main" id="{8251C2D9-874C-FDA3-01FE-013E91F15671}"/>
              </a:ext>
            </a:extLst>
          </p:cNvPr>
          <p:cNvSpPr>
            <a:spLocks noChangeArrowheads="1"/>
          </p:cNvSpPr>
          <p:nvPr/>
        </p:nvSpPr>
        <p:spPr bwMode="auto">
          <a:xfrm>
            <a:off x="4368327" y="3044636"/>
            <a:ext cx="5132371" cy="1586999"/>
          </a:xfrm>
          <a:prstGeom prst="rect">
            <a:avLst/>
          </a:prstGeom>
          <a:solidFill>
            <a:schemeClr val="bg1"/>
          </a:solidFill>
          <a:ln w="25400" algn="ctr">
            <a:solidFill>
              <a:srgbClr val="C00000"/>
            </a:solidFill>
            <a:round/>
            <a:headEnd/>
            <a:tailEnd/>
          </a:ln>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Arial" panose="020B0604020202020204" pitchFamily="34" charset="0"/>
              <a:buChar char="•"/>
            </a:pPr>
            <a:r>
              <a:rPr lang="en-CA" altLang="en-US" dirty="0">
                <a:solidFill>
                  <a:schemeClr val="tx1"/>
                </a:solidFill>
                <a:latin typeface="Calibri" panose="020F0502020204030204" pitchFamily="34" charset="0"/>
              </a:rPr>
              <a:t> Navigate  to different sections of  the guide using</a:t>
            </a:r>
            <a:br>
              <a:rPr lang="en-CA" altLang="en-US" dirty="0">
                <a:solidFill>
                  <a:schemeClr val="tx1"/>
                </a:solidFill>
                <a:latin typeface="Calibri" panose="020F0502020204030204" pitchFamily="34" charset="0"/>
              </a:rPr>
            </a:br>
            <a:r>
              <a:rPr lang="en-CA" altLang="en-US" dirty="0">
                <a:solidFill>
                  <a:schemeClr val="tx1"/>
                </a:solidFill>
                <a:latin typeface="Calibri" panose="020F0502020204030204" pitchFamily="34" charset="0"/>
              </a:rPr>
              <a:t>   links on the left.</a:t>
            </a:r>
          </a:p>
          <a:p>
            <a:pPr>
              <a:lnSpc>
                <a:spcPct val="101000"/>
              </a:lnSpc>
              <a:buClr>
                <a:srgbClr val="000000"/>
              </a:buClr>
              <a:buSzPct val="100000"/>
              <a:buFont typeface="Arial" panose="020B0604020202020204" pitchFamily="34" charset="0"/>
              <a:buChar char="•"/>
            </a:pPr>
            <a:r>
              <a:rPr lang="en-CA" altLang="en-US" dirty="0">
                <a:solidFill>
                  <a:schemeClr val="tx1"/>
                </a:solidFill>
                <a:latin typeface="Calibri" panose="020F0502020204030204" pitchFamily="34" charset="0"/>
              </a:rPr>
              <a:t> You will be prompted for your </a:t>
            </a:r>
            <a:r>
              <a:rPr lang="en-CA" altLang="en-US" dirty="0">
                <a:solidFill>
                  <a:srgbClr val="0000FF"/>
                </a:solidFill>
                <a:latin typeface="Calibri" panose="020F0502020204030204" pitchFamily="34" charset="0"/>
              </a:rPr>
              <a:t>MacID@mcmaster.ca </a:t>
            </a:r>
            <a:br>
              <a:rPr lang="en-CA" altLang="en-US" dirty="0">
                <a:solidFill>
                  <a:schemeClr val="tx1"/>
                </a:solidFill>
                <a:latin typeface="Calibri" panose="020F0502020204030204" pitchFamily="34" charset="0"/>
              </a:rPr>
            </a:br>
            <a:r>
              <a:rPr lang="en-CA" altLang="en-US" dirty="0">
                <a:solidFill>
                  <a:schemeClr val="tx1"/>
                </a:solidFill>
                <a:latin typeface="Calibri" panose="020F0502020204030204" pitchFamily="34" charset="0"/>
              </a:rPr>
              <a:t>  (Office 365 login) when accessing the Library’s </a:t>
            </a:r>
            <a:br>
              <a:rPr lang="en-CA" altLang="en-US" dirty="0">
                <a:solidFill>
                  <a:schemeClr val="tx1"/>
                </a:solidFill>
                <a:latin typeface="Calibri" panose="020F0502020204030204" pitchFamily="34" charset="0"/>
              </a:rPr>
            </a:br>
            <a:r>
              <a:rPr lang="en-CA" altLang="en-US" dirty="0">
                <a:solidFill>
                  <a:schemeClr val="tx1"/>
                </a:solidFill>
                <a:latin typeface="Calibri" panose="020F0502020204030204" pitchFamily="34" charset="0"/>
              </a:rPr>
              <a:t>  subscription resources.</a:t>
            </a:r>
          </a:p>
        </p:txBody>
      </p:sp>
      <p:cxnSp>
        <p:nvCxnSpPr>
          <p:cNvPr id="16390" name="Straight Arrow Connector 21" descr="Arrow&#10;">
            <a:extLst>
              <a:ext uri="{FF2B5EF4-FFF2-40B4-BE49-F238E27FC236}">
                <a16:creationId xmlns:a16="http://schemas.microsoft.com/office/drawing/2014/main" id="{BA1999AD-5DE7-5437-6B3D-6CEFE66DCD8B}"/>
              </a:ext>
            </a:extLst>
          </p:cNvPr>
          <p:cNvCxnSpPr>
            <a:cxnSpLocks noChangeShapeType="1"/>
          </p:cNvCxnSpPr>
          <p:nvPr/>
        </p:nvCxnSpPr>
        <p:spPr bwMode="auto">
          <a:xfrm flipH="1">
            <a:off x="3796010" y="3707541"/>
            <a:ext cx="572319" cy="0"/>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pic>
        <p:nvPicPr>
          <p:cNvPr id="16392" name="Picture 8">
            <a:extLst>
              <a:ext uri="{FF2B5EF4-FFF2-40B4-BE49-F238E27FC236}">
                <a16:creationId xmlns:a16="http://schemas.microsoft.com/office/drawing/2014/main" id="{E0EA5F6F-35F7-CA73-B359-9DDCAB299B6C}"/>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00791" y="2553960"/>
            <a:ext cx="2383244" cy="251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3">
            <a:extLst>
              <a:ext uri="{FF2B5EF4-FFF2-40B4-BE49-F238E27FC236}">
                <a16:creationId xmlns:a16="http://schemas.microsoft.com/office/drawing/2014/main" id="{FDEFCEC6-DC3C-DC97-B292-47D5C6E950A9}"/>
              </a:ext>
            </a:extLst>
          </p:cNvPr>
          <p:cNvSpPr>
            <a:spLocks noChangeArrowheads="1"/>
          </p:cNvSpPr>
          <p:nvPr/>
        </p:nvSpPr>
        <p:spPr bwMode="auto">
          <a:xfrm>
            <a:off x="5358264" y="4988045"/>
            <a:ext cx="3816449" cy="1223962"/>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Verdana" panose="020B0604030504040204" pitchFamily="34" charset="0"/>
                <a:ea typeface="ＭＳ Ｐゴシック" panose="020B0600070205080204" pitchFamily="34" charset="-128"/>
              </a:defRPr>
            </a:lvl9pPr>
          </a:lstStyle>
          <a:p>
            <a:pPr algn="ctr">
              <a:buClr>
                <a:srgbClr val="000000"/>
              </a:buClr>
              <a:buSzPct val="100000"/>
              <a:buFont typeface="Verdana" panose="020B0604030504040204" pitchFamily="34" charset="0"/>
              <a:buNone/>
            </a:pPr>
            <a:r>
              <a:rPr lang="en-GB" altLang="en-US" b="1">
                <a:solidFill>
                  <a:schemeClr val="tx1"/>
                </a:solidFill>
                <a:latin typeface="Calibri" panose="020F0502020204030204" pitchFamily="34" charset="0"/>
              </a:rPr>
              <a:t>This and other business research guides available here: </a:t>
            </a:r>
            <a:r>
              <a:rPr lang="en-GB" altLang="en-US" b="1">
                <a:solidFill>
                  <a:srgbClr val="0000FF"/>
                </a:solidFill>
                <a:latin typeface="Calibri" panose="020F0502020204030204" pitchFamily="34" charset="0"/>
                <a:hlinkClick r:id="rId11"/>
              </a:rPr>
              <a:t>https://libguides.mcmaster.ca/sb.php?subject_id=130212 </a:t>
            </a:r>
            <a:endParaRPr lang="en-GB" altLang="en-US" b="1">
              <a:solidFill>
                <a:srgbClr val="0000FF"/>
              </a:solidFill>
              <a:latin typeface="Calibri" panose="020F0502020204030204" pitchFamily="34" charset="0"/>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3" name="Title 4">
            <a:extLst>
              <a:ext uri="{FF2B5EF4-FFF2-40B4-BE49-F238E27FC236}">
                <a16:creationId xmlns:a16="http://schemas.microsoft.com/office/drawing/2014/main" id="{27525D01-0CEA-65CA-016A-EDA004DB4C56}"/>
              </a:ext>
            </a:extLst>
          </p:cNvPr>
          <p:cNvSpPr>
            <a:spLocks noGrp="1"/>
          </p:cNvSpPr>
          <p:nvPr>
            <p:ph type="title" idx="4294967295"/>
          </p:nvPr>
        </p:nvSpPr>
        <p:spPr>
          <a:xfrm>
            <a:off x="557980" y="188913"/>
            <a:ext cx="11578601" cy="1214149"/>
          </a:xfrm>
        </p:spPr>
        <p:txBody>
          <a:bodyPr/>
          <a:lstStyle/>
          <a:p>
            <a:r>
              <a:rPr lang="en-GB" altLang="en-US" sz="3600" i="1" dirty="0">
                <a:latin typeface="Calibri" panose="020F0502020204030204" pitchFamily="34" charset="0"/>
              </a:rPr>
              <a:t>Help!</a:t>
            </a:r>
            <a:r>
              <a:rPr lang="en-GB" altLang="en-US" sz="3600" dirty="0">
                <a:latin typeface="Calibri" panose="020F0502020204030204" pitchFamily="34" charset="0"/>
              </a:rPr>
              <a:t> I just found 2 different codes for my company!</a:t>
            </a:r>
            <a:endParaRPr lang="en-CA" altLang="en-US" sz="3600" dirty="0"/>
          </a:p>
        </p:txBody>
      </p:sp>
      <p:sp>
        <p:nvSpPr>
          <p:cNvPr id="43011" name="Text Box 2">
            <a:extLst>
              <a:ext uri="{FF2B5EF4-FFF2-40B4-BE49-F238E27FC236}">
                <a16:creationId xmlns:a16="http://schemas.microsoft.com/office/drawing/2014/main" id="{FDCC4A5C-F157-C6A6-D537-09794DDB2CB1}"/>
              </a:ext>
            </a:extLst>
          </p:cNvPr>
          <p:cNvSpPr txBox="1">
            <a:spLocks noChangeArrowheads="1"/>
          </p:cNvSpPr>
          <p:nvPr/>
        </p:nvSpPr>
        <p:spPr bwMode="auto">
          <a:xfrm>
            <a:off x="4663445" y="1403062"/>
            <a:ext cx="7121236" cy="427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eaLnBrk="1" hangingPunct="1">
              <a:spcBef>
                <a:spcPts val="650"/>
              </a:spcBef>
              <a:buClr>
                <a:srgbClr val="000000"/>
              </a:buClr>
              <a:buSzPct val="100000"/>
              <a:buFont typeface="Verdana" panose="020B0604030504040204" pitchFamily="34" charset="0"/>
              <a:buChar char="•"/>
            </a:pPr>
            <a:r>
              <a:rPr lang="en-GB" altLang="en-US" sz="3000" dirty="0">
                <a:solidFill>
                  <a:srgbClr val="000000"/>
                </a:solidFill>
                <a:latin typeface="Calibri" panose="020F0502020204030204" pitchFamily="34" charset="0"/>
              </a:rPr>
              <a:t>Most </a:t>
            </a:r>
            <a:r>
              <a:rPr lang="en-GB" altLang="en-US" sz="3000" b="1" dirty="0">
                <a:solidFill>
                  <a:srgbClr val="C00000"/>
                </a:solidFill>
                <a:latin typeface="Calibri" panose="020F0502020204030204" pitchFamily="34" charset="0"/>
              </a:rPr>
              <a:t>companies are diversified</a:t>
            </a:r>
            <a:r>
              <a:rPr lang="en-GB" altLang="en-US" sz="3000" dirty="0">
                <a:solidFill>
                  <a:srgbClr val="000000"/>
                </a:solidFill>
                <a:latin typeface="Calibri" panose="020F0502020204030204" pitchFamily="34" charset="0"/>
              </a:rPr>
              <a:t>. </a:t>
            </a:r>
            <a:br>
              <a:rPr lang="en-GB" altLang="en-US" sz="3000" dirty="0">
                <a:solidFill>
                  <a:srgbClr val="000000"/>
                </a:solidFill>
                <a:latin typeface="Calibri" panose="020F0502020204030204" pitchFamily="34" charset="0"/>
              </a:rPr>
            </a:br>
            <a:r>
              <a:rPr lang="en-GB" altLang="en-US" sz="3000" dirty="0">
                <a:solidFill>
                  <a:srgbClr val="000000"/>
                </a:solidFill>
                <a:latin typeface="Calibri" panose="020F0502020204030204" pitchFamily="34" charset="0"/>
              </a:rPr>
              <a:t>Need many codes to capture all their various activities.</a:t>
            </a:r>
          </a:p>
          <a:p>
            <a:pPr eaLnBrk="1" hangingPunct="1">
              <a:spcBef>
                <a:spcPts val="650"/>
              </a:spcBef>
              <a:buClr>
                <a:srgbClr val="000000"/>
              </a:buClr>
              <a:buSzPct val="100000"/>
              <a:buFont typeface="Verdana" panose="020B0604030504040204" pitchFamily="34" charset="0"/>
              <a:buChar char="•"/>
            </a:pPr>
            <a:r>
              <a:rPr lang="en-GB" altLang="en-US" sz="3000" b="1" dirty="0">
                <a:solidFill>
                  <a:srgbClr val="C00000"/>
                </a:solidFill>
                <a:latin typeface="Calibri" panose="020F0502020204030204" pitchFamily="34" charset="0"/>
              </a:rPr>
              <a:t>No central agency for assignment of codes</a:t>
            </a:r>
            <a:r>
              <a:rPr lang="en-GB" altLang="en-US" sz="3000" dirty="0">
                <a:solidFill>
                  <a:srgbClr val="000000"/>
                </a:solidFill>
                <a:latin typeface="Calibri" panose="020F0502020204030204" pitchFamily="34" charset="0"/>
              </a:rPr>
              <a:t>. </a:t>
            </a:r>
            <a:br>
              <a:rPr lang="en-GB" altLang="en-US" sz="3000" dirty="0">
                <a:solidFill>
                  <a:srgbClr val="000000"/>
                </a:solidFill>
                <a:latin typeface="Calibri" panose="020F0502020204030204" pitchFamily="34" charset="0"/>
              </a:rPr>
            </a:br>
            <a:r>
              <a:rPr lang="en-GB" altLang="en-US" sz="3000" dirty="0">
                <a:solidFill>
                  <a:srgbClr val="000000"/>
                </a:solidFill>
                <a:latin typeface="Calibri" panose="020F0502020204030204" pitchFamily="34" charset="0"/>
              </a:rPr>
              <a:t>Sources may interpret a company’s activities differently.</a:t>
            </a:r>
          </a:p>
          <a:p>
            <a:pPr eaLnBrk="1" hangingPunct="1">
              <a:spcBef>
                <a:spcPts val="650"/>
              </a:spcBef>
              <a:buClr>
                <a:srgbClr val="000000"/>
              </a:buClr>
              <a:buSzPct val="100000"/>
              <a:buFont typeface="Verdana" panose="020B0604030504040204" pitchFamily="34" charset="0"/>
              <a:buChar char="•"/>
            </a:pPr>
            <a:r>
              <a:rPr lang="en-GB" altLang="en-US" sz="3000" b="1" dirty="0">
                <a:solidFill>
                  <a:srgbClr val="C00000"/>
                </a:solidFill>
                <a:latin typeface="Calibri" panose="020F0502020204030204" pitchFamily="34" charset="0"/>
              </a:rPr>
              <a:t>Which code do you pick? </a:t>
            </a:r>
            <a:br>
              <a:rPr lang="en-GB" altLang="en-US" sz="3000" b="1" dirty="0">
                <a:solidFill>
                  <a:srgbClr val="C00000"/>
                </a:solidFill>
                <a:latin typeface="Calibri" panose="020F0502020204030204" pitchFamily="34" charset="0"/>
              </a:rPr>
            </a:br>
            <a:r>
              <a:rPr lang="en-GB" altLang="en-US" sz="3000" dirty="0">
                <a:solidFill>
                  <a:srgbClr val="000000"/>
                </a:solidFill>
                <a:latin typeface="Calibri" panose="020F0502020204030204" pitchFamily="34" charset="0"/>
              </a:rPr>
              <a:t>The one that meets the criteria of the assignment and the one you like best. </a:t>
            </a:r>
          </a:p>
        </p:txBody>
      </p:sp>
      <p:pic>
        <p:nvPicPr>
          <p:cNvPr id="43012" name="Picture 4" descr="Man with glasses and hand on head looking confused. ">
            <a:extLst>
              <a:ext uri="{FF2B5EF4-FFF2-40B4-BE49-F238E27FC236}">
                <a16:creationId xmlns:a16="http://schemas.microsoft.com/office/drawing/2014/main" id="{6A78D73E-5570-B372-05A3-CCB3BD7540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489" y="1264865"/>
            <a:ext cx="3421056" cy="516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8" name="Title 5">
            <a:extLst>
              <a:ext uri="{FF2B5EF4-FFF2-40B4-BE49-F238E27FC236}">
                <a16:creationId xmlns:a16="http://schemas.microsoft.com/office/drawing/2014/main" id="{52D92112-9AFF-2E2A-DCEA-56EBDE7381EF}"/>
              </a:ext>
            </a:extLst>
          </p:cNvPr>
          <p:cNvSpPr>
            <a:spLocks noGrp="1"/>
          </p:cNvSpPr>
          <p:nvPr>
            <p:ph type="title" idx="4294967295"/>
          </p:nvPr>
        </p:nvSpPr>
        <p:spPr>
          <a:xfrm>
            <a:off x="2135188" y="260350"/>
            <a:ext cx="7542212" cy="1081088"/>
          </a:xfrm>
        </p:spPr>
        <p:txBody>
          <a:bodyPr/>
          <a:lstStyle/>
          <a:p>
            <a:r>
              <a:rPr lang="en-GB" altLang="en-US" sz="3600" dirty="0">
                <a:latin typeface="Calibri" panose="020F0502020204030204" pitchFamily="34" charset="0"/>
              </a:rPr>
              <a:t>Industry Codes Example: Home Depot</a:t>
            </a:r>
            <a:endParaRPr lang="en-CA" altLang="en-US" sz="3600" dirty="0"/>
          </a:p>
        </p:txBody>
      </p:sp>
      <p:sp>
        <p:nvSpPr>
          <p:cNvPr id="44035" name="Text Box 2">
            <a:extLst>
              <a:ext uri="{FF2B5EF4-FFF2-40B4-BE49-F238E27FC236}">
                <a16:creationId xmlns:a16="http://schemas.microsoft.com/office/drawing/2014/main" id="{FCA243A5-94D4-47AE-77D1-E839D18E501A}"/>
              </a:ext>
            </a:extLst>
          </p:cNvPr>
          <p:cNvSpPr txBox="1">
            <a:spLocks noChangeArrowheads="1"/>
          </p:cNvSpPr>
          <p:nvPr/>
        </p:nvSpPr>
        <p:spPr bwMode="auto">
          <a:xfrm>
            <a:off x="1226481" y="1571626"/>
            <a:ext cx="7511263"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a:lnSpc>
                <a:spcPct val="90000"/>
              </a:lnSpc>
              <a:spcBef>
                <a:spcPts val="1875"/>
              </a:spcBef>
              <a:buClr>
                <a:srgbClr val="000000"/>
              </a:buClr>
              <a:buSzPct val="100000"/>
              <a:buFont typeface="Verdana" panose="020B0604030504040204" pitchFamily="34" charset="0"/>
              <a:buChar char="•"/>
            </a:pPr>
            <a:r>
              <a:rPr lang="en-GB" altLang="en-US" sz="3000">
                <a:solidFill>
                  <a:srgbClr val="000000"/>
                </a:solidFill>
                <a:latin typeface="Calibri" panose="020F0502020204030204" pitchFamily="34" charset="0"/>
              </a:rPr>
              <a:t>Home Depot of Canada is a</a:t>
            </a:r>
            <a:r>
              <a:rPr lang="en-US" altLang="en-US" sz="3000">
                <a:latin typeface="Calibri" panose="020F0502020204030204" pitchFamily="34" charset="0"/>
              </a:rPr>
              <a:t> </a:t>
            </a:r>
            <a:r>
              <a:rPr lang="en-US" altLang="en-US" sz="3000" b="1">
                <a:solidFill>
                  <a:schemeClr val="tx1"/>
                </a:solidFill>
                <a:latin typeface="Calibri" panose="020F0502020204030204" pitchFamily="34" charset="0"/>
              </a:rPr>
              <a:t>home improvement retailer</a:t>
            </a:r>
            <a:r>
              <a:rPr lang="en-US" altLang="en-US" sz="3000">
                <a:solidFill>
                  <a:schemeClr val="tx1"/>
                </a:solidFill>
                <a:latin typeface="Calibri" panose="020F0502020204030204" pitchFamily="34" charset="0"/>
              </a:rPr>
              <a:t> that sells building materials, home repair &amp; improvement products, lawn &amp; garden supplies &amp; various installation services. </a:t>
            </a:r>
          </a:p>
          <a:p>
            <a:pPr>
              <a:lnSpc>
                <a:spcPct val="90000"/>
              </a:lnSpc>
              <a:spcBef>
                <a:spcPts val="1875"/>
              </a:spcBef>
              <a:buClr>
                <a:srgbClr val="000000"/>
              </a:buClr>
              <a:buSzPct val="100000"/>
              <a:buFont typeface="Verdana" panose="020B0604030504040204" pitchFamily="34" charset="0"/>
              <a:buChar char="•"/>
            </a:pPr>
            <a:r>
              <a:rPr lang="en-GB" altLang="en-US" sz="3000">
                <a:solidFill>
                  <a:srgbClr val="C00000"/>
                </a:solidFill>
                <a:latin typeface="Calibri" panose="020F0502020204030204" pitchFamily="34" charset="0"/>
              </a:rPr>
              <a:t>What </a:t>
            </a:r>
            <a:r>
              <a:rPr lang="en-GB" altLang="en-US" sz="3000" b="1">
                <a:solidFill>
                  <a:srgbClr val="C00000"/>
                </a:solidFill>
                <a:latin typeface="Calibri" panose="020F0502020204030204" pitchFamily="34" charset="0"/>
              </a:rPr>
              <a:t>NAICS codes </a:t>
            </a:r>
            <a:r>
              <a:rPr lang="en-GB" altLang="en-US" sz="3000">
                <a:solidFill>
                  <a:srgbClr val="C00000"/>
                </a:solidFill>
                <a:latin typeface="Calibri" panose="020F0502020204030204" pitchFamily="34" charset="0"/>
              </a:rPr>
              <a:t>would you select </a:t>
            </a:r>
            <a:r>
              <a:rPr lang="en-GB" altLang="en-US" sz="3000">
                <a:solidFill>
                  <a:schemeClr val="tx1"/>
                </a:solidFill>
                <a:latin typeface="Calibri" panose="020F0502020204030204" pitchFamily="34" charset="0"/>
              </a:rPr>
              <a:t>given the following options? </a:t>
            </a:r>
          </a:p>
          <a:p>
            <a:pPr>
              <a:lnSpc>
                <a:spcPct val="90000"/>
              </a:lnSpc>
              <a:spcBef>
                <a:spcPts val="1875"/>
              </a:spcBef>
              <a:buClr>
                <a:srgbClr val="000000"/>
              </a:buClr>
              <a:buSzPct val="100000"/>
            </a:pPr>
            <a:endParaRPr lang="en-US" altLang="en-US" sz="3000">
              <a:solidFill>
                <a:schemeClr val="tx1"/>
              </a:solidFill>
              <a:latin typeface="Calibri" panose="020F0502020204030204" pitchFamily="34" charset="0"/>
            </a:endParaRPr>
          </a:p>
          <a:p>
            <a:pPr>
              <a:lnSpc>
                <a:spcPct val="90000"/>
              </a:lnSpc>
              <a:spcBef>
                <a:spcPts val="1875"/>
              </a:spcBef>
              <a:buClr>
                <a:srgbClr val="000000"/>
              </a:buClr>
              <a:buSzPct val="100000"/>
              <a:buFont typeface="Verdana" panose="020B0604030504040204" pitchFamily="34" charset="0"/>
              <a:buChar char="•"/>
            </a:pPr>
            <a:endParaRPr lang="en-GB" altLang="en-US" sz="3000">
              <a:solidFill>
                <a:schemeClr val="tx1"/>
              </a:solidFill>
              <a:latin typeface="Calibri" panose="020F0502020204030204" pitchFamily="34" charset="0"/>
            </a:endParaRPr>
          </a:p>
        </p:txBody>
      </p:sp>
      <p:pic>
        <p:nvPicPr>
          <p:cNvPr id="44037" name="Picture 7" descr="Home Depot logo">
            <a:extLst>
              <a:ext uri="{FF2B5EF4-FFF2-40B4-BE49-F238E27FC236}">
                <a16:creationId xmlns:a16="http://schemas.microsoft.com/office/drawing/2014/main" id="{14883C8A-8D98-E274-352E-B6FBE0ED6A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9273" y="1284578"/>
            <a:ext cx="2109788"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Man in front of sign pointing in many directions">
            <a:extLst>
              <a:ext uri="{FF2B5EF4-FFF2-40B4-BE49-F238E27FC236}">
                <a16:creationId xmlns:a16="http://schemas.microsoft.com/office/drawing/2014/main" id="{63091980-1072-4C2C-6127-FE9A56B920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9603"/>
          <a:stretch>
            <a:fillRect/>
          </a:stretch>
        </p:blipFill>
        <p:spPr bwMode="auto">
          <a:xfrm>
            <a:off x="9106117" y="3394365"/>
            <a:ext cx="181610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60" name="Title 3">
            <a:extLst>
              <a:ext uri="{FF2B5EF4-FFF2-40B4-BE49-F238E27FC236}">
                <a16:creationId xmlns:a16="http://schemas.microsoft.com/office/drawing/2014/main" id="{ECC0EFD4-7649-6C1E-2A57-86AB6AA4FF9B}"/>
              </a:ext>
            </a:extLst>
          </p:cNvPr>
          <p:cNvSpPr>
            <a:spLocks noGrp="1"/>
          </p:cNvSpPr>
          <p:nvPr>
            <p:ph type="title" idx="4294967295"/>
          </p:nvPr>
        </p:nvSpPr>
        <p:spPr>
          <a:xfrm>
            <a:off x="2279651" y="260350"/>
            <a:ext cx="7542213" cy="865188"/>
          </a:xfrm>
        </p:spPr>
        <p:txBody>
          <a:bodyPr/>
          <a:lstStyle/>
          <a:p>
            <a:r>
              <a:rPr lang="en-GB" altLang="en-US" sz="3600" dirty="0">
                <a:latin typeface="Calibri" panose="020F0502020204030204" pitchFamily="34" charset="0"/>
              </a:rPr>
              <a:t>Home Depot - Possible NAICS Codes</a:t>
            </a:r>
            <a:endParaRPr lang="en-CA" altLang="en-US" sz="3600" dirty="0"/>
          </a:p>
        </p:txBody>
      </p:sp>
      <p:sp>
        <p:nvSpPr>
          <p:cNvPr id="53251" name="Text Box 2">
            <a:extLst>
              <a:ext uri="{FF2B5EF4-FFF2-40B4-BE49-F238E27FC236}">
                <a16:creationId xmlns:a16="http://schemas.microsoft.com/office/drawing/2014/main" id="{47D683E3-A9E1-8FAD-B81F-0725BBFFFBCA}"/>
              </a:ext>
            </a:extLst>
          </p:cNvPr>
          <p:cNvSpPr txBox="1">
            <a:spLocks noChangeArrowheads="1"/>
          </p:cNvSpPr>
          <p:nvPr/>
        </p:nvSpPr>
        <p:spPr bwMode="auto">
          <a:xfrm>
            <a:off x="1991545" y="1136650"/>
            <a:ext cx="8004944"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a:lnSpc>
                <a:spcPct val="150000"/>
              </a:lnSpc>
              <a:spcBef>
                <a:spcPts val="650"/>
              </a:spcBef>
              <a:buClr>
                <a:srgbClr val="000000"/>
              </a:buClr>
              <a:buSzPct val="100000"/>
              <a:buFont typeface="Verdana" panose="020B0604030504040204" pitchFamily="34" charset="0"/>
              <a:buChar char="•"/>
            </a:pPr>
            <a:r>
              <a:rPr lang="en-GB" altLang="en-US" sz="3000" b="1">
                <a:solidFill>
                  <a:srgbClr val="C00000"/>
                </a:solidFill>
                <a:latin typeface="Calibri" panose="020F0502020204030204" pitchFamily="34" charset="0"/>
              </a:rPr>
              <a:t>444110:  </a:t>
            </a:r>
            <a:r>
              <a:rPr lang="en-GB" altLang="en-US" sz="3000">
                <a:solidFill>
                  <a:schemeClr val="tx1"/>
                </a:solidFill>
                <a:latin typeface="Calibri" panose="020F0502020204030204" pitchFamily="34" charset="0"/>
              </a:rPr>
              <a:t>Home Centres</a:t>
            </a:r>
          </a:p>
          <a:p>
            <a:pPr>
              <a:lnSpc>
                <a:spcPct val="150000"/>
              </a:lnSpc>
              <a:spcBef>
                <a:spcPts val="650"/>
              </a:spcBef>
              <a:buClr>
                <a:srgbClr val="000000"/>
              </a:buClr>
              <a:buSzPct val="100000"/>
              <a:buFont typeface="Verdana" panose="020B0604030504040204" pitchFamily="34" charset="0"/>
              <a:buChar char="•"/>
            </a:pPr>
            <a:r>
              <a:rPr lang="en-GB" altLang="en-US" sz="3000" b="1">
                <a:solidFill>
                  <a:srgbClr val="C00000"/>
                </a:solidFill>
                <a:latin typeface="Calibri" panose="020F0502020204030204" pitchFamily="34" charset="0"/>
              </a:rPr>
              <a:t>444140:  </a:t>
            </a:r>
            <a:r>
              <a:rPr lang="en-GB" altLang="en-US" sz="3000">
                <a:solidFill>
                  <a:schemeClr val="tx1"/>
                </a:solidFill>
                <a:latin typeface="Calibri" panose="020F0502020204030204" pitchFamily="34" charset="0"/>
              </a:rPr>
              <a:t>Hardware Retailers</a:t>
            </a:r>
            <a:endParaRPr lang="en-GB" altLang="en-US" sz="3000" b="1">
              <a:solidFill>
                <a:srgbClr val="C00000"/>
              </a:solidFill>
              <a:latin typeface="Calibri" panose="020F0502020204030204" pitchFamily="34" charset="0"/>
            </a:endParaRPr>
          </a:p>
          <a:p>
            <a:pPr>
              <a:lnSpc>
                <a:spcPct val="150000"/>
              </a:lnSpc>
              <a:spcBef>
                <a:spcPts val="650"/>
              </a:spcBef>
              <a:buClr>
                <a:srgbClr val="000000"/>
              </a:buClr>
              <a:buSzPct val="100000"/>
              <a:buFont typeface="Verdana" panose="020B0604030504040204" pitchFamily="34" charset="0"/>
              <a:buChar char="•"/>
            </a:pPr>
            <a:r>
              <a:rPr lang="en-GB" altLang="en-US" sz="3000" b="1">
                <a:solidFill>
                  <a:srgbClr val="C00000"/>
                </a:solidFill>
                <a:latin typeface="Calibri" panose="020F0502020204030204" pitchFamily="34" charset="0"/>
              </a:rPr>
              <a:t>444180:</a:t>
            </a:r>
            <a:r>
              <a:rPr lang="en-GB" altLang="en-US" sz="3000" b="1">
                <a:solidFill>
                  <a:srgbClr val="000000"/>
                </a:solidFill>
                <a:latin typeface="Calibri" panose="020F0502020204030204" pitchFamily="34" charset="0"/>
              </a:rPr>
              <a:t>  </a:t>
            </a:r>
            <a:r>
              <a:rPr lang="en-GB" altLang="en-US" sz="3000">
                <a:solidFill>
                  <a:srgbClr val="000000"/>
                </a:solidFill>
                <a:latin typeface="Calibri" panose="020F0502020204030204" pitchFamily="34" charset="0"/>
              </a:rPr>
              <a:t>Other Building Material Dealers</a:t>
            </a:r>
            <a:r>
              <a:rPr lang="en-GB" altLang="en-US" sz="3000" b="1">
                <a:solidFill>
                  <a:srgbClr val="000000"/>
                </a:solidFill>
                <a:latin typeface="Calibri" panose="020F0502020204030204" pitchFamily="34" charset="0"/>
              </a:rPr>
              <a:t> </a:t>
            </a:r>
          </a:p>
          <a:p>
            <a:pPr>
              <a:lnSpc>
                <a:spcPct val="150000"/>
              </a:lnSpc>
              <a:spcBef>
                <a:spcPts val="650"/>
              </a:spcBef>
              <a:buClr>
                <a:srgbClr val="000000"/>
              </a:buClr>
              <a:buSzPct val="100000"/>
              <a:buFont typeface="Verdana" panose="020B0604030504040204" pitchFamily="34" charset="0"/>
              <a:buChar char="•"/>
            </a:pPr>
            <a:r>
              <a:rPr lang="en-GB" altLang="en-US" sz="3000" b="1">
                <a:solidFill>
                  <a:srgbClr val="C00000"/>
                </a:solidFill>
                <a:latin typeface="Calibri" panose="020F0502020204030204" pitchFamily="34" charset="0"/>
              </a:rPr>
              <a:t>444230:  </a:t>
            </a:r>
            <a:r>
              <a:rPr lang="en-GB" altLang="en-US" sz="3000">
                <a:solidFill>
                  <a:schemeClr val="tx1"/>
                </a:solidFill>
                <a:latin typeface="Calibri" panose="020F0502020204030204" pitchFamily="34" charset="0"/>
              </a:rPr>
              <a:t>Outdoor Power Equipment Retailers</a:t>
            </a:r>
          </a:p>
          <a:p>
            <a:pPr>
              <a:lnSpc>
                <a:spcPct val="150000"/>
              </a:lnSpc>
              <a:spcBef>
                <a:spcPts val="650"/>
              </a:spcBef>
              <a:buClr>
                <a:srgbClr val="000000"/>
              </a:buClr>
              <a:buSzPct val="100000"/>
              <a:buFont typeface="Verdana" panose="020B0604030504040204" pitchFamily="34" charset="0"/>
              <a:buChar char="•"/>
            </a:pPr>
            <a:r>
              <a:rPr lang="en-GB" altLang="en-US" sz="3000" b="1">
                <a:solidFill>
                  <a:srgbClr val="C00000"/>
                </a:solidFill>
                <a:latin typeface="Calibri" panose="020F0502020204030204" pitchFamily="34" charset="0"/>
              </a:rPr>
              <a:t>444220:  </a:t>
            </a:r>
            <a:r>
              <a:rPr lang="en-GB" altLang="en-US" sz="3000">
                <a:solidFill>
                  <a:schemeClr val="tx1"/>
                </a:solidFill>
                <a:latin typeface="Calibri" panose="020F0502020204030204" pitchFamily="34" charset="0"/>
              </a:rPr>
              <a:t>Nursery Retailers and Garden Centres</a:t>
            </a:r>
          </a:p>
          <a:p>
            <a:pPr>
              <a:spcBef>
                <a:spcPts val="650"/>
              </a:spcBef>
              <a:buClr>
                <a:srgbClr val="000000"/>
              </a:buClr>
              <a:buSzPct val="100000"/>
              <a:buFont typeface="Verdana" panose="020B0604030504040204" pitchFamily="34" charset="0"/>
              <a:buChar char="•"/>
            </a:pPr>
            <a:r>
              <a:rPr lang="en-CA" altLang="en-US" sz="3000" b="1">
                <a:solidFill>
                  <a:srgbClr val="C00000"/>
                </a:solidFill>
                <a:latin typeface="Calibri" panose="020F0502020204030204" pitchFamily="34" charset="0"/>
              </a:rPr>
              <a:t>532490:  </a:t>
            </a:r>
            <a:r>
              <a:rPr lang="en-CA" altLang="en-US" sz="3200">
                <a:solidFill>
                  <a:schemeClr val="tx1"/>
                </a:solidFill>
                <a:latin typeface="Calibri" panose="020F0502020204030204" pitchFamily="34" charset="0"/>
              </a:rPr>
              <a:t>Other Commercial &amp; Industrial Machinery &amp; Equipment Rental &amp; Leasing</a:t>
            </a:r>
            <a:endParaRPr lang="en-CA" altLang="en-US" sz="3200" b="1"/>
          </a:p>
          <a:p>
            <a:pPr>
              <a:lnSpc>
                <a:spcPct val="80000"/>
              </a:lnSpc>
              <a:spcBef>
                <a:spcPts val="650"/>
              </a:spcBef>
              <a:buClr>
                <a:srgbClr val="000000"/>
              </a:buClr>
              <a:buSzPct val="100000"/>
              <a:buFont typeface="Verdana" panose="020B0604030504040204" pitchFamily="34" charset="0"/>
              <a:buChar char="•"/>
            </a:pPr>
            <a:endParaRPr lang="en-GB" altLang="en-US" sz="3000">
              <a:solidFill>
                <a:schemeClr val="tx1"/>
              </a:solidFill>
              <a:latin typeface="Calibri" panose="020F0502020204030204" pitchFamily="34" charset="0"/>
            </a:endParaRPr>
          </a:p>
          <a:p>
            <a:pPr>
              <a:lnSpc>
                <a:spcPct val="80000"/>
              </a:lnSpc>
              <a:spcBef>
                <a:spcPts val="650"/>
              </a:spcBef>
              <a:buClr>
                <a:srgbClr val="000000"/>
              </a:buClr>
              <a:buSzPct val="100000"/>
            </a:pPr>
            <a:endParaRPr lang="en-GB" altLang="en-US" sz="2600">
              <a:solidFill>
                <a:schemeClr val="tx1"/>
              </a:solidFill>
              <a:latin typeface="Calibri" panose="020F0502020204030204" pitchFamily="34" charset="0"/>
            </a:endParaRPr>
          </a:p>
          <a:p>
            <a:pPr>
              <a:lnSpc>
                <a:spcPct val="80000"/>
              </a:lnSpc>
              <a:spcBef>
                <a:spcPts val="700"/>
              </a:spcBef>
              <a:buClr>
                <a:srgbClr val="000000"/>
              </a:buClr>
              <a:buSzPct val="100000"/>
              <a:buFont typeface="Verdana" panose="020B0604030504040204" pitchFamily="34" charset="0"/>
              <a:buNone/>
            </a:pPr>
            <a:br>
              <a:rPr lang="en-GB" altLang="en-US" sz="2800">
                <a:solidFill>
                  <a:srgbClr val="000000"/>
                </a:solidFill>
              </a:rPr>
            </a:br>
            <a:endParaRPr lang="en-GB" altLang="en-US" sz="2800">
              <a:solidFill>
                <a:srgbClr val="000000"/>
              </a:solidFill>
            </a:endParaRPr>
          </a:p>
          <a:p>
            <a:pPr lvl="1">
              <a:lnSpc>
                <a:spcPct val="80000"/>
              </a:lnSpc>
              <a:spcBef>
                <a:spcPts val="700"/>
              </a:spcBef>
              <a:buClr>
                <a:srgbClr val="000000"/>
              </a:buClr>
              <a:buSzPct val="100000"/>
              <a:buFont typeface="Verdana" panose="020B0604030504040204" pitchFamily="34" charset="0"/>
              <a:buNone/>
            </a:pPr>
            <a:endParaRPr lang="en-GB" altLang="en-US" sz="2800">
              <a:solidFill>
                <a:srgbClr val="000000"/>
              </a:solidFill>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3251">
                                            <p:txEl>
                                              <p:pRg st="1" end="1"/>
                                            </p:txEl>
                                          </p:spTgt>
                                        </p:tgtEl>
                                        <p:attrNameLst>
                                          <p:attrName>style.visibility</p:attrName>
                                        </p:attrNameLst>
                                      </p:cBhvr>
                                      <p:to>
                                        <p:strVal val="visible"/>
                                      </p:to>
                                    </p:set>
                                    <p:animEffect transition="in" filter="wipe(up)">
                                      <p:cBhvr>
                                        <p:cTn id="7" dur="500"/>
                                        <p:tgtEl>
                                          <p:spTgt spid="53251">
                                            <p:txEl>
                                              <p:pRg st="1" end="1"/>
                                            </p:txEl>
                                          </p:spTgt>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53251">
                                            <p:txEl>
                                              <p:pRg st="2" end="2"/>
                                            </p:txEl>
                                          </p:spTgt>
                                        </p:tgtEl>
                                        <p:attrNameLst>
                                          <p:attrName>style.visibility</p:attrName>
                                        </p:attrNameLst>
                                      </p:cBhvr>
                                      <p:to>
                                        <p:strVal val="visible"/>
                                      </p:to>
                                    </p:set>
                                    <p:animEffect transition="in" filter="wipe(up)">
                                      <p:cBhvr>
                                        <p:cTn id="11" dur="500"/>
                                        <p:tgtEl>
                                          <p:spTgt spid="53251">
                                            <p:txEl>
                                              <p:pRg st="2" end="2"/>
                                            </p:txEl>
                                          </p:spTgt>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53251">
                                            <p:txEl>
                                              <p:pRg st="3" end="3"/>
                                            </p:txEl>
                                          </p:spTgt>
                                        </p:tgtEl>
                                        <p:attrNameLst>
                                          <p:attrName>style.visibility</p:attrName>
                                        </p:attrNameLst>
                                      </p:cBhvr>
                                      <p:to>
                                        <p:strVal val="visible"/>
                                      </p:to>
                                    </p:set>
                                    <p:animEffect transition="in" filter="wipe(up)">
                                      <p:cBhvr>
                                        <p:cTn id="15" dur="500"/>
                                        <p:tgtEl>
                                          <p:spTgt spid="53251">
                                            <p:txEl>
                                              <p:pRg st="3" end="3"/>
                                            </p:txEl>
                                          </p:spTgt>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53251">
                                            <p:txEl>
                                              <p:pRg st="4" end="4"/>
                                            </p:txEl>
                                          </p:spTgt>
                                        </p:tgtEl>
                                        <p:attrNameLst>
                                          <p:attrName>style.visibility</p:attrName>
                                        </p:attrNameLst>
                                      </p:cBhvr>
                                      <p:to>
                                        <p:strVal val="visible"/>
                                      </p:to>
                                    </p:set>
                                    <p:animEffect transition="in" filter="wipe(up)">
                                      <p:cBhvr>
                                        <p:cTn id="19" dur="500"/>
                                        <p:tgtEl>
                                          <p:spTgt spid="53251">
                                            <p:txEl>
                                              <p:pRg st="4" end="4"/>
                                            </p:txEl>
                                          </p:spTgt>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iterate type="lt">
                                    <p:tmPct val="0"/>
                                  </p:iterate>
                                  <p:childTnLst>
                                    <p:set>
                                      <p:cBhvr>
                                        <p:cTn id="22" dur="1" fill="hold">
                                          <p:stCondLst>
                                            <p:cond delay="0"/>
                                          </p:stCondLst>
                                        </p:cTn>
                                        <p:tgtEl>
                                          <p:spTgt spid="53251">
                                            <p:txEl>
                                              <p:pRg st="5" end="5"/>
                                            </p:txEl>
                                          </p:spTgt>
                                        </p:tgtEl>
                                        <p:attrNameLst>
                                          <p:attrName>style.visibility</p:attrName>
                                        </p:attrNameLst>
                                      </p:cBhvr>
                                      <p:to>
                                        <p:strVal val="visible"/>
                                      </p:to>
                                    </p:set>
                                    <p:animEffect transition="in" filter="wipe(up)">
                                      <p:cBhvr>
                                        <p:cTn id="23" dur="500"/>
                                        <p:tgtEl>
                                          <p:spTgt spid="53251">
                                            <p:txEl>
                                              <p:pRg st="5" end="5"/>
                                            </p:txEl>
                                          </p:spTgt>
                                        </p:tgtEl>
                                      </p:cBhvr>
                                    </p:animEffect>
                                  </p:childTnLst>
                                </p:cTn>
                              </p:par>
                            </p:childTnLst>
                          </p:cTn>
                        </p:par>
                        <p:par>
                          <p:cTn id="24" fill="hold" nodeType="afterGroup">
                            <p:stCondLst>
                              <p:cond delay="2500"/>
                            </p:stCondLst>
                            <p:childTnLst>
                              <p:par>
                                <p:cTn id="25" presetID="25" presetClass="emph" presetSubtype="0" fill="hold" nodeType="afterEffect">
                                  <p:stCondLst>
                                    <p:cond delay="0"/>
                                  </p:stCondLst>
                                  <p:iterate type="lt">
                                    <p:tmPct val="0"/>
                                  </p:iterate>
                                  <p:childTnLst>
                                    <p:animClr clrSpc="hsl" dir="cw">
                                      <p:cBhvr override="childStyle">
                                        <p:cTn id="26" dur="2000" fill="hold"/>
                                        <p:tgtEl>
                                          <p:spTgt spid="53251">
                                            <p:txEl>
                                              <p:pRg st="5" end="5"/>
                                            </p:txEl>
                                          </p:spTgt>
                                        </p:tgtEl>
                                        <p:attrNameLst>
                                          <p:attrName>style.color</p:attrName>
                                        </p:attrNameLst>
                                      </p:cBhvr>
                                      <p:by>
                                        <p:hsl h="0" s="-70588" l="0"/>
                                      </p:by>
                                    </p:animClr>
                                    <p:animClr clrSpc="hsl" dir="cw">
                                      <p:cBhvr>
                                        <p:cTn id="27" dur="2000" fill="hold"/>
                                        <p:tgtEl>
                                          <p:spTgt spid="53251">
                                            <p:txEl>
                                              <p:pRg st="5" end="5"/>
                                            </p:txEl>
                                          </p:spTgt>
                                        </p:tgtEl>
                                        <p:attrNameLst>
                                          <p:attrName>fillcolor</p:attrName>
                                        </p:attrNameLst>
                                      </p:cBhvr>
                                      <p:by>
                                        <p:hsl h="0" s="-70588" l="0"/>
                                      </p:by>
                                    </p:animClr>
                                    <p:animClr clrSpc="hsl" dir="cw">
                                      <p:cBhvr>
                                        <p:cTn id="28" dur="2000" fill="hold"/>
                                        <p:tgtEl>
                                          <p:spTgt spid="53251">
                                            <p:txEl>
                                              <p:pRg st="5" end="5"/>
                                            </p:txEl>
                                          </p:spTgt>
                                        </p:tgtEl>
                                        <p:attrNameLst>
                                          <p:attrName>stroke.color</p:attrName>
                                        </p:attrNameLst>
                                      </p:cBhvr>
                                      <p:by>
                                        <p:hsl h="0" s="-70588" l="0"/>
                                      </p:by>
                                    </p:animClr>
                                    <p:set>
                                      <p:cBhvr>
                                        <p:cTn id="29" dur="2000" fill="hold"/>
                                        <p:tgtEl>
                                          <p:spTgt spid="53251">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itle 1">
            <a:extLst>
              <a:ext uri="{FF2B5EF4-FFF2-40B4-BE49-F238E27FC236}">
                <a16:creationId xmlns:a16="http://schemas.microsoft.com/office/drawing/2014/main" id="{2F9B0865-2FB4-B674-D377-4D9D23B95F7A}"/>
              </a:ext>
            </a:extLst>
          </p:cNvPr>
          <p:cNvSpPr>
            <a:spLocks noGrp="1" noChangeArrowheads="1"/>
          </p:cNvSpPr>
          <p:nvPr>
            <p:ph type="title"/>
          </p:nvPr>
        </p:nvSpPr>
        <p:spPr>
          <a:xfrm>
            <a:off x="1770132" y="731916"/>
            <a:ext cx="8501062" cy="714375"/>
          </a:xfrm>
        </p:spPr>
        <p:txBody>
          <a:bodyPr/>
          <a:lstStyle/>
          <a:p>
            <a:r>
              <a:rPr lang="en-US" altLang="en-US" dirty="0"/>
              <a:t>When searching with industry codes, </a:t>
            </a:r>
            <a:br>
              <a:rPr lang="en-US" altLang="en-US" dirty="0"/>
            </a:br>
            <a:r>
              <a:rPr lang="en-US" altLang="en-US" i="1" dirty="0"/>
              <a:t>keep in mind</a:t>
            </a:r>
            <a:r>
              <a:rPr lang="en-US" altLang="en-US" dirty="0"/>
              <a:t> that …</a:t>
            </a:r>
          </a:p>
        </p:txBody>
      </p:sp>
      <p:sp>
        <p:nvSpPr>
          <p:cNvPr id="46084" name="Content Placeholder 2">
            <a:extLst>
              <a:ext uri="{FF2B5EF4-FFF2-40B4-BE49-F238E27FC236}">
                <a16:creationId xmlns:a16="http://schemas.microsoft.com/office/drawing/2014/main" id="{9DCE349F-5259-0721-286A-3E77164A2695}"/>
              </a:ext>
            </a:extLst>
          </p:cNvPr>
          <p:cNvSpPr>
            <a:spLocks noGrp="1" noChangeArrowheads="1"/>
          </p:cNvSpPr>
          <p:nvPr>
            <p:ph idx="1"/>
          </p:nvPr>
        </p:nvSpPr>
        <p:spPr>
          <a:xfrm>
            <a:off x="1918018" y="1718394"/>
            <a:ext cx="8353176" cy="1434493"/>
          </a:xfrm>
        </p:spPr>
        <p:txBody>
          <a:bodyPr/>
          <a:lstStyle/>
          <a:p>
            <a:pPr marL="342900" indent="-342900">
              <a:buFont typeface="Arial" panose="020B0604020202020204" pitchFamily="34" charset="0"/>
              <a:buChar char="•"/>
            </a:pPr>
            <a:r>
              <a:rPr lang="en-US" altLang="en-US" sz="3000">
                <a:solidFill>
                  <a:schemeClr val="tx1"/>
                </a:solidFill>
                <a:ea typeface="Helvetica" panose="020B0604020202020204" pitchFamily="34" charset="0"/>
                <a:cs typeface="Helvetica" panose="020B0604020202020204" pitchFamily="34" charset="0"/>
              </a:rPr>
              <a:t>Companies may have </a:t>
            </a:r>
            <a:r>
              <a:rPr lang="en-US" altLang="en-US" sz="3000" b="1">
                <a:solidFill>
                  <a:srgbClr val="C00000"/>
                </a:solidFill>
                <a:ea typeface="Helvetica" panose="020B0604020202020204" pitchFamily="34" charset="0"/>
                <a:cs typeface="Helvetica" panose="020B0604020202020204" pitchFamily="34" charset="0"/>
              </a:rPr>
              <a:t>inconsistent</a:t>
            </a:r>
            <a:r>
              <a:rPr lang="en-US" altLang="en-US" sz="3000">
                <a:solidFill>
                  <a:schemeClr val="tx1"/>
                </a:solidFill>
                <a:ea typeface="Helvetica" panose="020B0604020202020204" pitchFamily="34" charset="0"/>
                <a:cs typeface="Helvetica" panose="020B0604020202020204" pitchFamily="34" charset="0"/>
              </a:rPr>
              <a:t> industry codes</a:t>
            </a:r>
          </a:p>
          <a:p>
            <a:pPr marL="342900" indent="-342900">
              <a:buFont typeface="Arial" panose="020B0604020202020204" pitchFamily="34" charset="0"/>
              <a:buChar char="•"/>
            </a:pPr>
            <a:r>
              <a:rPr lang="en-US" altLang="en-US" sz="3000">
                <a:solidFill>
                  <a:schemeClr val="tx1"/>
                </a:solidFill>
                <a:ea typeface="Helvetica" panose="020B0604020202020204" pitchFamily="34" charset="0"/>
                <a:cs typeface="Helvetica" panose="020B0604020202020204" pitchFamily="34" charset="0"/>
              </a:rPr>
              <a:t>Companies can have </a:t>
            </a:r>
            <a:r>
              <a:rPr lang="en-US" altLang="en-US" sz="3000" b="1">
                <a:solidFill>
                  <a:srgbClr val="C00000"/>
                </a:solidFill>
                <a:ea typeface="Helvetica" panose="020B0604020202020204" pitchFamily="34" charset="0"/>
                <a:cs typeface="Helvetica" panose="020B0604020202020204" pitchFamily="34" charset="0"/>
              </a:rPr>
              <a:t>multiple</a:t>
            </a:r>
            <a:r>
              <a:rPr lang="en-US" altLang="en-US" sz="3000">
                <a:solidFill>
                  <a:schemeClr val="tx1"/>
                </a:solidFill>
                <a:ea typeface="Helvetica" panose="020B0604020202020204" pitchFamily="34" charset="0"/>
                <a:cs typeface="Helvetica" panose="020B0604020202020204" pitchFamily="34" charset="0"/>
              </a:rPr>
              <a:t> industry codes</a:t>
            </a:r>
            <a:endParaRPr lang="en-US" altLang="en-US"/>
          </a:p>
        </p:txBody>
      </p:sp>
      <p:sp>
        <p:nvSpPr>
          <p:cNvPr id="46085" name="Content Placeholder 2">
            <a:extLst>
              <a:ext uri="{FF2B5EF4-FFF2-40B4-BE49-F238E27FC236}">
                <a16:creationId xmlns:a16="http://schemas.microsoft.com/office/drawing/2014/main" id="{A689E1E4-A9D4-2D97-69A1-47DAF2270501}"/>
              </a:ext>
            </a:extLst>
          </p:cNvPr>
          <p:cNvSpPr txBox="1">
            <a:spLocks/>
          </p:cNvSpPr>
          <p:nvPr/>
        </p:nvSpPr>
        <p:spPr bwMode="auto">
          <a:xfrm>
            <a:off x="5324349" y="2976975"/>
            <a:ext cx="4929188"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spcBef>
                <a:spcPct val="30000"/>
              </a:spcBef>
              <a:buClr>
                <a:srgbClr val="000000"/>
              </a:buClr>
              <a:buSzPct val="100000"/>
              <a:buFont typeface="Arial" panose="020B0604020202020204" pitchFamily="34" charset="0"/>
              <a:buChar char="•"/>
            </a:pPr>
            <a:r>
              <a:rPr lang="en-US" altLang="en-US" sz="3200">
                <a:solidFill>
                  <a:schemeClr val="tx1"/>
                </a:solidFill>
                <a:latin typeface="Calibri" panose="020F0502020204030204" pitchFamily="34" charset="0"/>
                <a:ea typeface="Helvetica" panose="020B0604020202020204" pitchFamily="34" charset="0"/>
                <a:cs typeface="Helvetica" panose="020B0604020202020204" pitchFamily="34" charset="0"/>
              </a:rPr>
              <a:t> </a:t>
            </a:r>
            <a:r>
              <a:rPr lang="en-US" altLang="en-US" sz="3000">
                <a:solidFill>
                  <a:schemeClr val="tx1"/>
                </a:solidFill>
                <a:latin typeface="Calibri" panose="020F0502020204030204" pitchFamily="34" charset="0"/>
                <a:ea typeface="Helvetica" panose="020B0604020202020204" pitchFamily="34" charset="0"/>
                <a:cs typeface="Helvetica" panose="020B0604020202020204" pitchFamily="34" charset="0"/>
              </a:rPr>
              <a:t>Directories, databases and </a:t>
            </a:r>
            <a:br>
              <a:rPr lang="en-US" altLang="en-US" sz="3000">
                <a:solidFill>
                  <a:schemeClr val="tx1"/>
                </a:solidFill>
                <a:latin typeface="Calibri" panose="020F0502020204030204" pitchFamily="34" charset="0"/>
                <a:ea typeface="Helvetica" panose="020B0604020202020204" pitchFamily="34" charset="0"/>
                <a:cs typeface="Helvetica" panose="020B0604020202020204" pitchFamily="34" charset="0"/>
              </a:rPr>
            </a:br>
            <a:r>
              <a:rPr lang="en-US" altLang="en-US" sz="3000">
                <a:solidFill>
                  <a:schemeClr val="tx1"/>
                </a:solidFill>
                <a:latin typeface="Calibri" panose="020F0502020204030204" pitchFamily="34" charset="0"/>
                <a:ea typeface="Helvetica" panose="020B0604020202020204" pitchFamily="34" charset="0"/>
                <a:cs typeface="Helvetica" panose="020B0604020202020204" pitchFamily="34" charset="0"/>
              </a:rPr>
              <a:t>   other business resources </a:t>
            </a:r>
            <a:br>
              <a:rPr lang="en-US" altLang="en-US" sz="3000">
                <a:solidFill>
                  <a:schemeClr val="tx1"/>
                </a:solidFill>
                <a:latin typeface="Calibri" panose="020F0502020204030204" pitchFamily="34" charset="0"/>
                <a:ea typeface="Helvetica" panose="020B0604020202020204" pitchFamily="34" charset="0"/>
                <a:cs typeface="Helvetica" panose="020B0604020202020204" pitchFamily="34" charset="0"/>
              </a:rPr>
            </a:br>
            <a:r>
              <a:rPr lang="en-US" altLang="en-US" sz="3000">
                <a:solidFill>
                  <a:schemeClr val="tx1"/>
                </a:solidFill>
                <a:latin typeface="Calibri" panose="020F0502020204030204" pitchFamily="34" charset="0"/>
                <a:ea typeface="Helvetica" panose="020B0604020202020204" pitchFamily="34" charset="0"/>
                <a:cs typeface="Helvetica" panose="020B0604020202020204" pitchFamily="34" charset="0"/>
              </a:rPr>
              <a:t>   may </a:t>
            </a:r>
            <a:r>
              <a:rPr lang="en-US" altLang="en-US" sz="3000" b="1">
                <a:solidFill>
                  <a:srgbClr val="C00000"/>
                </a:solidFill>
                <a:latin typeface="Calibri" panose="020F0502020204030204" pitchFamily="34" charset="0"/>
                <a:ea typeface="Helvetica" panose="020B0604020202020204" pitchFamily="34" charset="0"/>
                <a:cs typeface="Helvetica" panose="020B0604020202020204" pitchFamily="34" charset="0"/>
              </a:rPr>
              <a:t>vary </a:t>
            </a:r>
            <a:r>
              <a:rPr lang="en-US" altLang="en-US" sz="3000">
                <a:solidFill>
                  <a:schemeClr val="tx1"/>
                </a:solidFill>
                <a:latin typeface="Calibri" panose="020F0502020204030204" pitchFamily="34" charset="0"/>
                <a:ea typeface="Helvetica" panose="020B0604020202020204" pitchFamily="34" charset="0"/>
                <a:cs typeface="Helvetica" panose="020B0604020202020204" pitchFamily="34" charset="0"/>
              </a:rPr>
              <a:t>in the use of </a:t>
            </a:r>
            <a:br>
              <a:rPr lang="en-US" altLang="en-US" sz="3000">
                <a:solidFill>
                  <a:schemeClr val="tx1"/>
                </a:solidFill>
                <a:latin typeface="Calibri" panose="020F0502020204030204" pitchFamily="34" charset="0"/>
                <a:ea typeface="Helvetica" panose="020B0604020202020204" pitchFamily="34" charset="0"/>
                <a:cs typeface="Helvetica" panose="020B0604020202020204" pitchFamily="34" charset="0"/>
              </a:rPr>
            </a:br>
            <a:r>
              <a:rPr lang="en-US" altLang="en-US" sz="3000">
                <a:solidFill>
                  <a:schemeClr val="tx1"/>
                </a:solidFill>
                <a:latin typeface="Calibri" panose="020F0502020204030204" pitchFamily="34" charset="0"/>
                <a:ea typeface="Helvetica" panose="020B0604020202020204" pitchFamily="34" charset="0"/>
                <a:cs typeface="Helvetica" panose="020B0604020202020204" pitchFamily="34" charset="0"/>
              </a:rPr>
              <a:t>   classification systems </a:t>
            </a:r>
            <a:br>
              <a:rPr lang="en-US" altLang="en-US" sz="3000">
                <a:solidFill>
                  <a:schemeClr val="tx1"/>
                </a:solidFill>
                <a:latin typeface="Calibri" panose="020F0502020204030204" pitchFamily="34" charset="0"/>
                <a:ea typeface="Helvetica" panose="020B0604020202020204" pitchFamily="34" charset="0"/>
                <a:cs typeface="Helvetica" panose="020B0604020202020204" pitchFamily="34" charset="0"/>
              </a:rPr>
            </a:br>
            <a:r>
              <a:rPr lang="en-US" altLang="en-US" sz="3000">
                <a:solidFill>
                  <a:schemeClr val="tx1"/>
                </a:solidFill>
                <a:latin typeface="Calibri" panose="020F0502020204030204" pitchFamily="34" charset="0"/>
                <a:ea typeface="Helvetica" panose="020B0604020202020204" pitchFamily="34" charset="0"/>
                <a:cs typeface="Helvetica" panose="020B0604020202020204" pitchFamily="34" charset="0"/>
              </a:rPr>
              <a:t>   </a:t>
            </a:r>
            <a:r>
              <a:rPr lang="en-US" altLang="en-US" sz="2800">
                <a:solidFill>
                  <a:schemeClr val="tx1"/>
                </a:solidFill>
                <a:latin typeface="Calibri" panose="020F0502020204030204" pitchFamily="34" charset="0"/>
                <a:ea typeface="Helvetica" panose="020B0604020202020204" pitchFamily="34" charset="0"/>
                <a:cs typeface="Helvetica" panose="020B0604020202020204" pitchFamily="34" charset="0"/>
              </a:rPr>
              <a:t>(e.g., U.S. vs. Canadian  </a:t>
            </a:r>
            <a:br>
              <a:rPr lang="en-US" altLang="en-US" sz="2800">
                <a:solidFill>
                  <a:schemeClr val="tx1"/>
                </a:solidFill>
                <a:latin typeface="Calibri" panose="020F0502020204030204" pitchFamily="34" charset="0"/>
                <a:ea typeface="Helvetica" panose="020B0604020202020204" pitchFamily="34" charset="0"/>
                <a:cs typeface="Helvetica" panose="020B0604020202020204" pitchFamily="34" charset="0"/>
              </a:rPr>
            </a:br>
            <a:r>
              <a:rPr lang="en-US" altLang="en-US" sz="2800">
                <a:solidFill>
                  <a:schemeClr val="tx1"/>
                </a:solidFill>
                <a:latin typeface="Calibri" panose="020F0502020204030204" pitchFamily="34" charset="0"/>
                <a:ea typeface="Helvetica" panose="020B0604020202020204" pitchFamily="34" charset="0"/>
                <a:cs typeface="Helvetica" panose="020B0604020202020204" pitchFamily="34" charset="0"/>
              </a:rPr>
              <a:t>    industry codes). </a:t>
            </a:r>
          </a:p>
        </p:txBody>
      </p:sp>
      <p:pic>
        <p:nvPicPr>
          <p:cNvPr id="3" name="Picture 2" descr="Young woman thinking">
            <a:extLst>
              <a:ext uri="{FF2B5EF4-FFF2-40B4-BE49-F238E27FC236}">
                <a16:creationId xmlns:a16="http://schemas.microsoft.com/office/drawing/2014/main" id="{6CDD4C2C-76D9-1110-2F67-D88E725C46E5}"/>
              </a:ext>
            </a:extLst>
          </p:cNvPr>
          <p:cNvPicPr>
            <a:picLocks noChangeAspect="1"/>
          </p:cNvPicPr>
          <p:nvPr/>
        </p:nvPicPr>
        <p:blipFill rotWithShape="1">
          <a:blip r:embed="rId4">
            <a:extLst>
              <a:ext uri="{28A0092B-C50C-407E-A947-70E740481C1C}">
                <a14:useLocalDpi xmlns:a14="http://schemas.microsoft.com/office/drawing/2010/main" val="0"/>
              </a:ext>
            </a:extLst>
          </a:blip>
          <a:srcRect l="21278" t="7939" r="26747"/>
          <a:stretch/>
        </p:blipFill>
        <p:spPr>
          <a:xfrm>
            <a:off x="2327105" y="2976975"/>
            <a:ext cx="2824812" cy="3339832"/>
          </a:xfrm>
          <a:prstGeom prst="rect">
            <a:avLst/>
          </a:prstGeom>
        </p:spPr>
      </p:pic>
    </p:spTree>
    <p:custDataLst>
      <p:tags r:id="rId1"/>
    </p:custData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7" name="Text Box 2">
            <a:extLst>
              <a:ext uri="{FF2B5EF4-FFF2-40B4-BE49-F238E27FC236}">
                <a16:creationId xmlns:a16="http://schemas.microsoft.com/office/drawing/2014/main" id="{9FC2728C-8FE6-6280-2024-EB9427D6D8A3}"/>
              </a:ext>
            </a:extLst>
          </p:cNvPr>
          <p:cNvSpPr txBox="1">
            <a:spLocks noChangeArrowheads="1"/>
          </p:cNvSpPr>
          <p:nvPr/>
        </p:nvSpPr>
        <p:spPr bwMode="auto">
          <a:xfrm>
            <a:off x="2869768" y="1545793"/>
            <a:ext cx="8984816" cy="463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40" tIns="45720" rIns="91440" bIns="45720" anchor="t"/>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marL="340995" indent="-340995" eaLnBrk="1" hangingPunct="1">
              <a:spcBef>
                <a:spcPts val="650"/>
              </a:spcBef>
              <a:buClr>
                <a:srgbClr val="000000"/>
              </a:buClr>
              <a:buSzPct val="100000"/>
              <a:buFont typeface="Verdana" panose="020B0604030504040204" pitchFamily="34" charset="0"/>
              <a:buChar char="•"/>
            </a:pPr>
            <a:r>
              <a:rPr lang="en-GB" altLang="en-US" sz="2800" dirty="0">
                <a:solidFill>
                  <a:srgbClr val="000000"/>
                </a:solidFill>
                <a:latin typeface="Calibri" panose="020F0502020204030204" pitchFamily="34" charset="0"/>
              </a:rPr>
              <a:t>Must have a </a:t>
            </a:r>
            <a:r>
              <a:rPr lang="en-GB" altLang="en-US" sz="2800" b="1" dirty="0">
                <a:solidFill>
                  <a:srgbClr val="C00000"/>
                </a:solidFill>
                <a:latin typeface="Calibri" panose="020F0502020204030204" pitchFamily="34" charset="0"/>
              </a:rPr>
              <a:t>head office in Canada</a:t>
            </a:r>
            <a:endParaRPr lang="en-US" dirty="0"/>
          </a:p>
          <a:p>
            <a:pPr marL="741045" lvl="1" indent="-283845" eaLnBrk="1" hangingPunct="1">
              <a:spcBef>
                <a:spcPts val="650"/>
              </a:spcBef>
              <a:buClr>
                <a:srgbClr val="000000"/>
              </a:buClr>
              <a:buSzPct val="100000"/>
              <a:buFont typeface="Verdana" panose="020B0604030504040204" pitchFamily="34" charset="0"/>
              <a:buChar char="–"/>
            </a:pPr>
            <a:r>
              <a:rPr lang="en-GB" altLang="en-US" sz="2800" dirty="0">
                <a:solidFill>
                  <a:srgbClr val="000000"/>
                </a:solidFill>
                <a:latin typeface="Calibri"/>
                <a:ea typeface="ＭＳ Ｐゴシック"/>
              </a:rPr>
              <a:t>this  alone does not guarantee that it meets the company requirements</a:t>
            </a:r>
            <a:br>
              <a:rPr lang="en-GB" altLang="en-US" sz="2800" dirty="0">
                <a:solidFill>
                  <a:srgbClr val="000000"/>
                </a:solidFill>
                <a:latin typeface="Calibri"/>
                <a:ea typeface="ＭＳ Ｐゴシック"/>
              </a:rPr>
            </a:br>
            <a:endParaRPr lang="en-GB" altLang="en-US" sz="2800" dirty="0">
              <a:solidFill>
                <a:srgbClr val="000000"/>
              </a:solidFill>
              <a:latin typeface="Calibri" panose="020F0502020204030204" pitchFamily="34" charset="0"/>
            </a:endParaRPr>
          </a:p>
          <a:p>
            <a:pPr marL="340995" indent="-340995" eaLnBrk="1" hangingPunct="1">
              <a:spcBef>
                <a:spcPts val="650"/>
              </a:spcBef>
              <a:buClr>
                <a:srgbClr val="000000"/>
              </a:buClr>
              <a:buSzPct val="100000"/>
              <a:buFont typeface="Verdana" panose="020B0604030504040204" pitchFamily="34" charset="0"/>
              <a:buChar char="•"/>
            </a:pPr>
            <a:r>
              <a:rPr lang="en-GB" altLang="en-US" sz="2800" dirty="0">
                <a:solidFill>
                  <a:srgbClr val="000000"/>
                </a:solidFill>
                <a:latin typeface="Calibri"/>
                <a:ea typeface="ＭＳ Ｐゴシック"/>
              </a:rPr>
              <a:t>SHOULD be an </a:t>
            </a:r>
            <a:r>
              <a:rPr lang="en-GB" altLang="en-US" sz="2800" b="1" dirty="0">
                <a:solidFill>
                  <a:srgbClr val="C00000"/>
                </a:solidFill>
                <a:latin typeface="Calibri"/>
                <a:ea typeface="ＭＳ Ｐゴシック"/>
              </a:rPr>
              <a:t>active,</a:t>
            </a:r>
            <a:r>
              <a:rPr lang="en-GB" altLang="en-US" sz="2800" dirty="0">
                <a:solidFill>
                  <a:srgbClr val="000000"/>
                </a:solidFill>
                <a:latin typeface="Calibri"/>
                <a:ea typeface="ＭＳ Ｐゴシック"/>
              </a:rPr>
              <a:t> </a:t>
            </a:r>
            <a:r>
              <a:rPr lang="en-GB" altLang="en-US" sz="2800" b="1" dirty="0">
                <a:solidFill>
                  <a:srgbClr val="C00000"/>
                </a:solidFill>
                <a:latin typeface="Calibri"/>
                <a:ea typeface="ＭＳ Ｐゴシック"/>
              </a:rPr>
              <a:t>listed (public) </a:t>
            </a:r>
            <a:r>
              <a:rPr lang="en-GB" altLang="en-US" sz="2800" dirty="0">
                <a:solidFill>
                  <a:srgbClr val="000000"/>
                </a:solidFill>
                <a:latin typeface="Calibri"/>
                <a:ea typeface="ＭＳ Ｐゴシック"/>
              </a:rPr>
              <a:t>company for at least the last four </a:t>
            </a:r>
            <a:r>
              <a:rPr lang="en-GB" altLang="en-US" sz="2800" b="1" dirty="0">
                <a:solidFill>
                  <a:srgbClr val="000000"/>
                </a:solidFill>
                <a:latin typeface="Calibri"/>
                <a:ea typeface="ＭＳ Ｐゴシック"/>
              </a:rPr>
              <a:t>consecutive</a:t>
            </a:r>
            <a:r>
              <a:rPr lang="en-GB" altLang="en-US" sz="2800" dirty="0">
                <a:solidFill>
                  <a:srgbClr val="000000"/>
                </a:solidFill>
                <a:latin typeface="Calibri"/>
                <a:ea typeface="ＭＳ Ｐゴシック"/>
              </a:rPr>
              <a:t> years</a:t>
            </a:r>
            <a:br>
              <a:rPr lang="en-GB" altLang="en-US" sz="2800" dirty="0">
                <a:solidFill>
                  <a:srgbClr val="000000"/>
                </a:solidFill>
                <a:latin typeface="Calibri"/>
                <a:ea typeface="ＭＳ Ｐゴシック"/>
              </a:rPr>
            </a:br>
            <a:endParaRPr lang="en-GB" altLang="en-US" sz="2800" dirty="0">
              <a:solidFill>
                <a:srgbClr val="000000"/>
              </a:solidFill>
              <a:latin typeface="Calibri" panose="020F0502020204030204" pitchFamily="34" charset="0"/>
            </a:endParaRPr>
          </a:p>
          <a:p>
            <a:pPr marL="340995" indent="-340995" eaLnBrk="1" hangingPunct="1">
              <a:spcBef>
                <a:spcPts val="650"/>
              </a:spcBef>
              <a:buClr>
                <a:srgbClr val="000000"/>
              </a:buClr>
              <a:buSzPct val="100000"/>
              <a:buFont typeface="Verdana" panose="020B0604030504040204" pitchFamily="34" charset="0"/>
              <a:buChar char="•"/>
            </a:pPr>
            <a:r>
              <a:rPr lang="en-GB" altLang="en-US" sz="2800" dirty="0">
                <a:solidFill>
                  <a:srgbClr val="000000"/>
                </a:solidFill>
                <a:latin typeface="Calibri" panose="020F0502020204030204" pitchFamily="34" charset="0"/>
              </a:rPr>
              <a:t>CAN be a multinational company or a subsidiary of a multinational, but the </a:t>
            </a:r>
            <a:r>
              <a:rPr lang="en-GB" altLang="en-US" sz="2800" b="1" dirty="0">
                <a:solidFill>
                  <a:srgbClr val="C00000"/>
                </a:solidFill>
                <a:latin typeface="Calibri" panose="020F0502020204030204" pitchFamily="34" charset="0"/>
              </a:rPr>
              <a:t>Canadian entity </a:t>
            </a:r>
            <a:r>
              <a:rPr lang="en-GB" altLang="en-US" sz="2800" dirty="0">
                <a:solidFill>
                  <a:srgbClr val="000000"/>
                </a:solidFill>
                <a:latin typeface="Calibri" panose="020F0502020204030204" pitchFamily="34" charset="0"/>
              </a:rPr>
              <a:t>should be </a:t>
            </a:r>
            <a:r>
              <a:rPr lang="en-GB" altLang="en-US" sz="2800" b="1" dirty="0">
                <a:solidFill>
                  <a:srgbClr val="C00000"/>
                </a:solidFill>
                <a:latin typeface="Calibri" panose="020F0502020204030204" pitchFamily="34" charset="0"/>
              </a:rPr>
              <a:t>publicly traded </a:t>
            </a:r>
            <a:r>
              <a:rPr lang="en-GB" altLang="en-US" sz="2800" dirty="0">
                <a:solidFill>
                  <a:schemeClr val="tx1"/>
                </a:solidFill>
                <a:latin typeface="Calibri" panose="020F0502020204030204" pitchFamily="34" charset="0"/>
              </a:rPr>
              <a:t>(e.g., HSBC Bank Canada)</a:t>
            </a:r>
          </a:p>
          <a:p>
            <a:pPr marL="340995" indent="-340995" eaLnBrk="1" hangingPunct="1">
              <a:spcBef>
                <a:spcPts val="650"/>
              </a:spcBef>
              <a:buClr>
                <a:srgbClr val="000000"/>
              </a:buClr>
              <a:buSzPct val="100000"/>
              <a:buFont typeface="Verdana" panose="020B0604030504040204" pitchFamily="34" charset="0"/>
              <a:buChar char="•"/>
            </a:pPr>
            <a:endParaRPr lang="en-GB" altLang="en-US" sz="2600" dirty="0">
              <a:solidFill>
                <a:srgbClr val="000000"/>
              </a:solidFill>
              <a:latin typeface="Calibri" panose="020F0502020204030204" pitchFamily="34" charset="0"/>
            </a:endParaRPr>
          </a:p>
          <a:p>
            <a:pPr marL="741045" lvl="1" indent="-283845" eaLnBrk="1" hangingPunct="1">
              <a:spcBef>
                <a:spcPts val="650"/>
              </a:spcBef>
              <a:buClr>
                <a:srgbClr val="000000"/>
              </a:buClr>
              <a:buSzPct val="100000"/>
              <a:buFont typeface="Verdana" panose="020B0604030504040204" pitchFamily="34" charset="0"/>
              <a:buNone/>
            </a:pPr>
            <a:endParaRPr lang="en-GB" altLang="en-US" sz="2400" dirty="0">
              <a:solidFill>
                <a:srgbClr val="000000"/>
              </a:solidFill>
            </a:endParaRPr>
          </a:p>
        </p:txBody>
      </p:sp>
      <p:sp>
        <p:nvSpPr>
          <p:cNvPr id="47109" name="Title 4">
            <a:extLst>
              <a:ext uri="{FF2B5EF4-FFF2-40B4-BE49-F238E27FC236}">
                <a16:creationId xmlns:a16="http://schemas.microsoft.com/office/drawing/2014/main" id="{322D9DA1-9D5C-0C88-126F-BA158A753A19}"/>
              </a:ext>
            </a:extLst>
          </p:cNvPr>
          <p:cNvSpPr>
            <a:spLocks noGrp="1"/>
          </p:cNvSpPr>
          <p:nvPr>
            <p:ph type="title" idx="4294967295"/>
          </p:nvPr>
        </p:nvSpPr>
        <p:spPr>
          <a:xfrm>
            <a:off x="4295775" y="115888"/>
            <a:ext cx="5976938" cy="1433512"/>
          </a:xfrm>
        </p:spPr>
        <p:txBody>
          <a:bodyPr/>
          <a:lstStyle/>
          <a:p>
            <a:r>
              <a:rPr lang="en-GB" altLang="en-US" sz="3600" dirty="0">
                <a:latin typeface="Calibri" panose="020F0502020204030204" pitchFamily="34" charset="0"/>
              </a:rPr>
              <a:t>Choosing the Right Company </a:t>
            </a:r>
            <a:br>
              <a:rPr lang="en-GB" altLang="en-US" sz="3600" dirty="0">
                <a:latin typeface="Calibri" panose="020F0502020204030204" pitchFamily="34" charset="0"/>
              </a:rPr>
            </a:br>
            <a:r>
              <a:rPr lang="en-GB" altLang="en-US" dirty="0">
                <a:latin typeface="Calibri" panose="020F0502020204030204" pitchFamily="34" charset="0"/>
              </a:rPr>
              <a:t> </a:t>
            </a:r>
            <a:r>
              <a:rPr lang="en-GB" altLang="en-US" sz="2600" b="0" dirty="0">
                <a:latin typeface="Calibri" panose="020F0502020204030204" pitchFamily="34" charset="0"/>
              </a:rPr>
              <a:t>Canadian-Based &amp; Publicly Traded </a:t>
            </a:r>
            <a:endParaRPr lang="en-CA" altLang="en-US" sz="2600" b="0" dirty="0"/>
          </a:p>
        </p:txBody>
      </p:sp>
      <p:pic>
        <p:nvPicPr>
          <p:cNvPr id="3" name="Picture 2" descr="Skyscrapers shown from view looking up">
            <a:extLst>
              <a:ext uri="{FF2B5EF4-FFF2-40B4-BE49-F238E27FC236}">
                <a16:creationId xmlns:a16="http://schemas.microsoft.com/office/drawing/2014/main" id="{E4BAC104-BF31-E66E-130A-4C3FB2CB0990}"/>
              </a:ext>
            </a:extLst>
          </p:cNvPr>
          <p:cNvPicPr>
            <a:picLocks noChangeAspect="1"/>
          </p:cNvPicPr>
          <p:nvPr/>
        </p:nvPicPr>
        <p:blipFill rotWithShape="1">
          <a:blip r:embed="rId4">
            <a:extLst>
              <a:ext uri="{28A0092B-C50C-407E-A947-70E740481C1C}">
                <a14:useLocalDpi xmlns:a14="http://schemas.microsoft.com/office/drawing/2010/main" val="0"/>
              </a:ext>
            </a:extLst>
          </a:blip>
          <a:srcRect l="42385" r="33262"/>
          <a:stretch/>
        </p:blipFill>
        <p:spPr>
          <a:xfrm>
            <a:off x="0" y="1"/>
            <a:ext cx="2503224" cy="6857999"/>
          </a:xfrm>
          <a:prstGeom prst="rect">
            <a:avLst/>
          </a:prstGeom>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7107">
                                            <p:txEl>
                                              <p:pRg st="2" end="2"/>
                                            </p:txEl>
                                          </p:spTgt>
                                        </p:tgtEl>
                                        <p:attrNameLst>
                                          <p:attrName>style.visibility</p:attrName>
                                        </p:attrNameLst>
                                      </p:cBhvr>
                                      <p:to>
                                        <p:strVal val="visible"/>
                                      </p:to>
                                    </p:set>
                                    <p:animEffect transition="in" filter="fade">
                                      <p:cBhvr>
                                        <p:cTn id="7" dur="1000"/>
                                        <p:tgtEl>
                                          <p:spTgt spid="4710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7107">
                                            <p:txEl>
                                              <p:pRg st="3" end="3"/>
                                            </p:txEl>
                                          </p:spTgt>
                                        </p:tgtEl>
                                        <p:attrNameLst>
                                          <p:attrName>style.visibility</p:attrName>
                                        </p:attrNameLst>
                                      </p:cBhvr>
                                      <p:to>
                                        <p:strVal val="visible"/>
                                      </p:to>
                                    </p:set>
                                    <p:animEffect transition="in" filter="fade">
                                      <p:cBhvr>
                                        <p:cTn id="12" dur="1000"/>
                                        <p:tgtEl>
                                          <p:spTgt spid="471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7" name="Text Box 2">
            <a:extLst>
              <a:ext uri="{FF2B5EF4-FFF2-40B4-BE49-F238E27FC236}">
                <a16:creationId xmlns:a16="http://schemas.microsoft.com/office/drawing/2014/main" id="{2AED8229-00B6-B5A7-6943-D343D45E58B5}"/>
              </a:ext>
            </a:extLst>
          </p:cNvPr>
          <p:cNvSpPr txBox="1">
            <a:spLocks noChangeArrowheads="1"/>
          </p:cNvSpPr>
          <p:nvPr/>
        </p:nvSpPr>
        <p:spPr bwMode="auto">
          <a:xfrm>
            <a:off x="335396" y="971118"/>
            <a:ext cx="9077612" cy="5319711"/>
          </a:xfrm>
          <a:prstGeom prst="rect">
            <a:avLst/>
          </a:prstGeom>
          <a:noFill/>
          <a:ln w="9525">
            <a:noFill/>
            <a:round/>
            <a:headEnd/>
            <a:tailEnd/>
          </a:ln>
        </p:spPr>
        <p:txBody>
          <a:bodyPr lIns="91440" tIns="45720" rIns="91440" bIns="45720" anchor="t"/>
          <a:lstStyle/>
          <a:p>
            <a:pPr marL="340995" lvl="1" indent="-340995" eaLnBrk="1" hangingPunct="1">
              <a:spcBef>
                <a:spcPts val="700"/>
              </a:spcBef>
              <a:buClr>
                <a:srgbClr val="000000"/>
              </a:buClr>
              <a:buSzPct val="100000"/>
              <a:buFont typeface="Verdana"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dirty="0">
                <a:solidFill>
                  <a:srgbClr val="000000"/>
                </a:solidFill>
                <a:latin typeface="Calibri"/>
                <a:ea typeface="ＭＳ Ｐゴシック"/>
              </a:rPr>
              <a:t>Try to focus on a company that is </a:t>
            </a:r>
            <a:r>
              <a:rPr lang="en-GB" sz="2800" b="1" dirty="0">
                <a:solidFill>
                  <a:srgbClr val="C00000"/>
                </a:solidFill>
                <a:latin typeface="Calibri"/>
                <a:ea typeface="ＭＳ Ｐゴシック"/>
              </a:rPr>
              <a:t>well known</a:t>
            </a:r>
            <a:r>
              <a:rPr lang="en-GB" sz="2800" dirty="0">
                <a:solidFill>
                  <a:srgbClr val="C00000"/>
                </a:solidFill>
                <a:latin typeface="Calibri"/>
                <a:ea typeface="ＭＳ Ｐゴシック"/>
              </a:rPr>
              <a:t> </a:t>
            </a:r>
            <a:r>
              <a:rPr lang="en-GB" sz="2800" dirty="0">
                <a:solidFill>
                  <a:srgbClr val="000000"/>
                </a:solidFill>
                <a:latin typeface="Calibri"/>
                <a:ea typeface="ＭＳ Ｐゴシック"/>
              </a:rPr>
              <a:t>and has a </a:t>
            </a:r>
            <a:r>
              <a:rPr lang="en-GB" sz="2800" b="1" dirty="0">
                <a:solidFill>
                  <a:srgbClr val="C00000"/>
                </a:solidFill>
                <a:latin typeface="Calibri"/>
                <a:ea typeface="ＭＳ Ｐゴシック"/>
              </a:rPr>
              <a:t>national</a:t>
            </a:r>
            <a:r>
              <a:rPr lang="en-GB" sz="2800" dirty="0">
                <a:solidFill>
                  <a:srgbClr val="000000"/>
                </a:solidFill>
                <a:latin typeface="Calibri"/>
                <a:ea typeface="ＭＳ Ｐゴシック"/>
              </a:rPr>
              <a:t> presence</a:t>
            </a:r>
            <a:br>
              <a:rPr lang="en-GB" sz="2800" dirty="0">
                <a:solidFill>
                  <a:srgbClr val="000000"/>
                </a:solidFill>
                <a:latin typeface="Calibri"/>
                <a:ea typeface="ＭＳ Ｐゴシック"/>
              </a:rPr>
            </a:br>
            <a:endParaRPr lang="en-GB" sz="2400" dirty="0">
              <a:solidFill>
                <a:srgbClr val="000000"/>
              </a:solidFill>
              <a:latin typeface="Calibri" pitchFamily="34" charset="0"/>
              <a:ea typeface="ＭＳ Ｐゴシック"/>
            </a:endParaRPr>
          </a:p>
          <a:p>
            <a:pPr marL="340995" indent="-340995" eaLnBrk="1" hangingPunct="1">
              <a:spcBef>
                <a:spcPts val="700"/>
              </a:spcBef>
              <a:buClr>
                <a:srgbClr val="000000"/>
              </a:buClr>
              <a:buSzPct val="100000"/>
              <a:buFont typeface="Verdana"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dirty="0">
                <a:solidFill>
                  <a:srgbClr val="000000"/>
                </a:solidFill>
                <a:latin typeface="Calibri"/>
                <a:ea typeface="ＭＳ Ｐゴシック"/>
              </a:rPr>
              <a:t>Focus on a company where you have a </a:t>
            </a:r>
            <a:r>
              <a:rPr lang="en-GB" sz="2800" b="1" dirty="0">
                <a:solidFill>
                  <a:srgbClr val="C00000"/>
                </a:solidFill>
                <a:latin typeface="Calibri"/>
                <a:ea typeface="ＭＳ Ｐゴシック"/>
              </a:rPr>
              <a:t>confirmed contact</a:t>
            </a:r>
            <a:br>
              <a:rPr lang="en-GB" sz="2800" b="1" dirty="0">
                <a:solidFill>
                  <a:srgbClr val="C00000"/>
                </a:solidFill>
                <a:latin typeface="Calibri"/>
                <a:ea typeface="ＭＳ Ｐゴシック"/>
              </a:rPr>
            </a:br>
            <a:endParaRPr lang="en-GB" sz="2800" b="1" dirty="0">
              <a:solidFill>
                <a:srgbClr val="C00000"/>
              </a:solidFill>
              <a:latin typeface="Calibri" pitchFamily="34" charset="0"/>
              <a:ea typeface="ＭＳ Ｐゴシック"/>
            </a:endParaRPr>
          </a:p>
          <a:p>
            <a:pPr marL="340995" indent="-340995" eaLnBrk="1" hangingPunct="1">
              <a:spcBef>
                <a:spcPts val="700"/>
              </a:spcBef>
              <a:buClr>
                <a:srgbClr val="000000"/>
              </a:buClr>
              <a:buSzPct val="100000"/>
              <a:buFont typeface="Verdana"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b="1" dirty="0">
                <a:solidFill>
                  <a:srgbClr val="C00000"/>
                </a:solidFill>
                <a:latin typeface="Calibri"/>
                <a:ea typeface="ＭＳ Ｐゴシック"/>
              </a:rPr>
              <a:t>Avoid </a:t>
            </a:r>
            <a:r>
              <a:rPr lang="en-GB" sz="2800" dirty="0">
                <a:solidFill>
                  <a:schemeClr val="tx1"/>
                </a:solidFill>
                <a:latin typeface="Calibri"/>
                <a:ea typeface="ＭＳ Ｐゴシック"/>
              </a:rPr>
              <a:t>a private company, a holding company, an income fund company &amp; public institutions (e.g., universities)</a:t>
            </a:r>
            <a:br>
              <a:rPr lang="en-GB" sz="2800" dirty="0">
                <a:solidFill>
                  <a:schemeClr val="tx1"/>
                </a:solidFill>
                <a:latin typeface="Calibri"/>
                <a:ea typeface="ＭＳ Ｐゴシック"/>
              </a:rPr>
            </a:br>
            <a:endParaRPr lang="en-GB" sz="2800" dirty="0">
              <a:solidFill>
                <a:schemeClr val="tx1"/>
              </a:solidFill>
              <a:latin typeface="Calibri" pitchFamily="34" charset="0"/>
            </a:endParaRPr>
          </a:p>
          <a:p>
            <a:pPr marL="340995" indent="-340995" eaLnBrk="1" hangingPunct="1">
              <a:spcBef>
                <a:spcPts val="700"/>
              </a:spcBef>
              <a:buClr>
                <a:srgbClr val="000000"/>
              </a:buClr>
              <a:buSzPct val="100000"/>
              <a:buFont typeface="Verdana"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en-US" sz="2800" b="1" dirty="0">
                <a:solidFill>
                  <a:srgbClr val="C00000"/>
                </a:solidFill>
                <a:latin typeface="Calibri"/>
                <a:ea typeface="ＭＳ Ｐゴシック"/>
              </a:rPr>
              <a:t>Confused?</a:t>
            </a:r>
            <a:r>
              <a:rPr lang="en-GB" altLang="en-US" sz="2800" dirty="0">
                <a:solidFill>
                  <a:schemeClr val="tx1"/>
                </a:solidFill>
                <a:latin typeface="Calibri"/>
                <a:ea typeface="ＭＳ Ｐゴシック"/>
              </a:rPr>
              <a:t> Use </a:t>
            </a:r>
            <a:r>
              <a:rPr lang="en-GB" altLang="en-US" sz="2800" dirty="0" err="1">
                <a:solidFill>
                  <a:schemeClr val="tx1"/>
                </a:solidFill>
                <a:latin typeface="Calibri"/>
                <a:ea typeface="ＭＳ Ｐゴシック"/>
                <a:hlinkClick r:id="rId4"/>
              </a:rPr>
              <a:t>Mergent</a:t>
            </a:r>
            <a:r>
              <a:rPr lang="en-GB" altLang="en-US" sz="2800" dirty="0">
                <a:solidFill>
                  <a:schemeClr val="tx1"/>
                </a:solidFill>
                <a:latin typeface="Calibri"/>
                <a:ea typeface="ＭＳ Ｐゴシック"/>
                <a:hlinkClick r:id="rId4"/>
              </a:rPr>
              <a:t> Online </a:t>
            </a:r>
            <a:r>
              <a:rPr lang="en-GB" altLang="en-US" sz="2800" i="1" dirty="0">
                <a:solidFill>
                  <a:schemeClr val="tx1"/>
                </a:solidFill>
                <a:latin typeface="Calibri"/>
                <a:ea typeface="ＭＳ Ｐゴシック"/>
              </a:rPr>
              <a:t>(Basic), </a:t>
            </a:r>
            <a:r>
              <a:rPr lang="en-GB" altLang="en-US" sz="2800" dirty="0">
                <a:solidFill>
                  <a:schemeClr val="tx1"/>
                </a:solidFill>
                <a:latin typeface="Calibri"/>
                <a:ea typeface="ＭＳ Ｐゴシック"/>
                <a:hlinkClick r:id="rId5"/>
              </a:rPr>
              <a:t>Nexis Uni </a:t>
            </a:r>
            <a:r>
              <a:rPr lang="en-GB" altLang="en-US" sz="2800" dirty="0">
                <a:solidFill>
                  <a:schemeClr val="tx1"/>
                </a:solidFill>
                <a:latin typeface="Calibri"/>
                <a:ea typeface="ＭＳ Ｐゴシック"/>
              </a:rPr>
              <a:t>(</a:t>
            </a:r>
            <a:r>
              <a:rPr lang="en-GB" altLang="en-US" sz="2800" i="1" dirty="0">
                <a:solidFill>
                  <a:schemeClr val="tx1"/>
                </a:solidFill>
                <a:latin typeface="Calibri"/>
                <a:ea typeface="ＭＳ Ｐゴシック"/>
              </a:rPr>
              <a:t>Dossier</a:t>
            </a:r>
            <a:r>
              <a:rPr lang="en-GB" altLang="en-US" sz="2800" dirty="0">
                <a:solidFill>
                  <a:schemeClr val="tx1"/>
                </a:solidFill>
                <a:latin typeface="Calibri"/>
                <a:ea typeface="ＭＳ Ｐゴシック"/>
              </a:rPr>
              <a:t>) and/or </a:t>
            </a:r>
            <a:r>
              <a:rPr lang="en-GB" altLang="en-US" sz="2800" dirty="0">
                <a:solidFill>
                  <a:schemeClr val="tx1"/>
                </a:solidFill>
                <a:latin typeface="Calibri"/>
                <a:ea typeface="ＭＳ Ｐゴシック"/>
                <a:hlinkClick r:id="rId6"/>
              </a:rPr>
              <a:t>Factiva</a:t>
            </a:r>
            <a:r>
              <a:rPr lang="en-GB" altLang="en-US" sz="2800" dirty="0">
                <a:solidFill>
                  <a:schemeClr val="tx1"/>
                </a:solidFill>
                <a:latin typeface="Calibri"/>
                <a:ea typeface="ＭＳ Ｐゴシック"/>
              </a:rPr>
              <a:t> (</a:t>
            </a:r>
            <a:r>
              <a:rPr lang="en-GB" altLang="en-US" sz="2800" i="1" dirty="0">
                <a:solidFill>
                  <a:schemeClr val="tx1"/>
                </a:solidFill>
                <a:latin typeface="Calibri"/>
                <a:ea typeface="ＭＳ Ｐゴシック"/>
              </a:rPr>
              <a:t>Companies/Markets)</a:t>
            </a:r>
            <a:r>
              <a:rPr lang="en-GB" altLang="en-US" sz="2800" dirty="0">
                <a:solidFill>
                  <a:schemeClr val="tx1"/>
                </a:solidFill>
                <a:latin typeface="Calibri"/>
                <a:ea typeface="ＭＳ Ｐゴシック"/>
              </a:rPr>
              <a:t> to confirm company type and structure.</a:t>
            </a:r>
          </a:p>
          <a:p>
            <a:pPr eaLnBrk="1" hangingPunct="1">
              <a:spcBef>
                <a:spcPts val="7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2800" dirty="0">
              <a:solidFill>
                <a:schemeClr val="tx1"/>
              </a:solidFill>
              <a:latin typeface="Calibri" pitchFamily="34" charset="0"/>
            </a:endParaRPr>
          </a:p>
          <a:p>
            <a:pPr marL="340995" indent="-340995" eaLnBrk="1" hangingPunct="1">
              <a:spcBef>
                <a:spcPts val="700"/>
              </a:spcBef>
              <a:buClr>
                <a:srgbClr val="000000"/>
              </a:buClr>
              <a:buSzPct val="100000"/>
              <a:buFont typeface="Verdana"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2800" b="1" dirty="0">
              <a:solidFill>
                <a:srgbClr val="C00000"/>
              </a:solidFill>
              <a:latin typeface="Calibri" pitchFamily="34" charset="0"/>
              <a:ea typeface="ＭＳ Ｐゴシック"/>
            </a:endParaRPr>
          </a:p>
          <a:p>
            <a:pPr marL="340995" indent="-340995" eaLnBrk="1" hangingPunct="1">
              <a:spcBef>
                <a:spcPts val="7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2800" dirty="0">
              <a:solidFill>
                <a:srgbClr val="000000"/>
              </a:solidFill>
              <a:latin typeface="Calibri" pitchFamily="34" charset="0"/>
              <a:ea typeface="ＭＳ Ｐゴシック"/>
            </a:endParaRPr>
          </a:p>
          <a:p>
            <a:pPr marL="283845" indent="-283845" eaLnBrk="1" hangingPunct="1">
              <a:spcBef>
                <a:spcPts val="700"/>
              </a:spcBef>
              <a:buClr>
                <a:srgbClr val="000000"/>
              </a:buClr>
              <a:buSzPct val="100000"/>
              <a:buFont typeface="Verdana"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2600" dirty="0">
              <a:solidFill>
                <a:srgbClr val="000000"/>
              </a:solidFill>
              <a:ea typeface="ＭＳ Ｐゴシック"/>
            </a:endParaRPr>
          </a:p>
          <a:p>
            <a:pPr marL="283845" indent="-283845" eaLnBrk="1" hangingPunct="1">
              <a:spcBef>
                <a:spcPts val="700"/>
              </a:spcBef>
              <a:buClr>
                <a:srgbClr val="000000"/>
              </a:buClr>
              <a:buSzPct val="100000"/>
              <a:buFont typeface="Verdana"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3200" dirty="0">
              <a:solidFill>
                <a:srgbClr val="000000"/>
              </a:solidFill>
              <a:ea typeface="ＭＳ Ｐゴシック"/>
            </a:endParaRPr>
          </a:p>
          <a:p>
            <a:pPr marL="340995" indent="-340995" eaLnBrk="1" hangingPunct="1">
              <a:spcBef>
                <a:spcPts val="700"/>
              </a:spcBef>
              <a:buClr>
                <a:srgbClr val="000000"/>
              </a:buClr>
              <a:buSzPct val="100000"/>
              <a:buFont typeface="Verdana"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2800" dirty="0">
              <a:solidFill>
                <a:srgbClr val="000000"/>
              </a:solidFill>
              <a:ea typeface="ＭＳ Ｐゴシック"/>
            </a:endParaRPr>
          </a:p>
        </p:txBody>
      </p:sp>
      <p:sp>
        <p:nvSpPr>
          <p:cNvPr id="48133" name="Title 4">
            <a:extLst>
              <a:ext uri="{FF2B5EF4-FFF2-40B4-BE49-F238E27FC236}">
                <a16:creationId xmlns:a16="http://schemas.microsoft.com/office/drawing/2014/main" id="{54924F93-B942-1E59-9E20-A4D6635DC150}"/>
              </a:ext>
            </a:extLst>
          </p:cNvPr>
          <p:cNvSpPr>
            <a:spLocks noGrp="1"/>
          </p:cNvSpPr>
          <p:nvPr>
            <p:ph type="title" idx="4294967295"/>
          </p:nvPr>
        </p:nvSpPr>
        <p:spPr>
          <a:xfrm>
            <a:off x="2208213" y="115889"/>
            <a:ext cx="5543550" cy="909637"/>
          </a:xfrm>
        </p:spPr>
        <p:txBody>
          <a:bodyPr/>
          <a:lstStyle/>
          <a:p>
            <a:r>
              <a:rPr lang="en-GB" altLang="en-US" sz="3600" dirty="0">
                <a:latin typeface="Calibri" panose="020F0502020204030204" pitchFamily="34" charset="0"/>
              </a:rPr>
              <a:t>Company Suggestions</a:t>
            </a:r>
            <a:endParaRPr lang="en-CA" altLang="en-US" sz="3600" dirty="0"/>
          </a:p>
        </p:txBody>
      </p:sp>
      <p:pic>
        <p:nvPicPr>
          <p:cNvPr id="5" name="Picture 4" descr="High angle view of buildings and the sky">
            <a:extLst>
              <a:ext uri="{FF2B5EF4-FFF2-40B4-BE49-F238E27FC236}">
                <a16:creationId xmlns:a16="http://schemas.microsoft.com/office/drawing/2014/main" id="{BFBEBC2B-1132-8F71-1EBF-235766BC67DE}"/>
              </a:ext>
            </a:extLst>
          </p:cNvPr>
          <p:cNvPicPr>
            <a:picLocks noChangeAspect="1"/>
          </p:cNvPicPr>
          <p:nvPr/>
        </p:nvPicPr>
        <p:blipFill rotWithShape="1">
          <a:blip r:embed="rId7">
            <a:extLst>
              <a:ext uri="{28A0092B-C50C-407E-A947-70E740481C1C}">
                <a14:useLocalDpi xmlns:a14="http://schemas.microsoft.com/office/drawing/2010/main" val="0"/>
              </a:ext>
            </a:extLst>
          </a:blip>
          <a:srcRect t="18172" b="23289"/>
          <a:stretch/>
        </p:blipFill>
        <p:spPr>
          <a:xfrm rot="5400000">
            <a:off x="7421996" y="2086122"/>
            <a:ext cx="6858000" cy="2685759"/>
          </a:xfrm>
          <a:prstGeom prst="rect">
            <a:avLst/>
          </a:prstGeom>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2227">
                                            <p:txEl>
                                              <p:pRg st="1" end="1"/>
                                            </p:txEl>
                                          </p:spTgt>
                                        </p:tgtEl>
                                        <p:attrNameLst>
                                          <p:attrName>style.visibility</p:attrName>
                                        </p:attrNameLst>
                                      </p:cBhvr>
                                      <p:to>
                                        <p:strVal val="visible"/>
                                      </p:to>
                                    </p:set>
                                    <p:animEffect transition="in" filter="fade">
                                      <p:cBhvr>
                                        <p:cTn id="7" dur="1000"/>
                                        <p:tgtEl>
                                          <p:spTgt spid="5222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2227">
                                            <p:txEl>
                                              <p:pRg st="2" end="2"/>
                                            </p:txEl>
                                          </p:spTgt>
                                        </p:tgtEl>
                                        <p:attrNameLst>
                                          <p:attrName>style.visibility</p:attrName>
                                        </p:attrNameLst>
                                      </p:cBhvr>
                                      <p:to>
                                        <p:strVal val="visible"/>
                                      </p:to>
                                    </p:set>
                                    <p:animEffect transition="in" filter="fade">
                                      <p:cBhvr>
                                        <p:cTn id="12" dur="1000"/>
                                        <p:tgtEl>
                                          <p:spTgt spid="5222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2227">
                                            <p:txEl>
                                              <p:pRg st="3" end="3"/>
                                            </p:txEl>
                                          </p:spTgt>
                                        </p:tgtEl>
                                        <p:attrNameLst>
                                          <p:attrName>style.visibility</p:attrName>
                                        </p:attrNameLst>
                                      </p:cBhvr>
                                      <p:to>
                                        <p:strVal val="visible"/>
                                      </p:to>
                                    </p:set>
                                    <p:animEffect transition="in" filter="fade">
                                      <p:cBhvr>
                                        <p:cTn id="17" dur="1000"/>
                                        <p:tgtEl>
                                          <p:spTgt spid="522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5373E2-EFB5-A6A3-61BE-143C9D335813}"/>
              </a:ext>
            </a:extLst>
          </p:cNvPr>
          <p:cNvPicPr>
            <a:picLocks noChangeAspect="1"/>
          </p:cNvPicPr>
          <p:nvPr/>
        </p:nvPicPr>
        <p:blipFill rotWithShape="1">
          <a:blip r:embed="rId4"/>
          <a:srcRect t="1" b="22337"/>
          <a:stretch/>
        </p:blipFill>
        <p:spPr>
          <a:xfrm>
            <a:off x="1813244" y="2422034"/>
            <a:ext cx="8819169" cy="3493857"/>
          </a:xfrm>
          <a:prstGeom prst="rect">
            <a:avLst/>
          </a:prstGeom>
        </p:spPr>
      </p:pic>
      <p:sp>
        <p:nvSpPr>
          <p:cNvPr id="49158" name="Title 7">
            <a:extLst>
              <a:ext uri="{FF2B5EF4-FFF2-40B4-BE49-F238E27FC236}">
                <a16:creationId xmlns:a16="http://schemas.microsoft.com/office/drawing/2014/main" id="{AC72DCE3-0129-CBAD-B863-5EB48F307690}"/>
              </a:ext>
            </a:extLst>
          </p:cNvPr>
          <p:cNvSpPr>
            <a:spLocks noGrp="1" noChangeArrowheads="1"/>
          </p:cNvSpPr>
          <p:nvPr>
            <p:ph type="title"/>
          </p:nvPr>
        </p:nvSpPr>
        <p:spPr>
          <a:xfrm>
            <a:off x="1601789" y="371476"/>
            <a:ext cx="8821737" cy="1116013"/>
          </a:xfrm>
        </p:spPr>
        <p:txBody>
          <a:bodyPr/>
          <a:lstStyle/>
          <a:p>
            <a:r>
              <a:rPr lang="en-US" altLang="en-US" dirty="0" err="1">
                <a:hlinkClick r:id="rId5"/>
              </a:rPr>
              <a:t>Mergent</a:t>
            </a:r>
            <a:r>
              <a:rPr lang="en-US" altLang="en-US" dirty="0">
                <a:hlinkClick r:id="rId5"/>
              </a:rPr>
              <a:t> Online</a:t>
            </a:r>
            <a:br>
              <a:rPr lang="en-US" altLang="en-US" dirty="0"/>
            </a:br>
            <a:r>
              <a:rPr lang="en-US" altLang="en-US" sz="2600" b="0" dirty="0"/>
              <a:t>Includes </a:t>
            </a:r>
            <a:r>
              <a:rPr lang="en-US" altLang="en-US" sz="2600" b="0" u="sng" dirty="0"/>
              <a:t>publicly traded </a:t>
            </a:r>
            <a:r>
              <a:rPr lang="en-US" altLang="en-US" sz="2600" b="0" dirty="0"/>
              <a:t>companies worldwide. </a:t>
            </a:r>
            <a:br>
              <a:rPr lang="en-US" altLang="en-US" sz="2600" b="0" dirty="0"/>
            </a:br>
            <a:r>
              <a:rPr lang="en-US" altLang="en-US" sz="2600" b="0" dirty="0"/>
              <a:t>Search by company name, industry codes, country &amp; more</a:t>
            </a:r>
          </a:p>
        </p:txBody>
      </p:sp>
      <p:sp>
        <p:nvSpPr>
          <p:cNvPr id="49157" name="Line 16">
            <a:extLst>
              <a:ext uri="{FF2B5EF4-FFF2-40B4-BE49-F238E27FC236}">
                <a16:creationId xmlns:a16="http://schemas.microsoft.com/office/drawing/2014/main" id="{575B443D-0527-F096-2BDC-EA338DD0A101}"/>
              </a:ext>
              <a:ext uri="{C183D7F6-B498-43B3-948B-1728B52AA6E4}">
                <adec:decorative xmlns:adec="http://schemas.microsoft.com/office/drawing/2017/decorative" val="1"/>
              </a:ext>
            </a:extLst>
          </p:cNvPr>
          <p:cNvSpPr>
            <a:spLocks noChangeShapeType="1"/>
          </p:cNvSpPr>
          <p:nvPr/>
        </p:nvSpPr>
        <p:spPr bwMode="auto">
          <a:xfrm flipV="1">
            <a:off x="5124659" y="4822364"/>
            <a:ext cx="770206" cy="0"/>
          </a:xfrm>
          <a:prstGeom prst="line">
            <a:avLst/>
          </a:prstGeom>
          <a:noFill/>
          <a:ln w="349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Rectangle 3">
            <a:extLst>
              <a:ext uri="{FF2B5EF4-FFF2-40B4-BE49-F238E27FC236}">
                <a16:creationId xmlns:a16="http://schemas.microsoft.com/office/drawing/2014/main" id="{FF6F22AE-4F4B-0623-383D-E1FA58E7E0A9}"/>
              </a:ext>
              <a:ext uri="{C183D7F6-B498-43B3-948B-1728B52AA6E4}">
                <adec:decorative xmlns:adec="http://schemas.microsoft.com/office/drawing/2017/decorative" val="1"/>
              </a:ext>
            </a:extLst>
          </p:cNvPr>
          <p:cNvSpPr/>
          <p:nvPr/>
        </p:nvSpPr>
        <p:spPr bwMode="auto">
          <a:xfrm>
            <a:off x="9408367" y="1865014"/>
            <a:ext cx="1205657" cy="432048"/>
          </a:xfrm>
          <a:prstGeom prst="rect">
            <a:avLst/>
          </a:prstGeom>
          <a:solidFill>
            <a:srgbClr val="005B6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1000"/>
              </a:lnSpc>
              <a:spcBef>
                <a:spcPct val="0"/>
              </a:spcBef>
              <a:spcAft>
                <a:spcPct val="0"/>
              </a:spcAft>
              <a:buClr>
                <a:srgbClr val="000000"/>
              </a:buClr>
              <a:buSzPct val="100000"/>
              <a:buFont typeface="Verdana" pitchFamily="32" charset="0"/>
              <a:buNone/>
              <a:tabLst/>
            </a:pPr>
            <a:endParaRPr kumimoji="0" lang="en-CA" sz="1800" b="0" i="0" u="none" strike="noStrike" cap="none" normalizeH="0" baseline="0">
              <a:ln>
                <a:noFill/>
              </a:ln>
              <a:solidFill>
                <a:schemeClr val="bg1"/>
              </a:solidFill>
              <a:effectLst/>
              <a:latin typeface="Verdana" pitchFamily="32" charset="0"/>
            </a:endParaRPr>
          </a:p>
        </p:txBody>
      </p:sp>
      <p:grpSp>
        <p:nvGrpSpPr>
          <p:cNvPr id="6" name="Group 5">
            <a:extLst>
              <a:ext uri="{FF2B5EF4-FFF2-40B4-BE49-F238E27FC236}">
                <a16:creationId xmlns:a16="http://schemas.microsoft.com/office/drawing/2014/main" id="{6C02015B-5FD2-8778-81C5-539DA32F29BE}"/>
              </a:ext>
            </a:extLst>
          </p:cNvPr>
          <p:cNvGrpSpPr/>
          <p:nvPr/>
        </p:nvGrpSpPr>
        <p:grpSpPr>
          <a:xfrm>
            <a:off x="1742458" y="1682404"/>
            <a:ext cx="9090025" cy="3306962"/>
            <a:chOff x="1742458" y="1682404"/>
            <a:chExt cx="9090025" cy="3306962"/>
          </a:xfrm>
        </p:grpSpPr>
        <p:pic>
          <p:nvPicPr>
            <p:cNvPr id="3" name="Picture 2">
              <a:extLst>
                <a:ext uri="{FF2B5EF4-FFF2-40B4-BE49-F238E27FC236}">
                  <a16:creationId xmlns:a16="http://schemas.microsoft.com/office/drawing/2014/main" id="{63FDA4DA-B264-32F3-C6D4-D9A0260E7A53}"/>
                </a:ext>
              </a:extLst>
            </p:cNvPr>
            <p:cNvPicPr>
              <a:picLocks noChangeAspect="1"/>
            </p:cNvPicPr>
            <p:nvPr/>
          </p:nvPicPr>
          <p:blipFill>
            <a:blip r:embed="rId6"/>
            <a:stretch>
              <a:fillRect/>
            </a:stretch>
          </p:blipFill>
          <p:spPr>
            <a:xfrm>
              <a:off x="1742458" y="1682404"/>
              <a:ext cx="9090025" cy="882682"/>
            </a:xfrm>
            <a:prstGeom prst="rect">
              <a:avLst/>
            </a:prstGeom>
          </p:spPr>
        </p:pic>
        <p:sp>
          <p:nvSpPr>
            <p:cNvPr id="49159" name="Rounded Rectangle 8">
              <a:extLst>
                <a:ext uri="{FF2B5EF4-FFF2-40B4-BE49-F238E27FC236}">
                  <a16:creationId xmlns:a16="http://schemas.microsoft.com/office/drawing/2014/main" id="{D28B2DE4-370A-F5A2-51E5-295E21EBF9B2}"/>
                </a:ext>
                <a:ext uri="{C183D7F6-B498-43B3-948B-1728B52AA6E4}">
                  <adec:decorative xmlns:adec="http://schemas.microsoft.com/office/drawing/2017/decorative" val="1"/>
                </a:ext>
              </a:extLst>
            </p:cNvPr>
            <p:cNvSpPr>
              <a:spLocks noChangeArrowheads="1"/>
            </p:cNvSpPr>
            <p:nvPr/>
          </p:nvSpPr>
          <p:spPr bwMode="auto">
            <a:xfrm>
              <a:off x="1742458" y="2252417"/>
              <a:ext cx="821804" cy="257320"/>
            </a:xfrm>
            <a:prstGeom prst="roundRect">
              <a:avLst>
                <a:gd name="adj" fmla="val 16667"/>
              </a:avLst>
            </a:prstGeom>
            <a:noFill/>
            <a:ln w="254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sp>
          <p:nvSpPr>
            <p:cNvPr id="49161" name="Rectangle 11">
              <a:extLst>
                <a:ext uri="{FF2B5EF4-FFF2-40B4-BE49-F238E27FC236}">
                  <a16:creationId xmlns:a16="http://schemas.microsoft.com/office/drawing/2014/main" id="{8C9584CF-6FF0-A1E2-C058-E72DDA340AEF}"/>
                </a:ext>
              </a:extLst>
            </p:cNvPr>
            <p:cNvSpPr>
              <a:spLocks noChangeArrowheads="1"/>
            </p:cNvSpPr>
            <p:nvPr/>
          </p:nvSpPr>
          <p:spPr bwMode="auto">
            <a:xfrm>
              <a:off x="4943874" y="2719818"/>
              <a:ext cx="5688539" cy="687126"/>
            </a:xfrm>
            <a:prstGeom prst="rect">
              <a:avLst/>
            </a:prstGeom>
            <a:solidFill>
              <a:srgbClr val="FFFFC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pPr>
              <a:r>
                <a:rPr lang="en-US" altLang="en-US" b="1" dirty="0">
                  <a:solidFill>
                    <a:schemeClr val="tx1"/>
                  </a:solidFill>
                  <a:latin typeface="Calibri" panose="020F0502020204030204" pitchFamily="34" charset="0"/>
                </a:rPr>
                <a:t>International Company Database (Active) </a:t>
              </a:r>
              <a:r>
                <a:rPr lang="en-US" altLang="en-US" dirty="0">
                  <a:solidFill>
                    <a:schemeClr val="tx1"/>
                  </a:solidFill>
                  <a:latin typeface="Calibri" panose="020F0502020204030204" pitchFamily="34" charset="0"/>
                </a:rPr>
                <a:t>includes </a:t>
              </a:r>
              <a:r>
                <a:rPr lang="en-US" altLang="en-US" i="1" u="sng" dirty="0">
                  <a:solidFill>
                    <a:schemeClr val="tx1"/>
                  </a:solidFill>
                  <a:latin typeface="Calibri" panose="020F0502020204030204" pitchFamily="34" charset="0"/>
                </a:rPr>
                <a:t>current</a:t>
              </a:r>
              <a:r>
                <a:rPr lang="en-US" altLang="en-US" dirty="0">
                  <a:solidFill>
                    <a:schemeClr val="tx1"/>
                  </a:solidFill>
                  <a:latin typeface="Calibri" panose="020F0502020204030204" pitchFamily="34" charset="0"/>
                </a:rPr>
                <a:t> publicly traded companies in </a:t>
              </a:r>
              <a:r>
                <a:rPr lang="en-US" altLang="en-US" b="1" dirty="0">
                  <a:solidFill>
                    <a:schemeClr val="tx1"/>
                  </a:solidFill>
                  <a:latin typeface="Calibri" panose="020F0502020204030204" pitchFamily="34" charset="0"/>
                </a:rPr>
                <a:t>Canada </a:t>
              </a:r>
              <a:r>
                <a:rPr lang="en-US" altLang="en-US" dirty="0">
                  <a:solidFill>
                    <a:schemeClr val="tx1"/>
                  </a:solidFill>
                  <a:latin typeface="Calibri" panose="020F0502020204030204" pitchFamily="34" charset="0"/>
                </a:rPr>
                <a:t>(&amp; elsewhere).</a:t>
              </a:r>
            </a:p>
          </p:txBody>
        </p:sp>
        <p:sp>
          <p:nvSpPr>
            <p:cNvPr id="49162" name="Line 16">
              <a:extLst>
                <a:ext uri="{FF2B5EF4-FFF2-40B4-BE49-F238E27FC236}">
                  <a16:creationId xmlns:a16="http://schemas.microsoft.com/office/drawing/2014/main" id="{5B5D520E-CE1C-8778-5E0D-D821EF69C640}"/>
                </a:ext>
                <a:ext uri="{C183D7F6-B498-43B3-948B-1728B52AA6E4}">
                  <adec:decorative xmlns:adec="http://schemas.microsoft.com/office/drawing/2017/decorative" val="1"/>
                </a:ext>
              </a:extLst>
            </p:cNvPr>
            <p:cNvSpPr>
              <a:spLocks noChangeShapeType="1"/>
            </p:cNvSpPr>
            <p:nvPr/>
          </p:nvSpPr>
          <p:spPr bwMode="auto">
            <a:xfrm flipH="1">
              <a:off x="4582047" y="3330800"/>
              <a:ext cx="385356" cy="504825"/>
            </a:xfrm>
            <a:prstGeom prst="line">
              <a:avLst/>
            </a:prstGeom>
            <a:noFill/>
            <a:ln w="349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56" name="Rounded Rectangle 4">
              <a:extLst>
                <a:ext uri="{FF2B5EF4-FFF2-40B4-BE49-F238E27FC236}">
                  <a16:creationId xmlns:a16="http://schemas.microsoft.com/office/drawing/2014/main" id="{3D620A26-081D-4007-C425-C0EAB791E304}"/>
                </a:ext>
                <a:ext uri="{C183D7F6-B498-43B3-948B-1728B52AA6E4}">
                  <adec:decorative xmlns:adec="http://schemas.microsoft.com/office/drawing/2017/decorative" val="1"/>
                </a:ext>
              </a:extLst>
            </p:cNvPr>
            <p:cNvSpPr>
              <a:spLocks noChangeArrowheads="1"/>
            </p:cNvSpPr>
            <p:nvPr/>
          </p:nvSpPr>
          <p:spPr bwMode="auto">
            <a:xfrm>
              <a:off x="1919535" y="4484541"/>
              <a:ext cx="3205124" cy="504825"/>
            </a:xfrm>
            <a:prstGeom prst="roundRect">
              <a:avLst>
                <a:gd name="adj" fmla="val 16667"/>
              </a:avLst>
            </a:prstGeom>
            <a:noFill/>
            <a:ln w="254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C5C7D141-3630-D31D-17EC-098E0B8DBC89}"/>
                    </a:ext>
                    <a:ext uri="{C183D7F6-B498-43B3-948B-1728B52AA6E4}">
                      <adec:decorative xmlns:adec="http://schemas.microsoft.com/office/drawing/2017/decorative" val="1"/>
                    </a:ext>
                  </a:extLst>
                </p14:cNvPr>
                <p14:cNvContentPartPr/>
                <p14:nvPr/>
              </p14:nvContentPartPr>
              <p14:xfrm>
                <a:off x="1979480" y="4832412"/>
                <a:ext cx="347760" cy="360"/>
              </p14:xfrm>
            </p:contentPart>
          </mc:Choice>
          <mc:Fallback xmlns="">
            <p:pic>
              <p:nvPicPr>
                <p:cNvPr id="11" name="Ink 10">
                  <a:extLst>
                    <a:ext uri="{FF2B5EF4-FFF2-40B4-BE49-F238E27FC236}">
                      <a16:creationId xmlns:a16="http://schemas.microsoft.com/office/drawing/2014/main" id="{C5C7D141-3630-D31D-17EC-098E0B8DBC89}"/>
                    </a:ext>
                    <a:ext uri="{C183D7F6-B498-43B3-948B-1728B52AA6E4}">
                      <adec:decorative xmlns:adec="http://schemas.microsoft.com/office/drawing/2017/decorative" val="1"/>
                    </a:ext>
                  </a:extLst>
                </p:cNvPr>
                <p:cNvPicPr/>
                <p:nvPr/>
              </p:nvPicPr>
              <p:blipFill>
                <a:blip r:embed="rId8"/>
                <a:stretch>
                  <a:fillRect/>
                </a:stretch>
              </p:blipFill>
              <p:spPr>
                <a:xfrm>
                  <a:off x="1925536" y="4724412"/>
                  <a:ext cx="455289" cy="216000"/>
                </a:xfrm>
                <a:prstGeom prst="rect">
                  <a:avLst/>
                </a:prstGeom>
              </p:spPr>
            </p:pic>
          </mc:Fallback>
        </mc:AlternateContent>
        <p:sp>
          <p:nvSpPr>
            <p:cNvPr id="5" name="Rectangle 4">
              <a:extLst>
                <a:ext uri="{FF2B5EF4-FFF2-40B4-BE49-F238E27FC236}">
                  <a16:creationId xmlns:a16="http://schemas.microsoft.com/office/drawing/2014/main" id="{EAA5F14D-74BB-0B1B-D1B7-3B0636A2C928}"/>
                </a:ext>
                <a:ext uri="{C183D7F6-B498-43B3-948B-1728B52AA6E4}">
                  <adec:decorative xmlns:adec="http://schemas.microsoft.com/office/drawing/2017/decorative" val="1"/>
                </a:ext>
              </a:extLst>
            </p:cNvPr>
            <p:cNvSpPr/>
            <p:nvPr/>
          </p:nvSpPr>
          <p:spPr bwMode="auto">
            <a:xfrm>
              <a:off x="7663282" y="1834583"/>
              <a:ext cx="3078406" cy="432048"/>
            </a:xfrm>
            <a:prstGeom prst="rect">
              <a:avLst/>
            </a:prstGeom>
            <a:solidFill>
              <a:srgbClr val="005B6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1000"/>
                </a:lnSpc>
                <a:spcBef>
                  <a:spcPct val="0"/>
                </a:spcBef>
                <a:spcAft>
                  <a:spcPct val="0"/>
                </a:spcAft>
                <a:buClr>
                  <a:srgbClr val="000000"/>
                </a:buClr>
                <a:buSzPct val="100000"/>
                <a:buFont typeface="Verdana" pitchFamily="32" charset="0"/>
                <a:buNone/>
                <a:tabLst/>
              </a:pPr>
              <a:endParaRPr kumimoji="0" lang="en-CA" sz="1800" b="0" i="0" u="none" strike="noStrike" cap="none" normalizeH="0" baseline="0">
                <a:ln>
                  <a:noFill/>
                </a:ln>
                <a:solidFill>
                  <a:schemeClr val="bg1"/>
                </a:solidFill>
                <a:effectLst/>
                <a:latin typeface="Verdana" pitchFamily="32" charset="0"/>
              </a:endParaRPr>
            </a:p>
          </p:txBody>
        </p:sp>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0C7524D5-7925-9575-5528-751B3C12448A}"/>
                    </a:ext>
                    <a:ext uri="{C183D7F6-B498-43B3-948B-1728B52AA6E4}">
                      <adec:decorative xmlns:adec="http://schemas.microsoft.com/office/drawing/2017/decorative" val="1"/>
                    </a:ext>
                  </a:extLst>
                </p14:cNvPr>
                <p14:cNvContentPartPr/>
                <p14:nvPr/>
              </p14:nvContentPartPr>
              <p14:xfrm>
                <a:off x="2019672" y="3886695"/>
                <a:ext cx="2492036" cy="360"/>
              </p14:xfrm>
            </p:contentPart>
          </mc:Choice>
          <mc:Fallback xmlns="">
            <p:pic>
              <p:nvPicPr>
                <p:cNvPr id="14" name="Ink 13">
                  <a:extLst>
                    <a:ext uri="{FF2B5EF4-FFF2-40B4-BE49-F238E27FC236}">
                      <a16:creationId xmlns:a16="http://schemas.microsoft.com/office/drawing/2014/main" id="{0C7524D5-7925-9575-5528-751B3C12448A}"/>
                    </a:ext>
                    <a:ext uri="{C183D7F6-B498-43B3-948B-1728B52AA6E4}">
                      <adec:decorative xmlns:adec="http://schemas.microsoft.com/office/drawing/2017/decorative" val="1"/>
                    </a:ext>
                  </a:extLst>
                </p:cNvPr>
                <p:cNvPicPr/>
                <p:nvPr/>
              </p:nvPicPr>
              <p:blipFill>
                <a:blip r:embed="rId10"/>
                <a:stretch>
                  <a:fillRect/>
                </a:stretch>
              </p:blipFill>
              <p:spPr>
                <a:xfrm>
                  <a:off x="1965677" y="3778695"/>
                  <a:ext cx="2599665" cy="216000"/>
                </a:xfrm>
                <a:prstGeom prst="rect">
                  <a:avLst/>
                </a:prstGeom>
              </p:spPr>
            </p:pic>
          </mc:Fallback>
        </mc:AlternateContent>
      </p:grpSp>
    </p:spTree>
    <p:custDataLst>
      <p:tags r:id="rId1"/>
    </p:custDataLst>
    <p:extLst>
      <p:ext uri="{BB962C8B-B14F-4D97-AF65-F5344CB8AC3E}">
        <p14:creationId xmlns:p14="http://schemas.microsoft.com/office/powerpoint/2010/main" val="312839660"/>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07C3BF6-D625-72CC-8D32-9045A7703B5D}"/>
              </a:ext>
              <a:ext uri="{C183D7F6-B498-43B3-948B-1728B52AA6E4}">
                <adec:decorative xmlns:adec="http://schemas.microsoft.com/office/drawing/2017/decorative" val="1"/>
              </a:ext>
            </a:extLst>
          </p:cNvPr>
          <p:cNvGrpSpPr/>
          <p:nvPr/>
        </p:nvGrpSpPr>
        <p:grpSpPr>
          <a:xfrm>
            <a:off x="1626113" y="1684828"/>
            <a:ext cx="8979462" cy="5056540"/>
            <a:chOff x="1626113" y="1684828"/>
            <a:chExt cx="8979462" cy="5056540"/>
          </a:xfrm>
        </p:grpSpPr>
        <p:pic>
          <p:nvPicPr>
            <p:cNvPr id="4" name="Picture 3">
              <a:extLst>
                <a:ext uri="{FF2B5EF4-FFF2-40B4-BE49-F238E27FC236}">
                  <a16:creationId xmlns:a16="http://schemas.microsoft.com/office/drawing/2014/main" id="{D412552F-90AE-733C-9F8D-B2C58D218C75}"/>
                </a:ext>
              </a:extLst>
            </p:cNvPr>
            <p:cNvPicPr>
              <a:picLocks noChangeAspect="1"/>
            </p:cNvPicPr>
            <p:nvPr/>
          </p:nvPicPr>
          <p:blipFill rotWithShape="1">
            <a:blip r:embed="rId4"/>
            <a:srcRect l="966"/>
            <a:stretch/>
          </p:blipFill>
          <p:spPr>
            <a:xfrm>
              <a:off x="1626113" y="1684828"/>
              <a:ext cx="8979462" cy="2533980"/>
            </a:xfrm>
            <a:prstGeom prst="rect">
              <a:avLst/>
            </a:prstGeom>
          </p:spPr>
        </p:pic>
        <p:pic>
          <p:nvPicPr>
            <p:cNvPr id="6" name="Picture 5">
              <a:extLst>
                <a:ext uri="{FF2B5EF4-FFF2-40B4-BE49-F238E27FC236}">
                  <a16:creationId xmlns:a16="http://schemas.microsoft.com/office/drawing/2014/main" id="{76ACC101-FAC8-FC00-5414-5D64AB14D77D}"/>
                </a:ext>
              </a:extLst>
            </p:cNvPr>
            <p:cNvPicPr>
              <a:picLocks noChangeAspect="1"/>
            </p:cNvPicPr>
            <p:nvPr/>
          </p:nvPicPr>
          <p:blipFill>
            <a:blip r:embed="rId5"/>
            <a:stretch>
              <a:fillRect/>
            </a:stretch>
          </p:blipFill>
          <p:spPr>
            <a:xfrm>
              <a:off x="1896235" y="4363670"/>
              <a:ext cx="3923481" cy="2303373"/>
            </a:xfrm>
            <a:prstGeom prst="rect">
              <a:avLst/>
            </a:prstGeom>
          </p:spPr>
        </p:pic>
        <p:pic>
          <p:nvPicPr>
            <p:cNvPr id="20" name="Picture 19">
              <a:extLst>
                <a:ext uri="{FF2B5EF4-FFF2-40B4-BE49-F238E27FC236}">
                  <a16:creationId xmlns:a16="http://schemas.microsoft.com/office/drawing/2014/main" id="{A5511C87-5E66-51B5-5B2C-6DB517B63A25}"/>
                </a:ext>
              </a:extLst>
            </p:cNvPr>
            <p:cNvPicPr>
              <a:picLocks noChangeAspect="1"/>
            </p:cNvPicPr>
            <p:nvPr/>
          </p:nvPicPr>
          <p:blipFill rotWithShape="1">
            <a:blip r:embed="rId6"/>
            <a:srcRect/>
            <a:stretch/>
          </p:blipFill>
          <p:spPr>
            <a:xfrm>
              <a:off x="6186526" y="4780433"/>
              <a:ext cx="4078053" cy="1960935"/>
            </a:xfrm>
            <a:prstGeom prst="rect">
              <a:avLst/>
            </a:prstGeom>
          </p:spPr>
        </p:pic>
      </p:grpSp>
      <p:sp>
        <p:nvSpPr>
          <p:cNvPr id="50179" name="Title 1">
            <a:extLst>
              <a:ext uri="{FF2B5EF4-FFF2-40B4-BE49-F238E27FC236}">
                <a16:creationId xmlns:a16="http://schemas.microsoft.com/office/drawing/2014/main" id="{B8AEECF5-A51F-3FAD-34FB-0AFC0B320C26}"/>
              </a:ext>
            </a:extLst>
          </p:cNvPr>
          <p:cNvSpPr>
            <a:spLocks noGrp="1" noChangeArrowheads="1"/>
          </p:cNvSpPr>
          <p:nvPr>
            <p:ph type="title"/>
          </p:nvPr>
        </p:nvSpPr>
        <p:spPr>
          <a:xfrm>
            <a:off x="160774" y="549589"/>
            <a:ext cx="11857055" cy="1079500"/>
          </a:xfrm>
        </p:spPr>
        <p:txBody>
          <a:bodyPr/>
          <a:lstStyle/>
          <a:p>
            <a:r>
              <a:rPr lang="en-GB" altLang="en-US" dirty="0" err="1"/>
              <a:t>Mergent</a:t>
            </a:r>
            <a:r>
              <a:rPr lang="en-GB" altLang="en-US" dirty="0"/>
              <a:t> Online Company Profile</a:t>
            </a:r>
            <a:br>
              <a:rPr lang="en-GB" altLang="en-US" dirty="0"/>
            </a:br>
            <a:r>
              <a:rPr lang="en-GB" altLang="en-US" sz="2600" b="0" dirty="0" err="1"/>
              <a:t>e.g.,TELUS</a:t>
            </a:r>
            <a:r>
              <a:rPr lang="en-GB" altLang="en-US" sz="2600" b="0" dirty="0"/>
              <a:t> Corp – includes Company Details, Financials (in Excel), </a:t>
            </a:r>
            <a:br>
              <a:rPr lang="en-GB" altLang="en-US" sz="2600" b="0" dirty="0"/>
            </a:br>
            <a:r>
              <a:rPr lang="en-GB" altLang="en-US" sz="2600" b="0" dirty="0"/>
              <a:t>Reports (Annual, Broker) and more. </a:t>
            </a:r>
            <a:br>
              <a:rPr lang="en-GB" altLang="en-US" dirty="0"/>
            </a:br>
            <a:endParaRPr lang="en-US" altLang="en-US" dirty="0"/>
          </a:p>
        </p:txBody>
      </p:sp>
      <p:sp>
        <p:nvSpPr>
          <p:cNvPr id="50184" name="Line 16" descr="Profile of Telus Corp in Mergent Online">
            <a:extLst>
              <a:ext uri="{FF2B5EF4-FFF2-40B4-BE49-F238E27FC236}">
                <a16:creationId xmlns:a16="http://schemas.microsoft.com/office/drawing/2014/main" id="{AD420A69-C9EA-BDA8-8EE8-4B59A886D93F}"/>
              </a:ext>
            </a:extLst>
          </p:cNvPr>
          <p:cNvSpPr>
            <a:spLocks noChangeShapeType="1"/>
          </p:cNvSpPr>
          <p:nvPr/>
        </p:nvSpPr>
        <p:spPr bwMode="auto">
          <a:xfrm>
            <a:off x="2423592" y="4149080"/>
            <a:ext cx="0" cy="216025"/>
          </a:xfrm>
          <a:prstGeom prst="line">
            <a:avLst/>
          </a:prstGeom>
          <a:noFill/>
          <a:ln w="349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Line 16">
            <a:extLst>
              <a:ext uri="{FF2B5EF4-FFF2-40B4-BE49-F238E27FC236}">
                <a16:creationId xmlns:a16="http://schemas.microsoft.com/office/drawing/2014/main" id="{BEE99BA7-3304-FFF3-76C9-A689905CF0F2}"/>
              </a:ext>
              <a:ext uri="{C183D7F6-B498-43B3-948B-1728B52AA6E4}">
                <adec:decorative xmlns:adec="http://schemas.microsoft.com/office/drawing/2017/decorative" val="1"/>
              </a:ext>
            </a:extLst>
          </p:cNvPr>
          <p:cNvSpPr>
            <a:spLocks noChangeShapeType="1"/>
          </p:cNvSpPr>
          <p:nvPr/>
        </p:nvSpPr>
        <p:spPr bwMode="auto">
          <a:xfrm>
            <a:off x="6888088" y="4117200"/>
            <a:ext cx="0" cy="216025"/>
          </a:xfrm>
          <a:prstGeom prst="line">
            <a:avLst/>
          </a:prstGeom>
          <a:noFill/>
          <a:ln w="349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6A99E801-4B0D-EF2B-F849-099D2D4D8810}"/>
                  </a:ext>
                  <a:ext uri="{C183D7F6-B498-43B3-948B-1728B52AA6E4}">
                    <adec:decorative xmlns:adec="http://schemas.microsoft.com/office/drawing/2017/decorative" val="1"/>
                  </a:ext>
                </a:extLst>
              </p14:cNvPr>
              <p14:cNvContentPartPr/>
              <p14:nvPr/>
            </p14:nvContentPartPr>
            <p14:xfrm>
              <a:off x="1991897" y="4038446"/>
              <a:ext cx="818640" cy="360"/>
            </p14:xfrm>
          </p:contentPart>
        </mc:Choice>
        <mc:Fallback xmlns="">
          <p:pic>
            <p:nvPicPr>
              <p:cNvPr id="14" name="Ink 13">
                <a:extLst>
                  <a:ext uri="{FF2B5EF4-FFF2-40B4-BE49-F238E27FC236}">
                    <a16:creationId xmlns:a16="http://schemas.microsoft.com/office/drawing/2014/main" id="{6A99E801-4B0D-EF2B-F849-099D2D4D8810}"/>
                  </a:ext>
                  <a:ext uri="{C183D7F6-B498-43B3-948B-1728B52AA6E4}">
                    <adec:decorative xmlns:adec="http://schemas.microsoft.com/office/drawing/2017/decorative" val="1"/>
                  </a:ext>
                </a:extLst>
              </p:cNvPr>
              <p:cNvPicPr/>
              <p:nvPr/>
            </p:nvPicPr>
            <p:blipFill>
              <a:blip r:embed="rId8"/>
              <a:stretch>
                <a:fillRect/>
              </a:stretch>
            </p:blipFill>
            <p:spPr>
              <a:xfrm>
                <a:off x="1937897" y="3930446"/>
                <a:ext cx="926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7D425AA3-2200-A23A-6BA6-A9961B93F57B}"/>
                  </a:ext>
                  <a:ext uri="{C183D7F6-B498-43B3-948B-1728B52AA6E4}">
                    <adec:decorative xmlns:adec="http://schemas.microsoft.com/office/drawing/2017/decorative" val="1"/>
                  </a:ext>
                </a:extLst>
              </p14:cNvPr>
              <p14:cNvContentPartPr/>
              <p14:nvPr/>
            </p14:nvContentPartPr>
            <p14:xfrm>
              <a:off x="6129508" y="4034881"/>
              <a:ext cx="1046160" cy="23760"/>
            </p14:xfrm>
          </p:contentPart>
        </mc:Choice>
        <mc:Fallback xmlns="">
          <p:pic>
            <p:nvPicPr>
              <p:cNvPr id="16" name="Ink 15">
                <a:extLst>
                  <a:ext uri="{FF2B5EF4-FFF2-40B4-BE49-F238E27FC236}">
                    <a16:creationId xmlns:a16="http://schemas.microsoft.com/office/drawing/2014/main" id="{7D425AA3-2200-A23A-6BA6-A9961B93F57B}"/>
                  </a:ext>
                  <a:ext uri="{C183D7F6-B498-43B3-948B-1728B52AA6E4}">
                    <adec:decorative xmlns:adec="http://schemas.microsoft.com/office/drawing/2017/decorative" val="1"/>
                  </a:ext>
                </a:extLst>
              </p:cNvPr>
              <p:cNvPicPr/>
              <p:nvPr/>
            </p:nvPicPr>
            <p:blipFill>
              <a:blip r:embed="rId10"/>
              <a:stretch>
                <a:fillRect/>
              </a:stretch>
            </p:blipFill>
            <p:spPr>
              <a:xfrm>
                <a:off x="6075508" y="3926881"/>
                <a:ext cx="1153800" cy="239400"/>
              </a:xfrm>
              <a:prstGeom prst="rect">
                <a:avLst/>
              </a:prstGeom>
            </p:spPr>
          </p:pic>
        </mc:Fallback>
      </mc:AlternateContent>
      <p:sp>
        <p:nvSpPr>
          <p:cNvPr id="17" name="Rectangle: Rounded Corners 16">
            <a:extLst>
              <a:ext uri="{FF2B5EF4-FFF2-40B4-BE49-F238E27FC236}">
                <a16:creationId xmlns:a16="http://schemas.microsoft.com/office/drawing/2014/main" id="{AD1AE22D-FC3B-4EC6-EC54-A05B309D972B}"/>
              </a:ext>
              <a:ext uri="{C183D7F6-B498-43B3-948B-1728B52AA6E4}">
                <adec:decorative xmlns:adec="http://schemas.microsoft.com/office/drawing/2017/decorative" val="1"/>
              </a:ext>
            </a:extLst>
          </p:cNvPr>
          <p:cNvSpPr/>
          <p:nvPr/>
        </p:nvSpPr>
        <p:spPr bwMode="auto">
          <a:xfrm>
            <a:off x="1615852" y="3627529"/>
            <a:ext cx="8296572" cy="266057"/>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1000"/>
              </a:lnSpc>
              <a:spcBef>
                <a:spcPct val="0"/>
              </a:spcBef>
              <a:spcAft>
                <a:spcPct val="0"/>
              </a:spcAft>
              <a:buClr>
                <a:srgbClr val="000000"/>
              </a:buClr>
              <a:buSzPct val="100000"/>
              <a:buFont typeface="Verdana" pitchFamily="32" charset="0"/>
              <a:buNone/>
              <a:tabLst/>
            </a:pPr>
            <a:endParaRPr kumimoji="0" lang="en-CA" sz="1800" b="0" i="0" u="none" strike="noStrike" cap="none" normalizeH="0" baseline="0">
              <a:ln>
                <a:noFill/>
              </a:ln>
              <a:solidFill>
                <a:schemeClr val="bg1"/>
              </a:solidFill>
              <a:effectLst/>
              <a:latin typeface="Verdana" pitchFamily="32" charset="0"/>
            </a:endParaRPr>
          </a:p>
        </p:txBody>
      </p:sp>
      <p:sp>
        <p:nvSpPr>
          <p:cNvPr id="18" name="Line 16">
            <a:extLst>
              <a:ext uri="{FF2B5EF4-FFF2-40B4-BE49-F238E27FC236}">
                <a16:creationId xmlns:a16="http://schemas.microsoft.com/office/drawing/2014/main" id="{8FF79645-5843-12EB-5F7F-F0879DDFE10F}"/>
              </a:ext>
              <a:ext uri="{C183D7F6-B498-43B3-948B-1728B52AA6E4}">
                <adec:decorative xmlns:adec="http://schemas.microsoft.com/office/drawing/2017/decorative" val="1"/>
              </a:ext>
            </a:extLst>
          </p:cNvPr>
          <p:cNvSpPr>
            <a:spLocks noChangeShapeType="1"/>
          </p:cNvSpPr>
          <p:nvPr/>
        </p:nvSpPr>
        <p:spPr bwMode="auto">
          <a:xfrm>
            <a:off x="9408369" y="3338526"/>
            <a:ext cx="1" cy="272368"/>
          </a:xfrm>
          <a:prstGeom prst="line">
            <a:avLst/>
          </a:prstGeom>
          <a:noFill/>
          <a:ln w="349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C0BEDC54-4F15-F287-22BA-3D264CA888AA}"/>
                  </a:ext>
                  <a:ext uri="{C183D7F6-B498-43B3-948B-1728B52AA6E4}">
                    <adec:decorative xmlns:adec="http://schemas.microsoft.com/office/drawing/2017/decorative" val="1"/>
                  </a:ext>
                </a:extLst>
              </p14:cNvPr>
              <p14:cNvContentPartPr/>
              <p14:nvPr/>
            </p14:nvContentPartPr>
            <p14:xfrm>
              <a:off x="8832304" y="3766845"/>
              <a:ext cx="792360" cy="13320"/>
            </p14:xfrm>
          </p:contentPart>
        </mc:Choice>
        <mc:Fallback xmlns="">
          <p:pic>
            <p:nvPicPr>
              <p:cNvPr id="19" name="Ink 18">
                <a:extLst>
                  <a:ext uri="{FF2B5EF4-FFF2-40B4-BE49-F238E27FC236}">
                    <a16:creationId xmlns:a16="http://schemas.microsoft.com/office/drawing/2014/main" id="{C0BEDC54-4F15-F287-22BA-3D264CA888AA}"/>
                  </a:ext>
                  <a:ext uri="{C183D7F6-B498-43B3-948B-1728B52AA6E4}">
                    <adec:decorative xmlns:adec="http://schemas.microsoft.com/office/drawing/2017/decorative" val="1"/>
                  </a:ext>
                </a:extLst>
              </p:cNvPr>
              <p:cNvPicPr/>
              <p:nvPr/>
            </p:nvPicPr>
            <p:blipFill>
              <a:blip r:embed="rId12"/>
              <a:stretch>
                <a:fillRect/>
              </a:stretch>
            </p:blipFill>
            <p:spPr>
              <a:xfrm>
                <a:off x="8778304" y="3655845"/>
                <a:ext cx="900000" cy="234950"/>
              </a:xfrm>
              <a:prstGeom prst="rect">
                <a:avLst/>
              </a:prstGeom>
            </p:spPr>
          </p:pic>
        </mc:Fallback>
      </mc:AlternateContent>
      <p:pic>
        <p:nvPicPr>
          <p:cNvPr id="10" name="Picture 9">
            <a:extLst>
              <a:ext uri="{FF2B5EF4-FFF2-40B4-BE49-F238E27FC236}">
                <a16:creationId xmlns:a16="http://schemas.microsoft.com/office/drawing/2014/main" id="{036452BB-896A-7FE9-E166-EE355EE25978}"/>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6186526" y="4365105"/>
            <a:ext cx="4078053" cy="405873"/>
          </a:xfrm>
          <a:prstGeom prst="rect">
            <a:avLst/>
          </a:prstGeom>
        </p:spPr>
      </p:pic>
    </p:spTree>
    <p:custDataLst>
      <p:tags r:id="rId1"/>
    </p:custDataLst>
    <p:extLst>
      <p:ext uri="{BB962C8B-B14F-4D97-AF65-F5344CB8AC3E}">
        <p14:creationId xmlns:p14="http://schemas.microsoft.com/office/powerpoint/2010/main" val="2681070465"/>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5" name="Title 4">
            <a:extLst>
              <a:ext uri="{FF2B5EF4-FFF2-40B4-BE49-F238E27FC236}">
                <a16:creationId xmlns:a16="http://schemas.microsoft.com/office/drawing/2014/main" id="{905F7291-108D-3DD1-C592-47B8A534E85B}"/>
              </a:ext>
            </a:extLst>
          </p:cNvPr>
          <p:cNvSpPr>
            <a:spLocks noGrp="1"/>
          </p:cNvSpPr>
          <p:nvPr>
            <p:ph type="title" idx="4294967295"/>
          </p:nvPr>
        </p:nvSpPr>
        <p:spPr>
          <a:xfrm>
            <a:off x="2208213" y="333376"/>
            <a:ext cx="7542212" cy="779463"/>
          </a:xfrm>
        </p:spPr>
        <p:txBody>
          <a:bodyPr/>
          <a:lstStyle/>
          <a:p>
            <a:r>
              <a:rPr lang="en-GB" altLang="en-US" sz="3600" dirty="0">
                <a:latin typeface="Calibri" panose="020F0502020204030204" pitchFamily="34" charset="0"/>
              </a:rPr>
              <a:t>Company Annual Reports</a:t>
            </a:r>
            <a:endParaRPr lang="en-CA" altLang="en-US" sz="3600" dirty="0"/>
          </a:p>
        </p:txBody>
      </p:sp>
      <p:sp>
        <p:nvSpPr>
          <p:cNvPr id="51203" name="Text Box 2">
            <a:extLst>
              <a:ext uri="{FF2B5EF4-FFF2-40B4-BE49-F238E27FC236}">
                <a16:creationId xmlns:a16="http://schemas.microsoft.com/office/drawing/2014/main" id="{6F670790-03E4-1668-F9B2-C01342EFC757}"/>
              </a:ext>
            </a:extLst>
          </p:cNvPr>
          <p:cNvSpPr txBox="1">
            <a:spLocks noChangeArrowheads="1"/>
          </p:cNvSpPr>
          <p:nvPr/>
        </p:nvSpPr>
        <p:spPr bwMode="auto">
          <a:xfrm>
            <a:off x="5719763" y="1738909"/>
            <a:ext cx="5014912"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eaLnBrk="1" hangingPunct="1">
              <a:spcBef>
                <a:spcPts val="600"/>
              </a:spcBef>
              <a:buClr>
                <a:srgbClr val="000000"/>
              </a:buClr>
              <a:buSzPct val="100000"/>
              <a:buFont typeface="Verdana" panose="020B0604030504040204" pitchFamily="34" charset="0"/>
              <a:buChar char="•"/>
            </a:pPr>
            <a:r>
              <a:rPr lang="en-GB" altLang="en-US" sz="2800" dirty="0">
                <a:solidFill>
                  <a:srgbClr val="000000"/>
                </a:solidFill>
                <a:latin typeface="Calibri" panose="020F0502020204030204" pitchFamily="34" charset="0"/>
              </a:rPr>
              <a:t>CAN be an excellent source for company financials, plans, mission statements, etc.</a:t>
            </a:r>
          </a:p>
          <a:p>
            <a:pPr eaLnBrk="1" hangingPunct="1">
              <a:spcBef>
                <a:spcPts val="600"/>
              </a:spcBef>
              <a:buClr>
                <a:srgbClr val="000000"/>
              </a:buClr>
              <a:buSzPct val="100000"/>
              <a:buFont typeface="Verdana" panose="020B0604030504040204" pitchFamily="34" charset="0"/>
              <a:buChar char="•"/>
            </a:pPr>
            <a:r>
              <a:rPr lang="en-GB" altLang="en-US" sz="2800" dirty="0">
                <a:solidFill>
                  <a:srgbClr val="000000"/>
                </a:solidFill>
                <a:latin typeface="Calibri" panose="020F0502020204030204" pitchFamily="34" charset="0"/>
              </a:rPr>
              <a:t>Find annual reports (&amp; other company documents and financials) via the </a:t>
            </a:r>
            <a:r>
              <a:rPr lang="en-GB" altLang="en-US" sz="2800" b="1" dirty="0">
                <a:solidFill>
                  <a:srgbClr val="C00000"/>
                </a:solidFill>
                <a:latin typeface="Calibri" panose="020F0502020204030204" pitchFamily="34" charset="0"/>
              </a:rPr>
              <a:t>company website</a:t>
            </a:r>
            <a:r>
              <a:rPr lang="en-GB" altLang="en-US" sz="2800" dirty="0">
                <a:solidFill>
                  <a:srgbClr val="000000"/>
                </a:solidFill>
                <a:latin typeface="Calibri" panose="020F0502020204030204" pitchFamily="34" charset="0"/>
              </a:rPr>
              <a:t>, </a:t>
            </a:r>
            <a:r>
              <a:rPr lang="en-GB" altLang="en-US" sz="2800" b="1" dirty="0">
                <a:solidFill>
                  <a:srgbClr val="000000"/>
                </a:solidFill>
                <a:latin typeface="Calibri" panose="020F0502020204030204" pitchFamily="34" charset="0"/>
                <a:hlinkClick r:id="rId4"/>
              </a:rPr>
              <a:t>SEDAR</a:t>
            </a:r>
            <a:r>
              <a:rPr lang="en-GB" altLang="en-US" sz="2800" dirty="0">
                <a:solidFill>
                  <a:srgbClr val="000000"/>
                </a:solidFill>
                <a:latin typeface="Calibri" panose="020F0502020204030204" pitchFamily="34" charset="0"/>
              </a:rPr>
              <a:t> or </a:t>
            </a:r>
            <a:r>
              <a:rPr lang="en-GB" altLang="en-US" sz="2800" b="1" dirty="0" err="1">
                <a:solidFill>
                  <a:srgbClr val="000000"/>
                </a:solidFill>
                <a:latin typeface="Calibri" panose="020F0502020204030204" pitchFamily="34" charset="0"/>
                <a:hlinkClick r:id="rId5"/>
              </a:rPr>
              <a:t>Mergent</a:t>
            </a:r>
            <a:r>
              <a:rPr lang="en-GB" altLang="en-US" sz="2800" b="1" dirty="0">
                <a:solidFill>
                  <a:srgbClr val="000000"/>
                </a:solidFill>
                <a:latin typeface="Calibri" panose="020F0502020204030204" pitchFamily="34" charset="0"/>
                <a:hlinkClick r:id="rId5"/>
              </a:rPr>
              <a:t> Online</a:t>
            </a:r>
            <a:endParaRPr lang="en-GB" altLang="en-US" sz="2800" b="1" dirty="0">
              <a:solidFill>
                <a:srgbClr val="000000"/>
              </a:solidFill>
              <a:latin typeface="Calibri" panose="020F0502020204030204" pitchFamily="34" charset="0"/>
            </a:endParaRPr>
          </a:p>
          <a:p>
            <a:pPr eaLnBrk="1" hangingPunct="1">
              <a:spcBef>
                <a:spcPts val="600"/>
              </a:spcBef>
              <a:buClr>
                <a:srgbClr val="000000"/>
              </a:buClr>
              <a:buSzPct val="100000"/>
              <a:buFont typeface="Verdana" panose="020B0604030504040204" pitchFamily="34" charset="0"/>
              <a:buNone/>
            </a:pPr>
            <a:endParaRPr lang="en-GB" altLang="en-US" sz="2400" dirty="0">
              <a:solidFill>
                <a:srgbClr val="000000"/>
              </a:solidFill>
            </a:endParaRPr>
          </a:p>
          <a:p>
            <a:pPr eaLnBrk="1" hangingPunct="1">
              <a:spcBef>
                <a:spcPts val="600"/>
              </a:spcBef>
              <a:buClr>
                <a:srgbClr val="000000"/>
              </a:buClr>
              <a:buSzPct val="100000"/>
              <a:buFont typeface="Verdana" panose="020B0604030504040204" pitchFamily="34" charset="0"/>
              <a:buNone/>
            </a:pPr>
            <a:endParaRPr lang="en-GB" altLang="en-US" sz="2400" dirty="0">
              <a:solidFill>
                <a:srgbClr val="000000"/>
              </a:solidFill>
            </a:endParaRPr>
          </a:p>
        </p:txBody>
      </p:sp>
      <p:pic>
        <p:nvPicPr>
          <p:cNvPr id="4" name="Picture 3" descr="Cover of TELUS 2021 Annual Report. Includes a picture of a lion cub looking up.">
            <a:extLst>
              <a:ext uri="{FF2B5EF4-FFF2-40B4-BE49-F238E27FC236}">
                <a16:creationId xmlns:a16="http://schemas.microsoft.com/office/drawing/2014/main" id="{CB769C42-080C-CE4B-0771-71655FE31DA8}"/>
              </a:ext>
            </a:extLst>
          </p:cNvPr>
          <p:cNvPicPr>
            <a:picLocks noChangeAspect="1"/>
          </p:cNvPicPr>
          <p:nvPr/>
        </p:nvPicPr>
        <p:blipFill rotWithShape="1">
          <a:blip r:embed="rId6"/>
          <a:srcRect r="2604"/>
          <a:stretch/>
        </p:blipFill>
        <p:spPr>
          <a:xfrm>
            <a:off x="1272689" y="1284020"/>
            <a:ext cx="3978048" cy="5240604"/>
          </a:xfrm>
          <a:prstGeom prst="rect">
            <a:avLst/>
          </a:prstGeom>
        </p:spPr>
      </p:pic>
    </p:spTree>
    <p:custDataLst>
      <p:tags r:id="rId1"/>
    </p:custDataLst>
    <p:extLst>
      <p:ext uri="{BB962C8B-B14F-4D97-AF65-F5344CB8AC3E}">
        <p14:creationId xmlns:p14="http://schemas.microsoft.com/office/powerpoint/2010/main" val="881006740"/>
      </p:ext>
    </p:ext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9" name="Title 4">
            <a:extLst>
              <a:ext uri="{FF2B5EF4-FFF2-40B4-BE49-F238E27FC236}">
                <a16:creationId xmlns:a16="http://schemas.microsoft.com/office/drawing/2014/main" id="{FE940537-6758-9CD6-563E-84930A6F7412}"/>
              </a:ext>
            </a:extLst>
          </p:cNvPr>
          <p:cNvSpPr>
            <a:spLocks noGrp="1"/>
          </p:cNvSpPr>
          <p:nvPr>
            <p:ph type="title" idx="4294967295"/>
          </p:nvPr>
        </p:nvSpPr>
        <p:spPr>
          <a:xfrm>
            <a:off x="5387355" y="355599"/>
            <a:ext cx="5543550" cy="1079500"/>
          </a:xfrm>
        </p:spPr>
        <p:txBody>
          <a:bodyPr/>
          <a:lstStyle/>
          <a:p>
            <a:r>
              <a:rPr lang="en-GB" altLang="en-US" sz="3600" dirty="0">
                <a:latin typeface="Calibri" panose="020F0502020204030204" pitchFamily="34" charset="0"/>
              </a:rPr>
              <a:t>Use Company Annual Reports With Care!</a:t>
            </a:r>
            <a:endParaRPr lang="en-CA" altLang="en-US" sz="3600" dirty="0"/>
          </a:p>
        </p:txBody>
      </p:sp>
      <p:sp>
        <p:nvSpPr>
          <p:cNvPr id="52227" name="Text Box 2">
            <a:extLst>
              <a:ext uri="{FF2B5EF4-FFF2-40B4-BE49-F238E27FC236}">
                <a16:creationId xmlns:a16="http://schemas.microsoft.com/office/drawing/2014/main" id="{3EDA34EB-33E3-C12F-0AF0-C5B7B0E84167}"/>
              </a:ext>
            </a:extLst>
          </p:cNvPr>
          <p:cNvSpPr txBox="1">
            <a:spLocks noChangeArrowheads="1"/>
          </p:cNvSpPr>
          <p:nvPr/>
        </p:nvSpPr>
        <p:spPr bwMode="auto">
          <a:xfrm>
            <a:off x="5387355" y="1643063"/>
            <a:ext cx="554355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eaLnBrk="1" hangingPunct="1">
              <a:spcBef>
                <a:spcPts val="600"/>
              </a:spcBef>
              <a:buClr>
                <a:srgbClr val="000000"/>
              </a:buClr>
              <a:buSzPct val="100000"/>
              <a:buFont typeface="Verdana" panose="020B0604030504040204" pitchFamily="34" charset="0"/>
              <a:buChar char="•"/>
            </a:pPr>
            <a:r>
              <a:rPr lang="en-GB" altLang="en-US" sz="2600" dirty="0">
                <a:solidFill>
                  <a:srgbClr val="000000"/>
                </a:solidFill>
                <a:latin typeface="Calibri" panose="020F0502020204030204" pitchFamily="34" charset="0"/>
              </a:rPr>
              <a:t>Don’t expect the annual report to answer all of your marketing research questions (advertising strategies, target markets, etc.) </a:t>
            </a:r>
          </a:p>
          <a:p>
            <a:pPr eaLnBrk="1" hangingPunct="1">
              <a:spcBef>
                <a:spcPts val="600"/>
              </a:spcBef>
              <a:buClr>
                <a:srgbClr val="000000"/>
              </a:buClr>
              <a:buSzPct val="100000"/>
              <a:buFont typeface="Verdana" panose="020B0604030504040204" pitchFamily="34" charset="0"/>
              <a:buChar char="•"/>
            </a:pPr>
            <a:r>
              <a:rPr lang="en-GB" altLang="en-US" sz="2600" dirty="0">
                <a:solidFill>
                  <a:srgbClr val="000000"/>
                </a:solidFill>
                <a:latin typeface="Calibri" panose="020F0502020204030204" pitchFamily="34" charset="0"/>
              </a:rPr>
              <a:t>Don’t expect an annual report to be objective! They are promotional tools</a:t>
            </a:r>
          </a:p>
          <a:p>
            <a:pPr lvl="1" eaLnBrk="1" hangingPunct="1">
              <a:spcBef>
                <a:spcPts val="600"/>
              </a:spcBef>
              <a:buClr>
                <a:srgbClr val="000000"/>
              </a:buClr>
              <a:buSzPct val="100000"/>
              <a:buFont typeface="Verdana" panose="020B0604030504040204" pitchFamily="34" charset="0"/>
              <a:buChar char="–"/>
            </a:pPr>
            <a:r>
              <a:rPr lang="en-GB" altLang="en-US" sz="2600" dirty="0">
                <a:solidFill>
                  <a:srgbClr val="000000"/>
                </a:solidFill>
                <a:latin typeface="Calibri" panose="020F0502020204030204" pitchFamily="34" charset="0"/>
              </a:rPr>
              <a:t>good news stories!</a:t>
            </a:r>
          </a:p>
          <a:p>
            <a:pPr lvl="1" eaLnBrk="1" hangingPunct="1">
              <a:spcBef>
                <a:spcPts val="600"/>
              </a:spcBef>
              <a:buClr>
                <a:srgbClr val="000000"/>
              </a:buClr>
              <a:buSzPct val="100000"/>
              <a:buFont typeface="Verdana" panose="020B0604030504040204" pitchFamily="34" charset="0"/>
              <a:buChar char="–"/>
            </a:pPr>
            <a:r>
              <a:rPr lang="en-GB" altLang="en-US" sz="2600" dirty="0">
                <a:solidFill>
                  <a:srgbClr val="000000"/>
                </a:solidFill>
                <a:latin typeface="Calibri" panose="020F0502020204030204" pitchFamily="34" charset="0"/>
              </a:rPr>
              <a:t>will downplay poor financials and bad ideas</a:t>
            </a:r>
          </a:p>
        </p:txBody>
      </p:sp>
      <p:pic>
        <p:nvPicPr>
          <p:cNvPr id="52228" name="Picture 2" descr="Roll of caution tape">
            <a:extLst>
              <a:ext uri="{FF2B5EF4-FFF2-40B4-BE49-F238E27FC236}">
                <a16:creationId xmlns:a16="http://schemas.microsoft.com/office/drawing/2014/main" id="{FDF7AA6C-0ED6-D63F-59B6-06F4D8478DA6}"/>
              </a:ext>
            </a:extLst>
          </p:cNvPr>
          <p:cNvPicPr>
            <a:picLocks noChangeAspect="1" noChangeArrowheads="1"/>
          </p:cNvPicPr>
          <p:nvPr/>
        </p:nvPicPr>
        <p:blipFill>
          <a:blip r:embed="rId4">
            <a:alphaModFix amt="85000"/>
            <a:extLst>
              <a:ext uri="{28A0092B-C50C-407E-A947-70E740481C1C}">
                <a14:useLocalDpi xmlns:a14="http://schemas.microsoft.com/office/drawing/2010/main" val="0"/>
              </a:ext>
            </a:extLst>
          </a:blip>
          <a:srcRect/>
          <a:stretch>
            <a:fillRect/>
          </a:stretch>
        </p:blipFill>
        <p:spPr bwMode="auto">
          <a:xfrm>
            <a:off x="0" y="0"/>
            <a:ext cx="4893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6" descr="Floating numbers">
            <a:hlinkClick r:id="rId4"/>
            <a:extLst>
              <a:ext uri="{FF2B5EF4-FFF2-40B4-BE49-F238E27FC236}">
                <a16:creationId xmlns:a16="http://schemas.microsoft.com/office/drawing/2014/main" id="{E4C1DCD4-D2FA-7F97-CABD-4FF62C766468}"/>
              </a:ext>
              <a:ext uri="{C183D7F6-B498-43B3-948B-1728B52AA6E4}">
                <adec:decorative xmlns:adec="http://schemas.microsoft.com/office/drawing/2017/decorative" val="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3843" b="-169"/>
          <a:stretch/>
        </p:blipFill>
        <p:spPr bwMode="auto">
          <a:xfrm>
            <a:off x="1" y="0"/>
            <a:ext cx="3306140" cy="686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a:extLst>
              <a:ext uri="{FF2B5EF4-FFF2-40B4-BE49-F238E27FC236}">
                <a16:creationId xmlns:a16="http://schemas.microsoft.com/office/drawing/2014/main" id="{E0FA91DE-DFBB-9078-DA0A-2D7B5329846E}"/>
              </a:ext>
            </a:extLst>
          </p:cNvPr>
          <p:cNvSpPr>
            <a:spLocks noGrp="1" noChangeArrowheads="1"/>
          </p:cNvSpPr>
          <p:nvPr>
            <p:ph type="title"/>
          </p:nvPr>
        </p:nvSpPr>
        <p:spPr>
          <a:xfrm>
            <a:off x="3792538" y="836614"/>
            <a:ext cx="6534150" cy="992187"/>
          </a:xfrm>
        </p:spPr>
        <p:txBody>
          <a:bodyPr/>
          <a:lstStyle/>
          <a:p>
            <a:r>
              <a:rPr lang="en-GB" altLang="en-US" dirty="0"/>
              <a:t>What is an </a:t>
            </a:r>
            <a:br>
              <a:rPr lang="en-GB" altLang="en-US" dirty="0"/>
            </a:br>
            <a:r>
              <a:rPr lang="en-GB" altLang="en-US" dirty="0"/>
              <a:t>Industry Classification Code?</a:t>
            </a:r>
            <a:br>
              <a:rPr lang="en-GB" altLang="en-US" sz="3200" dirty="0"/>
            </a:br>
            <a:endParaRPr lang="en-US" altLang="en-US" dirty="0"/>
          </a:p>
        </p:txBody>
      </p:sp>
      <p:sp>
        <p:nvSpPr>
          <p:cNvPr id="17412" name="Content Placeholder 2">
            <a:extLst>
              <a:ext uri="{FF2B5EF4-FFF2-40B4-BE49-F238E27FC236}">
                <a16:creationId xmlns:a16="http://schemas.microsoft.com/office/drawing/2014/main" id="{F8046DDF-A4F1-63C1-C713-1EC6014E26BF}"/>
              </a:ext>
            </a:extLst>
          </p:cNvPr>
          <p:cNvSpPr>
            <a:spLocks noGrp="1" noChangeArrowheads="1"/>
          </p:cNvSpPr>
          <p:nvPr>
            <p:ph idx="1"/>
          </p:nvPr>
        </p:nvSpPr>
        <p:spPr>
          <a:xfrm>
            <a:off x="3789194" y="1989138"/>
            <a:ext cx="7635482" cy="3873500"/>
          </a:xfrm>
        </p:spPr>
        <p:txBody>
          <a:bodyPr/>
          <a:lstStyle/>
          <a:p>
            <a:pPr marL="340995" indent="-340995" eaLnBrk="1" hangingPunct="1">
              <a:lnSpc>
                <a:spcPct val="100000"/>
              </a:lnSpc>
              <a:buFont typeface="Arial" panose="020B0604020202020204" pitchFamily="34" charset="0"/>
              <a:buChar char="•"/>
            </a:pPr>
            <a:r>
              <a:rPr lang="en-GB" altLang="en-US">
                <a:solidFill>
                  <a:schemeClr val="tx1"/>
                </a:solidFill>
                <a:latin typeface="Calibri"/>
              </a:rPr>
              <a:t>a </a:t>
            </a:r>
            <a:r>
              <a:rPr lang="en-GB" altLang="en-US" b="1">
                <a:solidFill>
                  <a:srgbClr val="C00000"/>
                </a:solidFill>
                <a:latin typeface="Calibri"/>
              </a:rPr>
              <a:t>hierarchical numbering scheme</a:t>
            </a:r>
            <a:r>
              <a:rPr lang="en-GB" altLang="en-US" b="1">
                <a:solidFill>
                  <a:schemeClr val="tx1"/>
                </a:solidFill>
                <a:latin typeface="Calibri"/>
              </a:rPr>
              <a:t> </a:t>
            </a:r>
            <a:r>
              <a:rPr lang="en-US" altLang="en-US">
                <a:solidFill>
                  <a:schemeClr val="tx1"/>
                </a:solidFill>
                <a:latin typeface="Calibri"/>
                <a:ea typeface="Helvetica" panose="020B0604020202020204" pitchFamily="34" charset="0"/>
                <a:cs typeface="Helvetica"/>
              </a:rPr>
              <a:t>used to </a:t>
            </a:r>
            <a:r>
              <a:rPr lang="en-US" altLang="en-US" b="1">
                <a:solidFill>
                  <a:srgbClr val="C00000"/>
                </a:solidFill>
                <a:latin typeface="Calibri"/>
                <a:ea typeface="Helvetica" panose="020B0604020202020204" pitchFamily="34" charset="0"/>
                <a:cs typeface="Helvetica"/>
              </a:rPr>
              <a:t>classify </a:t>
            </a:r>
            <a:r>
              <a:rPr lang="en-US" altLang="en-US">
                <a:solidFill>
                  <a:schemeClr val="tx1"/>
                </a:solidFill>
                <a:latin typeface="Calibri"/>
                <a:ea typeface="Helvetica" panose="020B0604020202020204" pitchFamily="34" charset="0"/>
                <a:cs typeface="Helvetica"/>
              </a:rPr>
              <a:t>and </a:t>
            </a:r>
            <a:r>
              <a:rPr lang="en-US" altLang="en-US" b="1">
                <a:solidFill>
                  <a:srgbClr val="C00000"/>
                </a:solidFill>
                <a:latin typeface="Calibri"/>
                <a:ea typeface="Helvetica" panose="020B0604020202020204" pitchFamily="34" charset="0"/>
                <a:cs typeface="Helvetica"/>
              </a:rPr>
              <a:t>organize</a:t>
            </a:r>
            <a:r>
              <a:rPr lang="en-US" altLang="en-US">
                <a:solidFill>
                  <a:schemeClr val="tx1"/>
                </a:solidFill>
                <a:latin typeface="Calibri"/>
                <a:ea typeface="Helvetica" panose="020B0604020202020204" pitchFamily="34" charset="0"/>
                <a:cs typeface="Helvetica"/>
              </a:rPr>
              <a:t> industries</a:t>
            </a:r>
            <a:br>
              <a:rPr lang="en-US" altLang="en-US">
                <a:latin typeface="Calibri"/>
                <a:ea typeface="Helvetica" panose="020B0604020202020204" pitchFamily="34" charset="0"/>
                <a:cs typeface="Helvetica"/>
              </a:rPr>
            </a:br>
            <a:r>
              <a:rPr lang="en-US" altLang="en-US">
                <a:solidFill>
                  <a:schemeClr val="tx1"/>
                </a:solidFill>
                <a:latin typeface="Calibri"/>
                <a:ea typeface="Helvetica" panose="020B0604020202020204" pitchFamily="34" charset="0"/>
                <a:cs typeface="Helvetica"/>
              </a:rPr>
              <a:t> </a:t>
            </a:r>
            <a:endParaRPr lang="en-GB" altLang="en-US">
              <a:solidFill>
                <a:schemeClr val="tx1"/>
              </a:solidFill>
            </a:endParaRPr>
          </a:p>
          <a:p>
            <a:pPr marL="340995" indent="-340995" eaLnBrk="1" hangingPunct="1">
              <a:lnSpc>
                <a:spcPct val="100000"/>
              </a:lnSpc>
              <a:buFont typeface="Arial" panose="020B0604020202020204" pitchFamily="34" charset="0"/>
              <a:buChar char="•"/>
            </a:pPr>
            <a:r>
              <a:rPr lang="en-GB" altLang="en-US" b="1">
                <a:solidFill>
                  <a:srgbClr val="C00000"/>
                </a:solidFill>
                <a:latin typeface="Calibri"/>
              </a:rPr>
              <a:t>assigned to companies </a:t>
            </a:r>
            <a:r>
              <a:rPr lang="en-GB" altLang="en-US">
                <a:latin typeface="Calibri"/>
              </a:rPr>
              <a:t>engaged in the same activity (regardless of size or type of ownership)</a:t>
            </a:r>
            <a:r>
              <a:rPr lang="ar-SA" altLang="en-US">
                <a:latin typeface="Calibri"/>
                <a:cs typeface="Arial"/>
              </a:rPr>
              <a:t>‏</a:t>
            </a:r>
            <a:endParaRPr lang="en-GB" altLang="en-US">
              <a:latin typeface="Calibri"/>
              <a:cs typeface="Arial"/>
            </a:endParaRPr>
          </a:p>
          <a:p>
            <a:pPr marL="340995" indent="-340995"/>
            <a:endParaRPr lang="en-US" altLang="en-US"/>
          </a:p>
        </p:txBody>
      </p:sp>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541F375F-BB85-2B05-7CE3-D4148BAE5CA5}"/>
              </a:ext>
            </a:extLst>
          </p:cNvPr>
          <p:cNvSpPr>
            <a:spLocks noGrp="1" noChangeArrowheads="1"/>
          </p:cNvSpPr>
          <p:nvPr>
            <p:ph type="title"/>
          </p:nvPr>
        </p:nvSpPr>
        <p:spPr>
          <a:xfrm>
            <a:off x="2381251" y="285750"/>
            <a:ext cx="7542213" cy="857250"/>
          </a:xfrm>
        </p:spPr>
        <p:txBody>
          <a:bodyPr/>
          <a:lstStyle/>
          <a:p>
            <a:r>
              <a:rPr lang="en-US" altLang="en-US" dirty="0" err="1"/>
              <a:t>Investext</a:t>
            </a:r>
            <a:r>
              <a:rPr lang="en-US" altLang="en-US" dirty="0"/>
              <a:t> via </a:t>
            </a:r>
            <a:r>
              <a:rPr lang="en-US" altLang="en-US" dirty="0" err="1">
                <a:hlinkClick r:id="rId4"/>
              </a:rPr>
              <a:t>Mergent</a:t>
            </a:r>
            <a:r>
              <a:rPr lang="en-US" altLang="en-US" dirty="0">
                <a:hlinkClick r:id="rId4"/>
              </a:rPr>
              <a:t> Online</a:t>
            </a:r>
            <a:br>
              <a:rPr lang="en-US" altLang="en-US" dirty="0"/>
            </a:br>
            <a:r>
              <a:rPr lang="en-US" altLang="en-US" sz="2600" b="0" dirty="0"/>
              <a:t> Includes </a:t>
            </a:r>
            <a:r>
              <a:rPr lang="en-US" altLang="en-US" sz="2600" dirty="0"/>
              <a:t>analyst reports </a:t>
            </a:r>
            <a:r>
              <a:rPr lang="en-US" altLang="en-US" sz="2600" b="0" dirty="0"/>
              <a:t>on </a:t>
            </a:r>
            <a:r>
              <a:rPr lang="en-US" altLang="en-US" sz="2600" dirty="0"/>
              <a:t>companies</a:t>
            </a:r>
            <a:r>
              <a:rPr lang="en-US" altLang="en-US" sz="2600" b="0" dirty="0"/>
              <a:t> worldwide</a:t>
            </a:r>
            <a:endParaRPr lang="en-US" altLang="en-US" sz="2600" dirty="0"/>
          </a:p>
        </p:txBody>
      </p:sp>
      <p:sp>
        <p:nvSpPr>
          <p:cNvPr id="53251" name="Content Placeholder 2">
            <a:extLst>
              <a:ext uri="{FF2B5EF4-FFF2-40B4-BE49-F238E27FC236}">
                <a16:creationId xmlns:a16="http://schemas.microsoft.com/office/drawing/2014/main" id="{C66B8B2F-DC63-18B4-7783-4E75ECB443DA}"/>
              </a:ext>
            </a:extLst>
          </p:cNvPr>
          <p:cNvSpPr>
            <a:spLocks noGrp="1" noChangeArrowheads="1"/>
          </p:cNvSpPr>
          <p:nvPr>
            <p:ph idx="1"/>
          </p:nvPr>
        </p:nvSpPr>
        <p:spPr>
          <a:xfrm>
            <a:off x="1600201" y="1586508"/>
            <a:ext cx="4667250" cy="4357687"/>
          </a:xfrm>
        </p:spPr>
        <p:txBody>
          <a:bodyPr/>
          <a:lstStyle/>
          <a:p>
            <a:pPr>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Reports can include ... </a:t>
            </a:r>
            <a:endParaRPr lang="en-GB" altLang="en-US" sz="2600" dirty="0">
              <a:solidFill>
                <a:srgbClr val="990000"/>
              </a:solidFill>
            </a:endParaRPr>
          </a:p>
          <a:p>
            <a:pPr lvl="1">
              <a:lnSpc>
                <a:spcPct val="9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solidFill>
                  <a:schemeClr val="tx1"/>
                </a:solidFill>
                <a:latin typeface="Calibri" panose="020F0502020204030204" pitchFamily="34" charset="0"/>
              </a:rPr>
              <a:t>company overview</a:t>
            </a:r>
          </a:p>
          <a:p>
            <a:pPr lvl="1">
              <a:lnSpc>
                <a:spcPct val="9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solidFill>
                  <a:schemeClr val="tx1"/>
                </a:solidFill>
                <a:latin typeface="Calibri" panose="020F0502020204030204" pitchFamily="34" charset="0"/>
              </a:rPr>
              <a:t>key facts</a:t>
            </a:r>
          </a:p>
          <a:p>
            <a:pPr lvl="1">
              <a:lnSpc>
                <a:spcPct val="9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solidFill>
                  <a:schemeClr val="tx1"/>
                </a:solidFill>
                <a:latin typeface="Calibri" panose="020F0502020204030204" pitchFamily="34" charset="0"/>
              </a:rPr>
              <a:t>history</a:t>
            </a:r>
          </a:p>
          <a:p>
            <a:pPr lvl="1">
              <a:lnSpc>
                <a:spcPct val="9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b="1" dirty="0">
                <a:solidFill>
                  <a:srgbClr val="C00000"/>
                </a:solidFill>
                <a:latin typeface="Calibri" panose="020F0502020204030204" pitchFamily="34" charset="0"/>
              </a:rPr>
              <a:t>major products &amp; services</a:t>
            </a:r>
          </a:p>
          <a:p>
            <a:pPr lvl="1">
              <a:lnSpc>
                <a:spcPct val="9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b="1" dirty="0">
                <a:solidFill>
                  <a:srgbClr val="C00000"/>
                </a:solidFill>
                <a:latin typeface="Calibri" panose="020F0502020204030204" pitchFamily="34" charset="0"/>
              </a:rPr>
              <a:t>financial analysis</a:t>
            </a:r>
          </a:p>
          <a:p>
            <a:pPr lvl="1">
              <a:lnSpc>
                <a:spcPct val="9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b="1" dirty="0">
                <a:solidFill>
                  <a:srgbClr val="C00000"/>
                </a:solidFill>
                <a:latin typeface="Calibri" panose="020F0502020204030204" pitchFamily="34" charset="0"/>
              </a:rPr>
              <a:t>SWOT analysis</a:t>
            </a:r>
          </a:p>
          <a:p>
            <a:pPr lvl="1">
              <a:lnSpc>
                <a:spcPct val="9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b="1" dirty="0">
                <a:solidFill>
                  <a:srgbClr val="C00000"/>
                </a:solidFill>
                <a:latin typeface="Calibri" panose="020F0502020204030204" pitchFamily="34" charset="0"/>
              </a:rPr>
              <a:t>top competitors</a:t>
            </a:r>
          </a:p>
          <a:p>
            <a:pPr lvl="1">
              <a:lnSpc>
                <a:spcPct val="9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solidFill>
                  <a:schemeClr val="tx1"/>
                </a:solidFill>
                <a:latin typeface="Calibri" panose="020F0502020204030204" pitchFamily="34" charset="0"/>
              </a:rPr>
              <a:t>company view</a:t>
            </a:r>
          </a:p>
          <a:p>
            <a:pPr lvl="1">
              <a:lnSpc>
                <a:spcPct val="9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solidFill>
                  <a:schemeClr val="tx1"/>
                </a:solidFill>
                <a:latin typeface="Calibri" panose="020F0502020204030204" pitchFamily="34" charset="0"/>
              </a:rPr>
              <a:t>and more </a:t>
            </a:r>
            <a:r>
              <a:rPr lang="en-GB" altLang="en-US" sz="2600" dirty="0">
                <a:solidFill>
                  <a:schemeClr val="tx1"/>
                </a:solidFill>
              </a:rPr>
              <a:t>…</a:t>
            </a:r>
            <a:endParaRPr lang="en-US" altLang="en-US" sz="2600" dirty="0">
              <a:latin typeface="Calibri" panose="020F0502020204030204" pitchFamily="34" charset="0"/>
            </a:endParaRPr>
          </a:p>
        </p:txBody>
      </p:sp>
      <p:grpSp>
        <p:nvGrpSpPr>
          <p:cNvPr id="6" name="Group 5" descr="Cover of GlobalData report on Canadian Tire.">
            <a:extLst>
              <a:ext uri="{FF2B5EF4-FFF2-40B4-BE49-F238E27FC236}">
                <a16:creationId xmlns:a16="http://schemas.microsoft.com/office/drawing/2014/main" id="{91C1AC3C-8D23-30CD-9A98-0FBF45F07D17}"/>
              </a:ext>
            </a:extLst>
          </p:cNvPr>
          <p:cNvGrpSpPr/>
          <p:nvPr/>
        </p:nvGrpSpPr>
        <p:grpSpPr>
          <a:xfrm>
            <a:off x="6580841" y="1479934"/>
            <a:ext cx="3342623" cy="4799434"/>
            <a:chOff x="755576" y="1484784"/>
            <a:chExt cx="3702663" cy="5207114"/>
          </a:xfrm>
        </p:grpSpPr>
        <p:pic>
          <p:nvPicPr>
            <p:cNvPr id="3" name="Picture 2">
              <a:extLst>
                <a:ext uri="{FF2B5EF4-FFF2-40B4-BE49-F238E27FC236}">
                  <a16:creationId xmlns:a16="http://schemas.microsoft.com/office/drawing/2014/main" id="{A29DEFE5-65BA-92EF-9BEB-EF0F3B481FA8}"/>
                </a:ext>
              </a:extLst>
            </p:cNvPr>
            <p:cNvPicPr>
              <a:picLocks noChangeAspect="1"/>
            </p:cNvPicPr>
            <p:nvPr/>
          </p:nvPicPr>
          <p:blipFill>
            <a:blip r:embed="rId5"/>
            <a:stretch>
              <a:fillRect/>
            </a:stretch>
          </p:blipFill>
          <p:spPr>
            <a:xfrm>
              <a:off x="755576" y="1484784"/>
              <a:ext cx="3702663" cy="5207114"/>
            </a:xfrm>
            <a:prstGeom prst="rect">
              <a:avLst/>
            </a:prstGeom>
          </p:spPr>
        </p:pic>
        <p:sp>
          <p:nvSpPr>
            <p:cNvPr id="4" name="Rectangle 3">
              <a:extLst>
                <a:ext uri="{FF2B5EF4-FFF2-40B4-BE49-F238E27FC236}">
                  <a16:creationId xmlns:a16="http://schemas.microsoft.com/office/drawing/2014/main" id="{34A72E2B-A4E1-206D-5A24-5F5F2E0E03CF}"/>
                </a:ext>
              </a:extLst>
            </p:cNvPr>
            <p:cNvSpPr/>
            <p:nvPr/>
          </p:nvSpPr>
          <p:spPr bwMode="auto">
            <a:xfrm>
              <a:off x="971600" y="4869160"/>
              <a:ext cx="1080120" cy="288032"/>
            </a:xfrm>
            <a:prstGeom prst="rect">
              <a:avLst/>
            </a:prstGeom>
            <a:solidFill>
              <a:srgbClr val="00DEA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1000"/>
                </a:lnSpc>
                <a:spcBef>
                  <a:spcPct val="0"/>
                </a:spcBef>
                <a:spcAft>
                  <a:spcPct val="0"/>
                </a:spcAft>
                <a:buClr>
                  <a:srgbClr val="000000"/>
                </a:buClr>
                <a:buSzPct val="100000"/>
                <a:buFont typeface="Verdana" pitchFamily="32" charset="0"/>
                <a:buNone/>
                <a:tabLst/>
              </a:pPr>
              <a:endParaRPr kumimoji="0" lang="en-CA" sz="1800" b="0" i="0" u="none" strike="noStrike" cap="none" normalizeH="0" baseline="0">
                <a:ln>
                  <a:noFill/>
                </a:ln>
                <a:solidFill>
                  <a:schemeClr val="bg1"/>
                </a:solidFill>
                <a:effectLst/>
                <a:latin typeface="Verdana" pitchFamily="32" charset="0"/>
              </a:endParaRPr>
            </a:p>
          </p:txBody>
        </p:sp>
      </p:grpSp>
    </p:spTree>
    <p:custDataLst>
      <p:tags r:id="rId1"/>
    </p:custData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5" name="Text Box 2">
            <a:extLst>
              <a:ext uri="{FF2B5EF4-FFF2-40B4-BE49-F238E27FC236}">
                <a16:creationId xmlns:a16="http://schemas.microsoft.com/office/drawing/2014/main" id="{AD2B61B4-6E79-52F7-74A2-01891AAD0073}"/>
              </a:ext>
            </a:extLst>
          </p:cNvPr>
          <p:cNvSpPr txBox="1">
            <a:spLocks noChangeArrowheads="1"/>
          </p:cNvSpPr>
          <p:nvPr/>
        </p:nvSpPr>
        <p:spPr bwMode="auto">
          <a:xfrm>
            <a:off x="4285818" y="1414464"/>
            <a:ext cx="755375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40" tIns="45720" rIns="91440" bIns="45720" anchor="t"/>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marL="340995" indent="-340995">
              <a:spcBef>
                <a:spcPts val="700"/>
              </a:spcBef>
              <a:buClr>
                <a:srgbClr val="000000"/>
              </a:buClr>
              <a:buSzPct val="100000"/>
              <a:buFont typeface="Verdana" panose="020B0604030504040204" pitchFamily="34" charset="0"/>
              <a:buChar char="•"/>
            </a:pPr>
            <a:r>
              <a:rPr lang="en-GB" altLang="en-US" sz="2700" dirty="0">
                <a:solidFill>
                  <a:srgbClr val="C00000"/>
                </a:solidFill>
                <a:latin typeface="Calibri"/>
                <a:ea typeface="ＭＳ Ｐゴシック"/>
              </a:rPr>
              <a:t>current Canadian </a:t>
            </a:r>
            <a:r>
              <a:rPr lang="en-GB" altLang="en-US" sz="2700" dirty="0">
                <a:solidFill>
                  <a:schemeClr val="tx1"/>
                </a:solidFill>
                <a:latin typeface="Calibri"/>
                <a:ea typeface="ＭＳ Ｐゴシック"/>
              </a:rPr>
              <a:t>market share</a:t>
            </a:r>
            <a:endParaRPr lang="en-GB" altLang="en-US" sz="2700" dirty="0">
              <a:solidFill>
                <a:schemeClr val="tx1"/>
              </a:solidFill>
              <a:latin typeface="Calibri" panose="020F0502020204030204" pitchFamily="34" charset="0"/>
            </a:endParaRPr>
          </a:p>
          <a:p>
            <a:pPr marL="340995" indent="-340995">
              <a:spcBef>
                <a:spcPts val="700"/>
              </a:spcBef>
              <a:buClr>
                <a:srgbClr val="000000"/>
              </a:buClr>
              <a:buSzPct val="100000"/>
              <a:buFont typeface="Verdana" panose="020B0604030504040204" pitchFamily="34" charset="0"/>
              <a:buChar char="•"/>
            </a:pPr>
            <a:r>
              <a:rPr lang="en-GB" altLang="en-US" sz="2700" dirty="0">
                <a:solidFill>
                  <a:srgbClr val="C00000"/>
                </a:solidFill>
                <a:latin typeface="Calibri"/>
                <a:ea typeface="ＭＳ Ｐゴシック"/>
              </a:rPr>
              <a:t>top 3 companies </a:t>
            </a:r>
            <a:r>
              <a:rPr lang="en-GB" altLang="en-US" sz="2700" dirty="0">
                <a:solidFill>
                  <a:srgbClr val="000000"/>
                </a:solidFill>
                <a:latin typeface="Calibri"/>
                <a:ea typeface="ＭＳ Ｐゴシック"/>
              </a:rPr>
              <a:t>in your industry (based on sales/revenues) &amp; their corresponding </a:t>
            </a:r>
            <a:r>
              <a:rPr lang="en-GB" altLang="en-US" sz="2700" dirty="0">
                <a:solidFill>
                  <a:srgbClr val="C00000"/>
                </a:solidFill>
                <a:latin typeface="Calibri"/>
                <a:ea typeface="ＭＳ Ｐゴシック"/>
              </a:rPr>
              <a:t>market share </a:t>
            </a:r>
            <a:r>
              <a:rPr lang="en-GB" altLang="en-US" sz="2700" u="sng" dirty="0">
                <a:solidFill>
                  <a:srgbClr val="C00000"/>
                </a:solidFill>
                <a:latin typeface="Calibri"/>
                <a:ea typeface="ＭＳ Ｐゴシック"/>
              </a:rPr>
              <a:t>percentages</a:t>
            </a:r>
            <a:r>
              <a:rPr lang="en-GB" altLang="en-US" sz="2700" dirty="0">
                <a:solidFill>
                  <a:srgbClr val="C00000"/>
                </a:solidFill>
                <a:latin typeface="Calibri"/>
                <a:ea typeface="ＭＳ Ｐゴシック"/>
              </a:rPr>
              <a:t> &amp; </a:t>
            </a:r>
            <a:r>
              <a:rPr lang="en-GB" altLang="en-US" sz="2700" u="sng" dirty="0">
                <a:solidFill>
                  <a:srgbClr val="C00000"/>
                </a:solidFill>
                <a:latin typeface="Calibri"/>
                <a:ea typeface="ＭＳ Ｐゴシック"/>
              </a:rPr>
              <a:t>values</a:t>
            </a:r>
            <a:r>
              <a:rPr lang="en-GB" altLang="en-US" sz="2700" dirty="0">
                <a:solidFill>
                  <a:schemeClr val="tx1"/>
                </a:solidFill>
                <a:latin typeface="Calibri"/>
                <a:ea typeface="ＭＳ Ｐゴシック"/>
              </a:rPr>
              <a:t>;</a:t>
            </a:r>
            <a:r>
              <a:rPr lang="en-GB" altLang="en-US" sz="2700" dirty="0">
                <a:solidFill>
                  <a:srgbClr val="000000"/>
                </a:solidFill>
                <a:latin typeface="Calibri"/>
                <a:ea typeface="ＭＳ Ｐゴシック"/>
              </a:rPr>
              <a:t> your company of choice may or may not be in the list.</a:t>
            </a:r>
            <a:endParaRPr lang="en-GB" altLang="en-US" sz="2700" dirty="0">
              <a:solidFill>
                <a:srgbClr val="000000"/>
              </a:solidFill>
              <a:latin typeface="Calibri" panose="020F0502020204030204" pitchFamily="34" charset="0"/>
            </a:endParaRPr>
          </a:p>
          <a:p>
            <a:pPr marL="340995" indent="-340995">
              <a:spcBef>
                <a:spcPts val="700"/>
              </a:spcBef>
              <a:buClr>
                <a:srgbClr val="000000"/>
              </a:buClr>
              <a:buSzPct val="100000"/>
              <a:buFont typeface="Verdana" panose="020B0604030504040204" pitchFamily="34" charset="0"/>
              <a:buChar char="•"/>
            </a:pPr>
            <a:r>
              <a:rPr lang="en-GB" altLang="en-US" sz="2700" dirty="0">
                <a:solidFill>
                  <a:srgbClr val="000000"/>
                </a:solidFill>
                <a:latin typeface="Calibri"/>
                <a:ea typeface="ＭＳ Ｐゴシック"/>
              </a:rPr>
              <a:t>companies can be </a:t>
            </a:r>
            <a:r>
              <a:rPr lang="en-GB" altLang="en-US" sz="2700" dirty="0">
                <a:solidFill>
                  <a:srgbClr val="C00000"/>
                </a:solidFill>
                <a:latin typeface="Calibri"/>
                <a:ea typeface="ＭＳ Ｐゴシック"/>
              </a:rPr>
              <a:t>public, private, Canadian, </a:t>
            </a:r>
            <a:r>
              <a:rPr lang="en-GB" altLang="en-US" sz="2700" dirty="0">
                <a:solidFill>
                  <a:schemeClr val="tx1"/>
                </a:solidFill>
                <a:latin typeface="Calibri"/>
                <a:ea typeface="ＭＳ Ｐゴシック"/>
              </a:rPr>
              <a:t>or</a:t>
            </a:r>
            <a:r>
              <a:rPr lang="en-GB" altLang="en-US" sz="2700" dirty="0">
                <a:solidFill>
                  <a:srgbClr val="C00000"/>
                </a:solidFill>
                <a:latin typeface="Calibri"/>
                <a:ea typeface="ＭＳ Ｐゴシック"/>
              </a:rPr>
              <a:t> international</a:t>
            </a:r>
            <a:endParaRPr lang="en-GB" altLang="en-US" sz="2700" dirty="0">
              <a:solidFill>
                <a:srgbClr val="C00000"/>
              </a:solidFill>
              <a:latin typeface="Calibri" panose="020F0502020204030204" pitchFamily="34" charset="0"/>
            </a:endParaRPr>
          </a:p>
          <a:p>
            <a:pPr marL="340995" indent="-340995">
              <a:spcBef>
                <a:spcPts val="700"/>
              </a:spcBef>
              <a:buClr>
                <a:srgbClr val="000000"/>
              </a:buClr>
              <a:buSzPct val="100000"/>
              <a:buFont typeface="Verdana" panose="020B0604030504040204" pitchFamily="34" charset="0"/>
              <a:buChar char="•"/>
            </a:pPr>
            <a:r>
              <a:rPr lang="en-GB" altLang="en-US" sz="2700" dirty="0">
                <a:solidFill>
                  <a:srgbClr val="000000"/>
                </a:solidFill>
                <a:latin typeface="Calibri"/>
                <a:ea typeface="ＭＳ Ｐゴシック"/>
              </a:rPr>
              <a:t>top 3 companies will not typically represent 100% of the industry</a:t>
            </a:r>
            <a:endParaRPr lang="en-GB" altLang="en-US" sz="2600" dirty="0">
              <a:solidFill>
                <a:srgbClr val="000000"/>
              </a:solidFill>
            </a:endParaRPr>
          </a:p>
        </p:txBody>
      </p:sp>
      <p:sp>
        <p:nvSpPr>
          <p:cNvPr id="54277" name="TextBox 11">
            <a:extLst>
              <a:ext uri="{FF2B5EF4-FFF2-40B4-BE49-F238E27FC236}">
                <a16:creationId xmlns:a16="http://schemas.microsoft.com/office/drawing/2014/main" id="{F492668B-5076-E09D-DC2C-4CFE4806877E}"/>
              </a:ext>
            </a:extLst>
          </p:cNvPr>
          <p:cNvSpPr txBox="1">
            <a:spLocks noChangeArrowheads="1"/>
          </p:cNvSpPr>
          <p:nvPr/>
        </p:nvSpPr>
        <p:spPr bwMode="auto">
          <a:xfrm>
            <a:off x="812247" y="2018789"/>
            <a:ext cx="32146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eaLnBrk="1" hangingPunct="1"/>
            <a:r>
              <a:rPr lang="en-US" altLang="en-US" sz="3000" b="1">
                <a:solidFill>
                  <a:schemeClr val="tx1"/>
                </a:solidFill>
                <a:latin typeface="Calibri" panose="020F0502020204030204" pitchFamily="34" charset="0"/>
              </a:rPr>
              <a:t>You need to find …</a:t>
            </a:r>
          </a:p>
        </p:txBody>
      </p:sp>
      <p:sp>
        <p:nvSpPr>
          <p:cNvPr id="54279" name="Title 6">
            <a:extLst>
              <a:ext uri="{FF2B5EF4-FFF2-40B4-BE49-F238E27FC236}">
                <a16:creationId xmlns:a16="http://schemas.microsoft.com/office/drawing/2014/main" id="{325D0272-A025-90CA-565A-3521CADB257B}"/>
              </a:ext>
            </a:extLst>
          </p:cNvPr>
          <p:cNvSpPr>
            <a:spLocks noGrp="1"/>
          </p:cNvSpPr>
          <p:nvPr>
            <p:ph type="title" idx="4294967295"/>
          </p:nvPr>
        </p:nvSpPr>
        <p:spPr>
          <a:xfrm>
            <a:off x="2209801" y="357233"/>
            <a:ext cx="7542212" cy="792162"/>
          </a:xfrm>
        </p:spPr>
        <p:txBody>
          <a:bodyPr/>
          <a:lstStyle/>
          <a:p>
            <a:r>
              <a:rPr lang="en-GB" altLang="en-US" sz="3600" dirty="0">
                <a:latin typeface="Calibri" panose="020F0502020204030204" pitchFamily="34" charset="0"/>
              </a:rPr>
              <a:t>Market Share</a:t>
            </a:r>
            <a:endParaRPr lang="en-CA" altLang="en-US" sz="3600" dirty="0"/>
          </a:p>
        </p:txBody>
      </p:sp>
      <p:pic>
        <p:nvPicPr>
          <p:cNvPr id="1030" name="Picture 6" descr="Vector image of 3D colorful pie chart exploded view">
            <a:extLst>
              <a:ext uri="{FF2B5EF4-FFF2-40B4-BE49-F238E27FC236}">
                <a16:creationId xmlns:a16="http://schemas.microsoft.com/office/drawing/2014/main" id="{B9B3A589-E87C-E236-A5BB-0197B903DA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563" t="18634" r="8256" b="17885"/>
          <a:stretch/>
        </p:blipFill>
        <p:spPr bwMode="auto">
          <a:xfrm>
            <a:off x="548401" y="2768002"/>
            <a:ext cx="3384993" cy="25832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3" descr="Beer suds">
            <a:extLst>
              <a:ext uri="{FF2B5EF4-FFF2-40B4-BE49-F238E27FC236}">
                <a16:creationId xmlns:a16="http://schemas.microsoft.com/office/drawing/2014/main" id="{E674E59B-45C3-6F0A-CA0F-9D512F98E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081" b="36031"/>
          <a:stretch>
            <a:fillRect/>
          </a:stretch>
        </p:blipFill>
        <p:spPr bwMode="auto">
          <a:xfrm>
            <a:off x="0" y="4392337"/>
            <a:ext cx="12192000" cy="28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7" name="Title 5">
            <a:extLst>
              <a:ext uri="{FF2B5EF4-FFF2-40B4-BE49-F238E27FC236}">
                <a16:creationId xmlns:a16="http://schemas.microsoft.com/office/drawing/2014/main" id="{3A2DF4DF-5571-4BAA-F738-CB2B8EEACFA8}"/>
              </a:ext>
            </a:extLst>
          </p:cNvPr>
          <p:cNvSpPr>
            <a:spLocks noGrp="1"/>
          </p:cNvSpPr>
          <p:nvPr>
            <p:ph type="title" idx="4294967295"/>
          </p:nvPr>
        </p:nvSpPr>
        <p:spPr>
          <a:xfrm>
            <a:off x="2279651" y="188913"/>
            <a:ext cx="7542213" cy="1433512"/>
          </a:xfrm>
        </p:spPr>
        <p:txBody>
          <a:bodyPr/>
          <a:lstStyle/>
          <a:p>
            <a:r>
              <a:rPr lang="en-GB" altLang="en-US" sz="3600" dirty="0">
                <a:latin typeface="Calibri"/>
              </a:rPr>
              <a:t>Market Share Table Example</a:t>
            </a:r>
            <a:br>
              <a:rPr lang="en-GB" altLang="en-US" sz="3600" dirty="0">
                <a:latin typeface="Calibri" panose="020F0502020204030204" pitchFamily="34" charset="0"/>
              </a:rPr>
            </a:br>
            <a:r>
              <a:rPr lang="en-GB" altLang="en-US" b="0" dirty="0">
                <a:latin typeface="Calibri"/>
              </a:rPr>
              <a:t>Breweries in Canada 2022</a:t>
            </a:r>
            <a:endParaRPr lang="en-CA" altLang="en-US" b="0" dirty="0"/>
          </a:p>
        </p:txBody>
      </p:sp>
      <p:graphicFrame>
        <p:nvGraphicFramePr>
          <p:cNvPr id="5" name="Table 4" descr="Sample market share table">
            <a:extLst>
              <a:ext uri="{FF2B5EF4-FFF2-40B4-BE49-F238E27FC236}">
                <a16:creationId xmlns:a16="http://schemas.microsoft.com/office/drawing/2014/main" id="{A92EDBE4-F67E-EFAE-5293-A60F70E90DA2}"/>
              </a:ext>
            </a:extLst>
          </p:cNvPr>
          <p:cNvGraphicFramePr>
            <a:graphicFrameLocks noGrp="1"/>
          </p:cNvGraphicFramePr>
          <p:nvPr>
            <p:extLst>
              <p:ext uri="{D42A27DB-BD31-4B8C-83A1-F6EECF244321}">
                <p14:modId xmlns:p14="http://schemas.microsoft.com/office/powerpoint/2010/main" val="1809738611"/>
              </p:ext>
            </p:extLst>
          </p:nvPr>
        </p:nvGraphicFramePr>
        <p:xfrm>
          <a:off x="2238375" y="1714501"/>
          <a:ext cx="7715250" cy="3179763"/>
        </p:xfrm>
        <a:graphic>
          <a:graphicData uri="http://schemas.openxmlformats.org/drawingml/2006/table">
            <a:tbl>
              <a:tblPr firstRow="1" bandRow="1">
                <a:tableStyleId>{85BE263C-DBD7-4A20-BB59-AAB30ACAA65A}</a:tableStyleId>
              </a:tblPr>
              <a:tblGrid>
                <a:gridCol w="3353569">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561481">
                  <a:extLst>
                    <a:ext uri="{9D8B030D-6E8A-4147-A177-3AD203B41FA5}">
                      <a16:colId xmlns:a16="http://schemas.microsoft.com/office/drawing/2014/main" val="20002"/>
                    </a:ext>
                  </a:extLst>
                </a:gridCol>
              </a:tblGrid>
              <a:tr h="883959">
                <a:tc>
                  <a:txBody>
                    <a:bodyPr/>
                    <a:lstStyle/>
                    <a:p>
                      <a:pPr algn="ctr"/>
                      <a:endParaRPr lang="en-US" sz="1000">
                        <a:solidFill>
                          <a:schemeClr val="tx1"/>
                        </a:solidFill>
                        <a:latin typeface="Calibri" pitchFamily="34" charset="0"/>
                      </a:endParaRPr>
                    </a:p>
                    <a:p>
                      <a:pPr algn="ctr"/>
                      <a:r>
                        <a:rPr lang="en-US" sz="2600">
                          <a:solidFill>
                            <a:schemeClr val="tx1"/>
                          </a:solidFill>
                          <a:latin typeface="Calibri" pitchFamily="34" charset="0"/>
                        </a:rPr>
                        <a:t>Company</a:t>
                      </a:r>
                      <a:r>
                        <a:rPr lang="en-US" sz="2600" baseline="0">
                          <a:solidFill>
                            <a:schemeClr val="tx1"/>
                          </a:solidFill>
                          <a:latin typeface="Calibri" pitchFamily="34" charset="0"/>
                        </a:rPr>
                        <a:t>  Name</a:t>
                      </a:r>
                      <a:endParaRPr lang="en-US" sz="2600">
                        <a:solidFill>
                          <a:schemeClr val="tx1"/>
                        </a:solidFill>
                        <a:latin typeface="Calibri" pitchFamily="34" charset="0"/>
                      </a:endParaRPr>
                    </a:p>
                  </a:txBody>
                  <a:tcPr marL="91439" marR="91439" marT="45722" marB="45722">
                    <a:solidFill>
                      <a:srgbClr val="FDC063"/>
                    </a:solidFill>
                  </a:tcPr>
                </a:tc>
                <a:tc>
                  <a:txBody>
                    <a:bodyPr/>
                    <a:lstStyle/>
                    <a:p>
                      <a:pPr algn="ctr"/>
                      <a:r>
                        <a:rPr lang="en-US" sz="2600">
                          <a:solidFill>
                            <a:schemeClr val="tx1"/>
                          </a:solidFill>
                          <a:latin typeface="Calibri" pitchFamily="34" charset="0"/>
                        </a:rPr>
                        <a:t>Market Share %</a:t>
                      </a:r>
                    </a:p>
                  </a:txBody>
                  <a:tcPr marL="91439" marR="91439" marT="45722" marB="45722">
                    <a:solidFill>
                      <a:srgbClr val="FDC063"/>
                    </a:solidFill>
                  </a:tcPr>
                </a:tc>
                <a:tc>
                  <a:txBody>
                    <a:bodyPr/>
                    <a:lstStyle/>
                    <a:p>
                      <a:pPr algn="ctr"/>
                      <a:r>
                        <a:rPr lang="en-US" sz="2600">
                          <a:solidFill>
                            <a:schemeClr val="tx1"/>
                          </a:solidFill>
                          <a:latin typeface="Calibri" pitchFamily="34" charset="0"/>
                        </a:rPr>
                        <a:t>Value of </a:t>
                      </a:r>
                      <a:br>
                        <a:rPr lang="en-US" sz="2600">
                          <a:solidFill>
                            <a:schemeClr val="tx1"/>
                          </a:solidFill>
                          <a:latin typeface="Calibri" pitchFamily="34" charset="0"/>
                        </a:rPr>
                      </a:br>
                      <a:r>
                        <a:rPr lang="en-US" sz="2600">
                          <a:solidFill>
                            <a:schemeClr val="tx1"/>
                          </a:solidFill>
                          <a:latin typeface="Calibri" pitchFamily="34" charset="0"/>
                        </a:rPr>
                        <a:t>Market</a:t>
                      </a:r>
                      <a:r>
                        <a:rPr lang="en-US" sz="2600" baseline="0">
                          <a:solidFill>
                            <a:schemeClr val="tx1"/>
                          </a:solidFill>
                          <a:latin typeface="Calibri" pitchFamily="34" charset="0"/>
                        </a:rPr>
                        <a:t> Share*</a:t>
                      </a:r>
                    </a:p>
                  </a:txBody>
                  <a:tcPr marL="91439" marR="91439" marT="45722" marB="45722">
                    <a:solidFill>
                      <a:srgbClr val="FDC063"/>
                    </a:solidFill>
                  </a:tcPr>
                </a:tc>
                <a:extLst>
                  <a:ext uri="{0D108BD9-81ED-4DB2-BD59-A6C34878D82A}">
                    <a16:rowId xmlns:a16="http://schemas.microsoft.com/office/drawing/2014/main" val="10000"/>
                  </a:ext>
                </a:extLst>
              </a:tr>
              <a:tr h="785565">
                <a:tc>
                  <a:txBody>
                    <a:bodyPr/>
                    <a:lstStyle/>
                    <a:p>
                      <a:r>
                        <a:rPr lang="en-US" sz="2600">
                          <a:latin typeface="Calibri" pitchFamily="34" charset="0"/>
                        </a:rPr>
                        <a:t>Labatt Brewing Co. Ltd</a:t>
                      </a:r>
                    </a:p>
                  </a:txBody>
                  <a:tcPr marL="91439" marR="91439" marT="45722" marB="45722"/>
                </a:tc>
                <a:tc>
                  <a:txBody>
                    <a:bodyPr/>
                    <a:lstStyle/>
                    <a:p>
                      <a:pPr algn="ctr"/>
                      <a:r>
                        <a:rPr lang="en-US" sz="2600">
                          <a:latin typeface="Calibri" pitchFamily="34" charset="0"/>
                        </a:rPr>
                        <a:t>45%</a:t>
                      </a:r>
                    </a:p>
                  </a:txBody>
                  <a:tcPr marL="91439" marR="91439" marT="45722" marB="45722"/>
                </a:tc>
                <a:tc>
                  <a:txBody>
                    <a:bodyPr/>
                    <a:lstStyle/>
                    <a:p>
                      <a:pPr algn="ctr"/>
                      <a:r>
                        <a:rPr lang="en-US" sz="2600">
                          <a:latin typeface="Calibri" pitchFamily="34" charset="0"/>
                        </a:rPr>
                        <a:t>C$3.5 billion</a:t>
                      </a:r>
                    </a:p>
                  </a:txBody>
                  <a:tcPr marL="91439" marR="91439" marT="45722" marB="45722"/>
                </a:tc>
                <a:extLst>
                  <a:ext uri="{0D108BD9-81ED-4DB2-BD59-A6C34878D82A}">
                    <a16:rowId xmlns:a16="http://schemas.microsoft.com/office/drawing/2014/main" val="10001"/>
                  </a:ext>
                </a:extLst>
              </a:tr>
              <a:tr h="724674">
                <a:tc>
                  <a:txBody>
                    <a:bodyPr/>
                    <a:lstStyle/>
                    <a:p>
                      <a:r>
                        <a:rPr lang="en-US" sz="2600">
                          <a:latin typeface="Calibri" pitchFamily="34" charset="0"/>
                        </a:rPr>
                        <a:t>Molson Coors Canada</a:t>
                      </a:r>
                    </a:p>
                  </a:txBody>
                  <a:tcPr marL="91439" marR="91439" marT="45722" marB="45722"/>
                </a:tc>
                <a:tc>
                  <a:txBody>
                    <a:bodyPr/>
                    <a:lstStyle/>
                    <a:p>
                      <a:pPr algn="ctr"/>
                      <a:r>
                        <a:rPr lang="en-US" sz="2600">
                          <a:latin typeface="Calibri" pitchFamily="34" charset="0"/>
                        </a:rPr>
                        <a:t>34%</a:t>
                      </a:r>
                    </a:p>
                  </a:txBody>
                  <a:tcPr marL="91439" marR="91439" marT="45722" marB="45722"/>
                </a:tc>
                <a:tc>
                  <a:txBody>
                    <a:bodyPr/>
                    <a:lstStyle/>
                    <a:p>
                      <a:pPr algn="ctr"/>
                      <a:r>
                        <a:rPr lang="en-US" sz="2600">
                          <a:latin typeface="Calibri" pitchFamily="34" charset="0"/>
                        </a:rPr>
                        <a:t>C$2.7 billion</a:t>
                      </a:r>
                    </a:p>
                  </a:txBody>
                  <a:tcPr marL="91439" marR="91439" marT="45722" marB="45722"/>
                </a:tc>
                <a:extLst>
                  <a:ext uri="{0D108BD9-81ED-4DB2-BD59-A6C34878D82A}">
                    <a16:rowId xmlns:a16="http://schemas.microsoft.com/office/drawing/2014/main" val="10002"/>
                  </a:ext>
                </a:extLst>
              </a:tr>
              <a:tr h="785565">
                <a:tc>
                  <a:txBody>
                    <a:bodyPr/>
                    <a:lstStyle/>
                    <a:p>
                      <a:r>
                        <a:rPr lang="en-US" sz="2600" err="1">
                          <a:latin typeface="Calibri" pitchFamily="34" charset="0"/>
                        </a:rPr>
                        <a:t>Sleeman</a:t>
                      </a:r>
                      <a:r>
                        <a:rPr lang="en-US" sz="2600">
                          <a:latin typeface="Calibri" pitchFamily="34" charset="0"/>
                        </a:rPr>
                        <a:t> Breweries Ltd.</a:t>
                      </a:r>
                    </a:p>
                  </a:txBody>
                  <a:tcPr marL="91439" marR="91439" marT="45722" marB="45722"/>
                </a:tc>
                <a:tc>
                  <a:txBody>
                    <a:bodyPr/>
                    <a:lstStyle/>
                    <a:p>
                      <a:pPr algn="ctr"/>
                      <a:r>
                        <a:rPr lang="en-US" sz="2600">
                          <a:latin typeface="Calibri" pitchFamily="34" charset="0"/>
                        </a:rPr>
                        <a:t>5%</a:t>
                      </a:r>
                    </a:p>
                  </a:txBody>
                  <a:tcPr marL="91439" marR="91439" marT="45722" marB="45722"/>
                </a:tc>
                <a:tc>
                  <a:txBody>
                    <a:bodyPr/>
                    <a:lstStyle/>
                    <a:p>
                      <a:pPr algn="ctr"/>
                      <a:r>
                        <a:rPr lang="en-US" sz="2600" dirty="0">
                          <a:latin typeface="Calibri" pitchFamily="34" charset="0"/>
                        </a:rPr>
                        <a:t>C$393 million</a:t>
                      </a:r>
                    </a:p>
                  </a:txBody>
                  <a:tcPr marL="91439" marR="91439" marT="45722" marB="45722"/>
                </a:tc>
                <a:extLst>
                  <a:ext uri="{0D108BD9-81ED-4DB2-BD59-A6C34878D82A}">
                    <a16:rowId xmlns:a16="http://schemas.microsoft.com/office/drawing/2014/main" val="10003"/>
                  </a:ext>
                </a:extLst>
              </a:tr>
            </a:tbl>
          </a:graphicData>
        </a:graphic>
      </p:graphicFrame>
      <p:sp>
        <p:nvSpPr>
          <p:cNvPr id="55316" name="Rectangle 1">
            <a:extLst>
              <a:ext uri="{FF2B5EF4-FFF2-40B4-BE49-F238E27FC236}">
                <a16:creationId xmlns:a16="http://schemas.microsoft.com/office/drawing/2014/main" id="{7AD36A7E-C1AD-C408-7E8B-785812B92817}"/>
              </a:ext>
            </a:extLst>
          </p:cNvPr>
          <p:cNvSpPr>
            <a:spLocks noChangeArrowheads="1"/>
          </p:cNvSpPr>
          <p:nvPr/>
        </p:nvSpPr>
        <p:spPr bwMode="auto">
          <a:xfrm>
            <a:off x="2238375" y="4965701"/>
            <a:ext cx="7818438"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spcBef>
                <a:spcPts val="800"/>
              </a:spcBef>
              <a:buClr>
                <a:srgbClr val="000000"/>
              </a:buClr>
              <a:buSzPct val="100000"/>
              <a:buFont typeface="Verdana" panose="020B0604030504040204" pitchFamily="34" charset="0"/>
              <a:buNone/>
            </a:pPr>
            <a:r>
              <a:rPr lang="en-US" altLang="en-US" dirty="0">
                <a:solidFill>
                  <a:schemeClr val="tx1"/>
                </a:solidFill>
                <a:latin typeface="Calibri" panose="020F0502020204030204" pitchFamily="34" charset="0"/>
              </a:rPr>
              <a:t>* </a:t>
            </a:r>
            <a:r>
              <a:rPr lang="en-CA" altLang="en-US" dirty="0">
                <a:solidFill>
                  <a:schemeClr val="tx1"/>
                </a:solidFill>
                <a:latin typeface="Calibri" panose="020F0502020204030204" pitchFamily="34" charset="0"/>
              </a:rPr>
              <a:t>Value of market share is based on </a:t>
            </a:r>
            <a:r>
              <a:rPr lang="en-CA" altLang="en-US" b="1" dirty="0">
                <a:solidFill>
                  <a:schemeClr val="tx1"/>
                </a:solidFill>
                <a:latin typeface="Calibri" panose="020F0502020204030204" pitchFamily="34" charset="0"/>
              </a:rPr>
              <a:t>industry sales or revenue </a:t>
            </a:r>
            <a:r>
              <a:rPr lang="en-CA" altLang="en-US" u="sng" dirty="0">
                <a:solidFill>
                  <a:schemeClr val="tx1"/>
                </a:solidFill>
                <a:latin typeface="Calibri" panose="020F0502020204030204" pitchFamily="34" charset="0"/>
              </a:rPr>
              <a:t>not</a:t>
            </a:r>
            <a:r>
              <a:rPr lang="en-CA" altLang="en-US" dirty="0">
                <a:solidFill>
                  <a:schemeClr val="tx1"/>
                </a:solidFill>
                <a:latin typeface="Calibri" panose="020F0502020204030204" pitchFamily="34" charset="0"/>
              </a:rPr>
              <a:t> on the company’s overall sales or revenue. Value of market share was calculated based on Canadian beer industry revenue of C$7.86 billion. </a:t>
            </a:r>
            <a:br>
              <a:rPr lang="en-CA" altLang="en-US" dirty="0">
                <a:solidFill>
                  <a:schemeClr val="tx1"/>
                </a:solidFill>
                <a:latin typeface="Calibri" panose="020F0502020204030204" pitchFamily="34" charset="0"/>
              </a:rPr>
            </a:br>
            <a:r>
              <a:rPr lang="en-CA" altLang="en-US" b="1" dirty="0">
                <a:solidFill>
                  <a:srgbClr val="C00000"/>
                </a:solidFill>
                <a:latin typeface="Calibri" panose="020F0502020204030204" pitchFamily="34" charset="0"/>
              </a:rPr>
              <a:t>NOTE:</a:t>
            </a:r>
            <a:r>
              <a:rPr lang="en-CA" altLang="en-US" dirty="0">
                <a:solidFill>
                  <a:schemeClr val="tx1"/>
                </a:solidFill>
                <a:latin typeface="Calibri" panose="020F0502020204030204" pitchFamily="34" charset="0"/>
              </a:rPr>
              <a:t> The numbers in this table are fictional and are being used for illustrative purposes. </a:t>
            </a:r>
            <a:endParaRPr lang="en-US" altLang="en-US" dirty="0">
              <a:solidFill>
                <a:schemeClr val="tx1"/>
              </a:solidFill>
              <a:latin typeface="Calibri" panose="020F0502020204030204" pitchFamily="34" charset="0"/>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2">
            <a:extLst>
              <a:ext uri="{FF2B5EF4-FFF2-40B4-BE49-F238E27FC236}">
                <a16:creationId xmlns:a16="http://schemas.microsoft.com/office/drawing/2014/main" id="{175E842E-3DAE-7668-3FD9-A0A673193A80}"/>
              </a:ext>
            </a:extLst>
          </p:cNvPr>
          <p:cNvSpPr>
            <a:spLocks noGrp="1" noChangeArrowheads="1"/>
          </p:cNvSpPr>
          <p:nvPr>
            <p:ph type="title"/>
          </p:nvPr>
        </p:nvSpPr>
        <p:spPr>
          <a:xfrm>
            <a:off x="811647" y="342901"/>
            <a:ext cx="7542212" cy="1008063"/>
          </a:xfrm>
        </p:spPr>
        <p:txBody>
          <a:bodyPr/>
          <a:lstStyle/>
          <a:p>
            <a:r>
              <a:rPr lang="en-CA" altLang="en-US" dirty="0"/>
              <a:t>Finding Market Share</a:t>
            </a:r>
          </a:p>
        </p:txBody>
      </p:sp>
      <p:sp>
        <p:nvSpPr>
          <p:cNvPr id="56323" name="Content Placeholder 3">
            <a:extLst>
              <a:ext uri="{FF2B5EF4-FFF2-40B4-BE49-F238E27FC236}">
                <a16:creationId xmlns:a16="http://schemas.microsoft.com/office/drawing/2014/main" id="{E291D9C8-FD10-E00D-B136-64B417922497}"/>
              </a:ext>
            </a:extLst>
          </p:cNvPr>
          <p:cNvSpPr>
            <a:spLocks noGrp="1" noChangeArrowheads="1"/>
          </p:cNvSpPr>
          <p:nvPr>
            <p:ph idx="1"/>
          </p:nvPr>
        </p:nvSpPr>
        <p:spPr>
          <a:xfrm>
            <a:off x="1052226" y="1573952"/>
            <a:ext cx="7301633" cy="3013508"/>
          </a:xfrm>
        </p:spPr>
        <p:txBody>
          <a:bodyPr/>
          <a:lstStyle/>
          <a:p>
            <a:r>
              <a:rPr lang="en-CA" altLang="en-US" sz="3000" dirty="0"/>
              <a:t>Market share for Canada can be difficult to locate</a:t>
            </a:r>
          </a:p>
          <a:p>
            <a:r>
              <a:rPr lang="en-CA" altLang="en-US" sz="3000" dirty="0"/>
              <a:t>No easy answers</a:t>
            </a:r>
          </a:p>
          <a:p>
            <a:r>
              <a:rPr lang="en-CA" altLang="en-US" sz="3000" dirty="0"/>
              <a:t>Like putting together a puzzle</a:t>
            </a:r>
          </a:p>
          <a:p>
            <a:pPr lvl="1"/>
            <a:r>
              <a:rPr lang="en-CA" altLang="en-US" sz="3000" dirty="0">
                <a:latin typeface="Calibri" panose="020F0502020204030204" pitchFamily="34" charset="0"/>
              </a:rPr>
              <a:t>Have to piece together information from a variety of sources</a:t>
            </a:r>
          </a:p>
          <a:p>
            <a:pPr lvl="1"/>
            <a:r>
              <a:rPr lang="en-CA" altLang="en-US" sz="3000" dirty="0">
                <a:latin typeface="Calibri" panose="020F0502020204030204" pitchFamily="34" charset="0"/>
              </a:rPr>
              <a:t>You may not be able to find all the pieces! </a:t>
            </a:r>
            <a:endParaRPr lang="en-CA" altLang="en-US" sz="3000" dirty="0"/>
          </a:p>
        </p:txBody>
      </p:sp>
      <p:pic>
        <p:nvPicPr>
          <p:cNvPr id="3" name="Picture 2" descr="Close up of white/grey puzzle pieces">
            <a:extLst>
              <a:ext uri="{FF2B5EF4-FFF2-40B4-BE49-F238E27FC236}">
                <a16:creationId xmlns:a16="http://schemas.microsoft.com/office/drawing/2014/main" id="{71CC8A38-FBC7-DDAE-904A-C50E24AD9555}"/>
              </a:ext>
            </a:extLst>
          </p:cNvPr>
          <p:cNvPicPr>
            <a:picLocks noChangeAspect="1"/>
          </p:cNvPicPr>
          <p:nvPr/>
        </p:nvPicPr>
        <p:blipFill rotWithShape="1">
          <a:blip r:embed="rId4">
            <a:alphaModFix amt="85000"/>
            <a:extLst>
              <a:ext uri="{28A0092B-C50C-407E-A947-70E740481C1C}">
                <a14:useLocalDpi xmlns:a14="http://schemas.microsoft.com/office/drawing/2010/main" val="0"/>
              </a:ext>
            </a:extLst>
          </a:blip>
          <a:srcRect t="3196" r="4062" b="33475"/>
          <a:stretch/>
        </p:blipFill>
        <p:spPr>
          <a:xfrm rot="16200000">
            <a:off x="7250773" y="1916773"/>
            <a:ext cx="6863030" cy="3019424"/>
          </a:xfrm>
          <a:prstGeom prst="rect">
            <a:avLst/>
          </a:prstGeom>
        </p:spPr>
      </p:pic>
    </p:spTree>
    <p:custDataLst>
      <p:tags r:id="rId1"/>
    </p:custData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52" name="Title 7">
            <a:extLst>
              <a:ext uri="{FF2B5EF4-FFF2-40B4-BE49-F238E27FC236}">
                <a16:creationId xmlns:a16="http://schemas.microsoft.com/office/drawing/2014/main" id="{A9DF0C0A-6FBB-24D8-BFA5-1CEC59BA113F}"/>
              </a:ext>
            </a:extLst>
          </p:cNvPr>
          <p:cNvSpPr>
            <a:spLocks noGrp="1"/>
          </p:cNvSpPr>
          <p:nvPr>
            <p:ph type="title" idx="4294967295"/>
          </p:nvPr>
        </p:nvSpPr>
        <p:spPr>
          <a:xfrm>
            <a:off x="2208214" y="333375"/>
            <a:ext cx="7559675" cy="719138"/>
          </a:xfrm>
        </p:spPr>
        <p:txBody>
          <a:bodyPr/>
          <a:lstStyle/>
          <a:p>
            <a:r>
              <a:rPr lang="en-GB" altLang="en-US" sz="3600" dirty="0">
                <a:latin typeface="Calibri" panose="020F0502020204030204" pitchFamily="34" charset="0"/>
                <a:hlinkClick r:id="rId4"/>
              </a:rPr>
              <a:t>Sources of Market Share</a:t>
            </a:r>
            <a:endParaRPr lang="en-CA" altLang="en-US" sz="3600" dirty="0"/>
          </a:p>
        </p:txBody>
      </p:sp>
      <p:sp>
        <p:nvSpPr>
          <p:cNvPr id="57348" name="Text Box 2">
            <a:extLst>
              <a:ext uri="{FF2B5EF4-FFF2-40B4-BE49-F238E27FC236}">
                <a16:creationId xmlns:a16="http://schemas.microsoft.com/office/drawing/2014/main" id="{73C845E0-1524-0B96-7202-428C3EE7108E}"/>
              </a:ext>
            </a:extLst>
          </p:cNvPr>
          <p:cNvSpPr txBox="1">
            <a:spLocks noChangeArrowheads="1"/>
          </p:cNvSpPr>
          <p:nvPr/>
        </p:nvSpPr>
        <p:spPr bwMode="auto">
          <a:xfrm>
            <a:off x="811214" y="1196975"/>
            <a:ext cx="10296091"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40" tIns="45720" rIns="91440" bIns="45720" anchor="t"/>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marL="340995" indent="-340995" eaLnBrk="1" hangingPunct="1">
              <a:spcBef>
                <a:spcPts val="675"/>
              </a:spcBef>
              <a:buClr>
                <a:srgbClr val="000000"/>
              </a:buClr>
              <a:buSzPct val="100000"/>
              <a:buFont typeface="Verdana" panose="020B0604030504040204" pitchFamily="34" charset="0"/>
              <a:buChar char="•"/>
            </a:pPr>
            <a:r>
              <a:rPr lang="en-GB" altLang="en-US" sz="2500" b="1" dirty="0">
                <a:solidFill>
                  <a:schemeClr val="tx1"/>
                </a:solidFill>
                <a:latin typeface="Calibri"/>
                <a:ea typeface="ＭＳ Ｐゴシック"/>
                <a:hlinkClick r:id="rId5"/>
              </a:rPr>
              <a:t>IBISWorld </a:t>
            </a:r>
            <a:r>
              <a:rPr lang="en-GB" altLang="en-US" sz="2500" dirty="0">
                <a:solidFill>
                  <a:schemeClr val="tx1"/>
                </a:solidFill>
                <a:latin typeface="Calibri"/>
                <a:ea typeface="ＭＳ Ｐゴシック"/>
              </a:rPr>
              <a:t>(database) – see </a:t>
            </a:r>
            <a:r>
              <a:rPr lang="en-GB" altLang="en-US" sz="2500" b="1" dirty="0">
                <a:solidFill>
                  <a:schemeClr val="tx1"/>
                </a:solidFill>
                <a:latin typeface="Calibri"/>
                <a:ea typeface="ＭＳ Ｐゴシック"/>
              </a:rPr>
              <a:t>Major Companies &amp; Key Statistics </a:t>
            </a:r>
            <a:r>
              <a:rPr lang="en-GB" altLang="en-US" sz="2500" dirty="0">
                <a:solidFill>
                  <a:schemeClr val="tx1"/>
                </a:solidFill>
                <a:latin typeface="Calibri"/>
                <a:ea typeface="ＭＳ Ｐゴシック"/>
              </a:rPr>
              <a:t>sections in Canadian industry reports</a:t>
            </a:r>
            <a:endParaRPr lang="en-US" dirty="0">
              <a:solidFill>
                <a:schemeClr val="tx1"/>
              </a:solidFill>
              <a:latin typeface="Calibri"/>
              <a:ea typeface="ＭＳ Ｐゴシック"/>
            </a:endParaRPr>
          </a:p>
          <a:p>
            <a:pPr marL="340995" indent="-340995" eaLnBrk="1" hangingPunct="1">
              <a:spcBef>
                <a:spcPts val="675"/>
              </a:spcBef>
              <a:buClr>
                <a:srgbClr val="000000"/>
              </a:buClr>
              <a:buSzPct val="100000"/>
              <a:buFont typeface="Verdana" panose="020B0604030504040204" pitchFamily="34" charset="0"/>
              <a:buChar char="•"/>
            </a:pPr>
            <a:r>
              <a:rPr lang="en-GB" altLang="en-US" sz="2500" b="1" dirty="0">
                <a:solidFill>
                  <a:srgbClr val="C00000"/>
                </a:solidFill>
                <a:latin typeface="Calibri"/>
                <a:ea typeface="ＭＳ Ｐゴシック"/>
                <a:hlinkClick r:id="rId6"/>
              </a:rPr>
              <a:t>Passport</a:t>
            </a:r>
            <a:r>
              <a:rPr lang="en-GB" altLang="en-US" sz="2500" b="1" dirty="0">
                <a:solidFill>
                  <a:srgbClr val="C00000"/>
                </a:solidFill>
                <a:latin typeface="Calibri"/>
                <a:ea typeface="ＭＳ Ｐゴシック"/>
              </a:rPr>
              <a:t> </a:t>
            </a:r>
            <a:r>
              <a:rPr lang="en-GB" altLang="en-US" sz="2500" dirty="0">
                <a:solidFill>
                  <a:schemeClr val="tx1"/>
                </a:solidFill>
                <a:latin typeface="Calibri"/>
                <a:ea typeface="ＭＳ Ｐゴシック"/>
              </a:rPr>
              <a:t>(database) – see </a:t>
            </a:r>
            <a:r>
              <a:rPr lang="en-GB" altLang="en-US" sz="2500" b="1" dirty="0">
                <a:solidFill>
                  <a:schemeClr val="tx1"/>
                </a:solidFill>
                <a:latin typeface="Calibri"/>
                <a:ea typeface="ＭＳ Ｐゴシック"/>
              </a:rPr>
              <a:t>Competitive Landscape </a:t>
            </a:r>
            <a:r>
              <a:rPr lang="en-GB" altLang="en-US" sz="2500" i="1" dirty="0">
                <a:solidFill>
                  <a:schemeClr val="tx1"/>
                </a:solidFill>
                <a:latin typeface="Calibri"/>
                <a:ea typeface="ＭＳ Ｐゴシック"/>
              </a:rPr>
              <a:t>or</a:t>
            </a:r>
            <a:r>
              <a:rPr lang="en-GB" altLang="en-US" sz="2500" b="1" dirty="0">
                <a:solidFill>
                  <a:schemeClr val="tx1"/>
                </a:solidFill>
                <a:latin typeface="Calibri"/>
                <a:ea typeface="ＭＳ Ｐゴシック"/>
              </a:rPr>
              <a:t> Market Data </a:t>
            </a:r>
            <a:r>
              <a:rPr lang="en-GB" altLang="en-US" sz="2500" dirty="0">
                <a:solidFill>
                  <a:schemeClr val="tx1"/>
                </a:solidFill>
                <a:latin typeface="Calibri"/>
                <a:ea typeface="ＭＳ Ｐゴシック"/>
              </a:rPr>
              <a:t>sections</a:t>
            </a:r>
            <a:r>
              <a:rPr lang="en-GB" altLang="en-US" sz="2500" b="1" dirty="0">
                <a:solidFill>
                  <a:schemeClr val="tx1"/>
                </a:solidFill>
                <a:latin typeface="Calibri"/>
                <a:ea typeface="ＭＳ Ｐゴシック"/>
              </a:rPr>
              <a:t> </a:t>
            </a:r>
            <a:r>
              <a:rPr lang="en-GB" altLang="en-US" sz="2500" dirty="0">
                <a:solidFill>
                  <a:schemeClr val="tx1"/>
                </a:solidFill>
                <a:latin typeface="Calibri"/>
                <a:ea typeface="ＭＳ Ｐゴシック"/>
              </a:rPr>
              <a:t>in industry reports</a:t>
            </a:r>
          </a:p>
          <a:p>
            <a:pPr marL="340995" indent="-340995" eaLnBrk="1" hangingPunct="1">
              <a:spcBef>
                <a:spcPts val="675"/>
              </a:spcBef>
              <a:buClr>
                <a:srgbClr val="000000"/>
              </a:buClr>
              <a:buSzPct val="100000"/>
              <a:buFont typeface="Verdana" panose="020B0604030504040204" pitchFamily="34" charset="0"/>
              <a:buChar char="•"/>
            </a:pPr>
            <a:r>
              <a:rPr lang="en-GB" altLang="en-US" sz="2500" b="1" dirty="0">
                <a:solidFill>
                  <a:srgbClr val="C00000"/>
                </a:solidFill>
                <a:latin typeface="Calibri"/>
                <a:ea typeface="ＭＳ Ｐゴシック"/>
                <a:hlinkClick r:id="rId7"/>
              </a:rPr>
              <a:t>Business Source Premier</a:t>
            </a:r>
            <a:r>
              <a:rPr lang="en-GB" altLang="en-US" sz="2500" b="1" dirty="0">
                <a:solidFill>
                  <a:srgbClr val="C00000"/>
                </a:solidFill>
                <a:latin typeface="Calibri"/>
                <a:ea typeface="ＭＳ Ｐゴシック"/>
              </a:rPr>
              <a:t> </a:t>
            </a:r>
            <a:r>
              <a:rPr lang="en-GB" altLang="en-US" sz="2500" dirty="0">
                <a:solidFill>
                  <a:schemeClr val="tx1"/>
                </a:solidFill>
                <a:latin typeface="Calibri"/>
                <a:ea typeface="ＭＳ Ｐゴシック"/>
              </a:rPr>
              <a:t>(database) – check </a:t>
            </a:r>
            <a:r>
              <a:rPr lang="en-GB" altLang="en-US" sz="2500" b="1" dirty="0">
                <a:solidFill>
                  <a:schemeClr val="tx1"/>
                </a:solidFill>
                <a:latin typeface="Calibri"/>
                <a:ea typeface="ＭＳ Ｐゴシック"/>
              </a:rPr>
              <a:t>Industry Profiles </a:t>
            </a:r>
            <a:r>
              <a:rPr lang="en-GB" altLang="en-US" sz="2500" dirty="0">
                <a:solidFill>
                  <a:schemeClr val="tx1"/>
                </a:solidFill>
                <a:latin typeface="Calibri"/>
                <a:ea typeface="ＭＳ Ｐゴシック"/>
              </a:rPr>
              <a:t>for Canada</a:t>
            </a:r>
          </a:p>
          <a:p>
            <a:pPr marL="340995" indent="-340995" eaLnBrk="1" hangingPunct="1">
              <a:spcBef>
                <a:spcPts val="675"/>
              </a:spcBef>
              <a:buClr>
                <a:srgbClr val="000000"/>
              </a:buClr>
              <a:buSzPct val="100000"/>
              <a:buFont typeface="Verdana" panose="020B0604030504040204" pitchFamily="34" charset="0"/>
              <a:buChar char="•"/>
            </a:pPr>
            <a:r>
              <a:rPr lang="en-GB" altLang="en-US" sz="2500" b="1" dirty="0" err="1">
                <a:solidFill>
                  <a:srgbClr val="000000"/>
                </a:solidFill>
                <a:latin typeface="Calibri"/>
                <a:ea typeface="ＭＳ Ｐゴシック"/>
                <a:hlinkClick r:id="rId8"/>
              </a:rPr>
              <a:t>Mergent</a:t>
            </a:r>
            <a:r>
              <a:rPr lang="en-GB" altLang="en-US" sz="2500" b="1" dirty="0">
                <a:solidFill>
                  <a:srgbClr val="000000"/>
                </a:solidFill>
                <a:latin typeface="Calibri"/>
                <a:ea typeface="ＭＳ Ｐゴシック"/>
                <a:hlinkClick r:id="rId8"/>
              </a:rPr>
              <a:t> Online </a:t>
            </a:r>
            <a:r>
              <a:rPr lang="en-GB" altLang="en-US" sz="2500" dirty="0">
                <a:solidFill>
                  <a:srgbClr val="000000"/>
                </a:solidFill>
                <a:latin typeface="Calibri"/>
                <a:ea typeface="ＭＳ Ｐゴシック"/>
              </a:rPr>
              <a:t>(database) – select </a:t>
            </a:r>
            <a:r>
              <a:rPr lang="en-GB" altLang="en-US" sz="2500" b="1" dirty="0" err="1">
                <a:solidFill>
                  <a:srgbClr val="000000"/>
                </a:solidFill>
                <a:latin typeface="Calibri"/>
                <a:ea typeface="ＭＳ Ｐゴシック"/>
              </a:rPr>
              <a:t>Investext</a:t>
            </a:r>
            <a:r>
              <a:rPr lang="en-GB" altLang="en-US" sz="2500" dirty="0">
                <a:solidFill>
                  <a:srgbClr val="000000"/>
                </a:solidFill>
                <a:latin typeface="Calibri"/>
                <a:ea typeface="ＭＳ Ｐゴシック"/>
              </a:rPr>
              <a:t>  tab and search for reports by company/keywords</a:t>
            </a:r>
          </a:p>
          <a:p>
            <a:pPr marL="340995" indent="-340995" eaLnBrk="1" hangingPunct="1">
              <a:spcBef>
                <a:spcPts val="675"/>
              </a:spcBef>
              <a:buClr>
                <a:srgbClr val="000000"/>
              </a:buClr>
              <a:buSzPct val="100000"/>
              <a:buFont typeface="Verdana" panose="020B0604030504040204" pitchFamily="34" charset="0"/>
              <a:buChar char="•"/>
            </a:pPr>
            <a:r>
              <a:rPr lang="en-GB" altLang="en-US" sz="2500" dirty="0">
                <a:solidFill>
                  <a:srgbClr val="000000"/>
                </a:solidFill>
                <a:latin typeface="Calibri" panose="020F0502020204030204" pitchFamily="34" charset="0"/>
              </a:rPr>
              <a:t>Newspaper &amp; Magazines Articles</a:t>
            </a:r>
          </a:p>
          <a:p>
            <a:pPr marL="741045" lvl="1" indent="-283845" eaLnBrk="1" hangingPunct="1">
              <a:spcBef>
                <a:spcPts val="675"/>
              </a:spcBef>
              <a:buClr>
                <a:srgbClr val="000000"/>
              </a:buClr>
              <a:buSzPct val="100000"/>
              <a:buFont typeface="Verdana" panose="020B0604030504040204" pitchFamily="34" charset="0"/>
              <a:buChar char="–"/>
            </a:pPr>
            <a:r>
              <a:rPr lang="en-GB" altLang="en-US" sz="2500" b="1" dirty="0">
                <a:solidFill>
                  <a:srgbClr val="C00000"/>
                </a:solidFill>
                <a:latin typeface="Calibri" panose="020F0502020204030204" pitchFamily="34" charset="0"/>
                <a:hlinkClick r:id="rId9"/>
              </a:rPr>
              <a:t>Factiva</a:t>
            </a:r>
            <a:r>
              <a:rPr lang="en-GB" altLang="en-US" sz="2500" dirty="0">
                <a:solidFill>
                  <a:srgbClr val="000000"/>
                </a:solidFill>
                <a:latin typeface="Calibri" panose="020F0502020204030204" pitchFamily="34" charset="0"/>
              </a:rPr>
              <a:t> (database) </a:t>
            </a:r>
          </a:p>
          <a:p>
            <a:pPr marL="741045" lvl="1" indent="-283845" eaLnBrk="1" hangingPunct="1">
              <a:spcBef>
                <a:spcPts val="675"/>
              </a:spcBef>
              <a:buClr>
                <a:srgbClr val="000000"/>
              </a:buClr>
              <a:buSzPct val="100000"/>
              <a:buFont typeface="Verdana" panose="020B0604030504040204" pitchFamily="34" charset="0"/>
              <a:buChar char="–"/>
            </a:pPr>
            <a:r>
              <a:rPr lang="en-GB" altLang="en-US" sz="2500" b="1" dirty="0">
                <a:solidFill>
                  <a:srgbClr val="C00000"/>
                </a:solidFill>
                <a:latin typeface="Calibri" panose="020F0502020204030204" pitchFamily="34" charset="0"/>
                <a:hlinkClick r:id="rId10"/>
              </a:rPr>
              <a:t>CPI.Q (Canadian Periodicals Index Quarterly)</a:t>
            </a:r>
            <a:r>
              <a:rPr lang="en-GB" altLang="en-US" sz="2500" b="1" dirty="0">
                <a:solidFill>
                  <a:srgbClr val="C00000"/>
                </a:solidFill>
                <a:latin typeface="Calibri" panose="020F0502020204030204" pitchFamily="34" charset="0"/>
              </a:rPr>
              <a:t> </a:t>
            </a:r>
            <a:r>
              <a:rPr lang="en-GB" altLang="en-US" sz="2500" dirty="0">
                <a:solidFill>
                  <a:srgbClr val="000000"/>
                </a:solidFill>
                <a:latin typeface="Calibri" panose="020F0502020204030204" pitchFamily="34" charset="0"/>
              </a:rPr>
              <a:t>(database)</a:t>
            </a:r>
            <a:r>
              <a:rPr lang="ar-SA" altLang="en-US" sz="2500" dirty="0">
                <a:solidFill>
                  <a:srgbClr val="000000"/>
                </a:solidFill>
                <a:latin typeface="Calibri" panose="020F0502020204030204" pitchFamily="34" charset="0"/>
                <a:cs typeface="Arial" panose="020B0604020202020204" pitchFamily="34" charset="0"/>
              </a:rPr>
              <a:t>‏</a:t>
            </a:r>
            <a:endParaRPr lang="en-GB" altLang="en-US" sz="2500" dirty="0">
              <a:solidFill>
                <a:srgbClr val="000000"/>
              </a:solidFill>
              <a:latin typeface="Calibri" panose="020F0502020204030204" pitchFamily="34" charset="0"/>
            </a:endParaRPr>
          </a:p>
        </p:txBody>
      </p:sp>
      <p:pic>
        <p:nvPicPr>
          <p:cNvPr id="57350" name="Picture 9" descr="Best Bet!">
            <a:extLst>
              <a:ext uri="{FF2B5EF4-FFF2-40B4-BE49-F238E27FC236}">
                <a16:creationId xmlns:a16="http://schemas.microsoft.com/office/drawing/2014/main" id="{999465C4-D591-7ECA-2E9A-7FB2E6FF7D2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1214" y="1303050"/>
            <a:ext cx="37623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9" descr="Best Bet!">
            <a:extLst>
              <a:ext uri="{FF2B5EF4-FFF2-40B4-BE49-F238E27FC236}">
                <a16:creationId xmlns:a16="http://schemas.microsoft.com/office/drawing/2014/main" id="{2B0F5F64-9C92-E9E8-B965-B3FA7410265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6578" y="2191327"/>
            <a:ext cx="376237"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4">
            <a:extLst>
              <a:ext uri="{FF2B5EF4-FFF2-40B4-BE49-F238E27FC236}">
                <a16:creationId xmlns:a16="http://schemas.microsoft.com/office/drawing/2014/main" id="{A7DB02D6-6F3F-9050-1BDF-481F13870ACC}"/>
              </a:ext>
            </a:extLst>
          </p:cNvPr>
          <p:cNvSpPr>
            <a:spLocks noChangeArrowheads="1"/>
          </p:cNvSpPr>
          <p:nvPr/>
        </p:nvSpPr>
        <p:spPr bwMode="auto">
          <a:xfrm>
            <a:off x="6239454" y="4043218"/>
            <a:ext cx="3585584" cy="818573"/>
          </a:xfrm>
          <a:prstGeom prst="rect">
            <a:avLst/>
          </a:prstGeom>
          <a:solidFill>
            <a:srgbClr val="FFFF99"/>
          </a:solidFill>
          <a:ln>
            <a:noFill/>
          </a:ln>
          <a:extLst>
            <a:ext uri="{91240B29-F687-4F45-9708-019B960494DF}">
              <a14:hiddenLine xmlns:a14="http://schemas.microsoft.com/office/drawing/2010/main" w="9525" algn="ctr">
                <a:solidFill>
                  <a:srgbClr val="000000"/>
                </a:solidFill>
                <a:round/>
                <a:headEnd/>
                <a:tailEnd/>
              </a14:hiddenLine>
            </a:ext>
          </a:extLst>
        </p:spPr>
        <p:txBody>
          <a:bodyPr lIns="91440" tIns="45720" rIns="91440" bIns="45720" anchor="t"/>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a:lnSpc>
                <a:spcPct val="101000"/>
              </a:lnSpc>
              <a:buClr>
                <a:srgbClr val="000000"/>
              </a:buClr>
              <a:buSzPct val="100000"/>
            </a:pPr>
            <a:r>
              <a:rPr lang="en-US" altLang="en-US" sz="2200">
                <a:solidFill>
                  <a:schemeClr val="tx1"/>
                </a:solidFill>
                <a:latin typeface="Calibri"/>
                <a:ea typeface="ＭＳ Ｐゴシック"/>
              </a:rPr>
              <a:t>Remember to look for </a:t>
            </a:r>
            <a:br>
              <a:rPr lang="en-US" altLang="en-US" sz="2200">
                <a:latin typeface="Calibri" panose="020F0502020204030204" pitchFamily="34" charset="0"/>
              </a:rPr>
            </a:br>
            <a:r>
              <a:rPr lang="en-US" altLang="en-US" sz="2200">
                <a:solidFill>
                  <a:schemeClr val="tx1"/>
                </a:solidFill>
                <a:latin typeface="Calibri"/>
                <a:ea typeface="ＭＳ Ｐゴシック"/>
              </a:rPr>
              <a:t>Canadian content.</a:t>
            </a:r>
          </a:p>
        </p:txBody>
      </p:sp>
      <p:pic>
        <p:nvPicPr>
          <p:cNvPr id="57346" name="Picture 9" descr="Maple leaf to denote Canadian content">
            <a:extLst>
              <a:ext uri="{FF2B5EF4-FFF2-40B4-BE49-F238E27FC236}">
                <a16:creationId xmlns:a16="http://schemas.microsoft.com/office/drawing/2014/main" id="{2FF1D57F-6B53-81D5-EC86-084C9FBD88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39916" y="3976543"/>
            <a:ext cx="1477240" cy="147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2" name="Title 5">
            <a:extLst>
              <a:ext uri="{FF2B5EF4-FFF2-40B4-BE49-F238E27FC236}">
                <a16:creationId xmlns:a16="http://schemas.microsoft.com/office/drawing/2014/main" id="{097C7691-44CC-7354-A8B7-648919799CB3}"/>
              </a:ext>
            </a:extLst>
          </p:cNvPr>
          <p:cNvSpPr>
            <a:spLocks noGrp="1"/>
          </p:cNvSpPr>
          <p:nvPr>
            <p:ph type="title" idx="4294967295"/>
          </p:nvPr>
        </p:nvSpPr>
        <p:spPr>
          <a:xfrm>
            <a:off x="2279651" y="404813"/>
            <a:ext cx="7542213" cy="995362"/>
          </a:xfrm>
          <a:solidFill>
            <a:schemeClr val="bg1"/>
          </a:solidFill>
        </p:spPr>
        <p:txBody>
          <a:bodyPr/>
          <a:lstStyle/>
          <a:p>
            <a:r>
              <a:rPr lang="en-GB" altLang="en-US" sz="3600" dirty="0">
                <a:latin typeface="Calibri" panose="020F0502020204030204" pitchFamily="34" charset="0"/>
              </a:rPr>
              <a:t>Is this Market Share Table Enough?</a:t>
            </a:r>
            <a:endParaRPr lang="en-CA" altLang="en-US" sz="3600" dirty="0"/>
          </a:p>
        </p:txBody>
      </p:sp>
      <p:pic>
        <p:nvPicPr>
          <p:cNvPr id="58370" name="Picture 5" descr="Pile of Marshmallows">
            <a:extLst>
              <a:ext uri="{FF2B5EF4-FFF2-40B4-BE49-F238E27FC236}">
                <a16:creationId xmlns:a16="http://schemas.microsoft.com/office/drawing/2014/main" id="{FC32ED03-7531-903D-507D-588CD4723D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8" r="287" b="-454"/>
          <a:stretch/>
        </p:blipFill>
        <p:spPr bwMode="auto">
          <a:xfrm>
            <a:off x="-113326" y="1"/>
            <a:ext cx="12309892" cy="78836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8371" name="Text Box 2">
            <a:extLst>
              <a:ext uri="{FF2B5EF4-FFF2-40B4-BE49-F238E27FC236}">
                <a16:creationId xmlns:a16="http://schemas.microsoft.com/office/drawing/2014/main" id="{088BA97E-7E5F-B6D1-1AC4-740CB65B216C}"/>
              </a:ext>
            </a:extLst>
          </p:cNvPr>
          <p:cNvSpPr txBox="1">
            <a:spLocks noChangeArrowheads="1"/>
          </p:cNvSpPr>
          <p:nvPr/>
        </p:nvSpPr>
        <p:spPr bwMode="auto">
          <a:xfrm>
            <a:off x="2279650" y="1113184"/>
            <a:ext cx="7460697" cy="505266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algn="ctr" eaLnBrk="1" hangingPunct="1">
              <a:spcBef>
                <a:spcPts val="700"/>
              </a:spcBef>
              <a:buClr>
                <a:srgbClr val="000000"/>
              </a:buClr>
              <a:buSzPct val="100000"/>
              <a:buFont typeface="Wingdings" panose="05000000000000000000" pitchFamily="2" charset="2"/>
              <a:buNone/>
            </a:pPr>
            <a:r>
              <a:rPr lang="en-GB" altLang="en-US" sz="3600" b="1" dirty="0">
                <a:solidFill>
                  <a:srgbClr val="C00000"/>
                </a:solidFill>
                <a:latin typeface="Calibri" panose="020F0502020204030204" pitchFamily="34" charset="0"/>
              </a:rPr>
              <a:t>Top Marshmallow Brands 2002</a:t>
            </a:r>
          </a:p>
          <a:p>
            <a:pPr eaLnBrk="1" hangingPunct="1">
              <a:spcBef>
                <a:spcPts val="600"/>
              </a:spcBef>
              <a:buClr>
                <a:srgbClr val="000000"/>
              </a:buClr>
              <a:buSzPct val="100000"/>
              <a:buFont typeface="Wingdings" panose="05000000000000000000" pitchFamily="2" charset="2"/>
              <a:buNone/>
            </a:pPr>
            <a:r>
              <a:rPr lang="en-GB" altLang="en-US" sz="2800" dirty="0">
                <a:solidFill>
                  <a:srgbClr val="000000"/>
                </a:solidFill>
                <a:latin typeface="Calibri" panose="020F0502020204030204" pitchFamily="34" charset="0"/>
              </a:rPr>
              <a:t>	</a:t>
            </a:r>
            <a:br>
              <a:rPr lang="en-GB" altLang="en-US" sz="2800" dirty="0">
                <a:solidFill>
                  <a:srgbClr val="000000"/>
                </a:solidFill>
                <a:latin typeface="Calibri" panose="020F0502020204030204" pitchFamily="34" charset="0"/>
              </a:rPr>
            </a:br>
            <a:r>
              <a:rPr lang="en-GB" altLang="en-US" sz="2800" dirty="0">
                <a:solidFill>
                  <a:srgbClr val="000000"/>
                </a:solidFill>
                <a:latin typeface="Calibri" panose="020F0502020204030204" pitchFamily="34" charset="0"/>
              </a:rPr>
              <a:t>	</a:t>
            </a:r>
            <a:r>
              <a:rPr lang="en-GB" altLang="en-US" sz="2500" b="1" dirty="0">
                <a:solidFill>
                  <a:srgbClr val="000000"/>
                </a:solidFill>
                <a:latin typeface="Calibri" panose="020F0502020204030204" pitchFamily="34" charset="0"/>
              </a:rPr>
              <a:t>Jet Puffed                 	   	41.2%</a:t>
            </a:r>
          </a:p>
          <a:p>
            <a:pPr eaLnBrk="1" hangingPunct="1">
              <a:spcBef>
                <a:spcPts val="600"/>
              </a:spcBef>
              <a:buClr>
                <a:srgbClr val="000000"/>
              </a:buClr>
              <a:buSzPct val="100000"/>
              <a:buFont typeface="Wingdings" panose="05000000000000000000" pitchFamily="2" charset="2"/>
              <a:buNone/>
            </a:pPr>
            <a:r>
              <a:rPr lang="en-GB" altLang="en-US" sz="2500" b="1" dirty="0">
                <a:solidFill>
                  <a:srgbClr val="000000"/>
                </a:solidFill>
                <a:latin typeface="Calibri" panose="020F0502020204030204" pitchFamily="34" charset="0"/>
              </a:rPr>
              <a:t>		Campfire                       	9.0%</a:t>
            </a:r>
          </a:p>
          <a:p>
            <a:pPr eaLnBrk="1" hangingPunct="1">
              <a:spcBef>
                <a:spcPts val="600"/>
              </a:spcBef>
              <a:buClr>
                <a:srgbClr val="000000"/>
              </a:buClr>
              <a:buSzPct val="100000"/>
              <a:buFont typeface="Wingdings" panose="05000000000000000000" pitchFamily="2" charset="2"/>
              <a:buNone/>
            </a:pPr>
            <a:r>
              <a:rPr lang="en-GB" altLang="en-US" sz="2500" b="1" dirty="0">
                <a:solidFill>
                  <a:srgbClr val="000000"/>
                </a:solidFill>
                <a:latin typeface="Calibri" panose="020F0502020204030204" pitchFamily="34" charset="0"/>
              </a:rPr>
              <a:t>		Jet Puffed </a:t>
            </a:r>
            <a:r>
              <a:rPr lang="en-GB" altLang="en-US" sz="2500" b="1" dirty="0" err="1">
                <a:solidFill>
                  <a:srgbClr val="000000"/>
                </a:solidFill>
                <a:latin typeface="Calibri" panose="020F0502020204030204" pitchFamily="34" charset="0"/>
              </a:rPr>
              <a:t>Funmallows</a:t>
            </a:r>
            <a:r>
              <a:rPr lang="en-GB" altLang="en-US" sz="2500" b="1" dirty="0">
                <a:solidFill>
                  <a:srgbClr val="000000"/>
                </a:solidFill>
                <a:latin typeface="Calibri" panose="020F0502020204030204" pitchFamily="34" charset="0"/>
              </a:rPr>
              <a:t>    	3.6%</a:t>
            </a:r>
          </a:p>
          <a:p>
            <a:pPr eaLnBrk="1" hangingPunct="1">
              <a:spcBef>
                <a:spcPts val="600"/>
              </a:spcBef>
              <a:buClr>
                <a:srgbClr val="000000"/>
              </a:buClr>
              <a:buSzPct val="100000"/>
              <a:buFont typeface="Wingdings" panose="05000000000000000000" pitchFamily="2" charset="2"/>
              <a:buNone/>
            </a:pPr>
            <a:r>
              <a:rPr lang="en-GB" altLang="en-US" sz="2500" b="1" dirty="0">
                <a:solidFill>
                  <a:srgbClr val="000000"/>
                </a:solidFill>
                <a:latin typeface="Calibri" panose="020F0502020204030204" pitchFamily="34" charset="0"/>
              </a:rPr>
              <a:t>		Fireside                         	2.2%</a:t>
            </a:r>
          </a:p>
          <a:p>
            <a:pPr eaLnBrk="1" hangingPunct="1">
              <a:spcBef>
                <a:spcPts val="800"/>
              </a:spcBef>
              <a:buClr>
                <a:srgbClr val="000000"/>
              </a:buClr>
              <a:buSzPct val="100000"/>
              <a:buFont typeface="Wingdings" panose="05000000000000000000" pitchFamily="2" charset="2"/>
              <a:buNone/>
            </a:pPr>
            <a:r>
              <a:rPr lang="en-GB" altLang="en-US" sz="2500" b="1" dirty="0">
                <a:solidFill>
                  <a:srgbClr val="000000"/>
                </a:solidFill>
                <a:latin typeface="Calibri" panose="020F0502020204030204" pitchFamily="34" charset="0"/>
              </a:rPr>
              <a:t>		Other                           		39.0%     </a:t>
            </a:r>
            <a:r>
              <a:rPr lang="en-GB" altLang="en-US" sz="2500" dirty="0">
                <a:solidFill>
                  <a:srgbClr val="000000"/>
                </a:solidFill>
                <a:latin typeface="Calibri" panose="020F0502020204030204" pitchFamily="34" charset="0"/>
              </a:rPr>
              <a:t> </a:t>
            </a:r>
          </a:p>
          <a:p>
            <a:pPr eaLnBrk="1" hangingPunct="1">
              <a:spcBef>
                <a:spcPts val="450"/>
              </a:spcBef>
              <a:buClr>
                <a:srgbClr val="000000"/>
              </a:buClr>
              <a:buSzPct val="100000"/>
              <a:buFont typeface="Wingdings" panose="05000000000000000000" pitchFamily="2" charset="2"/>
              <a:buNone/>
            </a:pPr>
            <a:r>
              <a:rPr lang="en-GB" altLang="en-US" sz="2500" dirty="0">
                <a:solidFill>
                  <a:srgbClr val="000000"/>
                </a:solidFill>
                <a:latin typeface="Calibri" panose="020F0502020204030204" pitchFamily="34" charset="0"/>
              </a:rPr>
              <a:t>	</a:t>
            </a:r>
            <a:br>
              <a:rPr lang="en-GB" altLang="en-US" sz="2500" dirty="0">
                <a:solidFill>
                  <a:srgbClr val="000000"/>
                </a:solidFill>
                <a:latin typeface="Calibri" panose="020F0502020204030204" pitchFamily="34" charset="0"/>
              </a:rPr>
            </a:br>
            <a:r>
              <a:rPr lang="en-GB" altLang="en-US" sz="2000" dirty="0">
                <a:solidFill>
                  <a:srgbClr val="000000"/>
                </a:solidFill>
                <a:latin typeface="Calibri" panose="020F0502020204030204" pitchFamily="34" charset="0"/>
              </a:rPr>
              <a:t>Source: </a:t>
            </a:r>
            <a:r>
              <a:rPr lang="en-GB" altLang="en-US" sz="2000" i="1" dirty="0">
                <a:solidFill>
                  <a:srgbClr val="000000"/>
                </a:solidFill>
                <a:latin typeface="Calibri" panose="020F0502020204030204" pitchFamily="34" charset="0"/>
              </a:rPr>
              <a:t>Snack Food Weekly</a:t>
            </a:r>
            <a:r>
              <a:rPr lang="en-GB" altLang="en-US" sz="2000" dirty="0">
                <a:solidFill>
                  <a:srgbClr val="000000"/>
                </a:solidFill>
                <a:latin typeface="Calibri" panose="020F0502020204030204" pitchFamily="34" charset="0"/>
              </a:rPr>
              <a:t>, June 2002, p. 23.      </a:t>
            </a:r>
          </a:p>
          <a:p>
            <a:pPr eaLnBrk="1" hangingPunct="1">
              <a:spcBef>
                <a:spcPts val="450"/>
              </a:spcBef>
              <a:buClr>
                <a:srgbClr val="000000"/>
              </a:buClr>
              <a:buSzPct val="100000"/>
              <a:buFont typeface="Wingdings" panose="05000000000000000000" pitchFamily="2" charset="2"/>
              <a:buNone/>
            </a:pPr>
            <a:r>
              <a:rPr lang="en-GB" altLang="en-US" sz="2000" dirty="0">
                <a:solidFill>
                  <a:srgbClr val="000000"/>
                </a:solidFill>
                <a:latin typeface="Calibri" panose="020F0502020204030204" pitchFamily="34" charset="0"/>
              </a:rPr>
              <a:t>      Found in </a:t>
            </a:r>
            <a:r>
              <a:rPr lang="en-GB" altLang="en-US" sz="2000" i="1" dirty="0">
                <a:solidFill>
                  <a:srgbClr val="000000"/>
                </a:solidFill>
                <a:latin typeface="Calibri" panose="020F0502020204030204" pitchFamily="34" charset="0"/>
              </a:rPr>
              <a:t>Market Share Reporter</a:t>
            </a:r>
            <a:r>
              <a:rPr lang="en-GB" altLang="en-US" sz="2000" dirty="0">
                <a:solidFill>
                  <a:srgbClr val="000000"/>
                </a:solidFill>
                <a:latin typeface="Calibri" panose="020F0502020204030204" pitchFamily="34" charset="0"/>
              </a:rPr>
              <a:t>, 2004</a:t>
            </a:r>
          </a:p>
        </p:txBody>
      </p:sp>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5" name="Text Box 2">
            <a:extLst>
              <a:ext uri="{FF2B5EF4-FFF2-40B4-BE49-F238E27FC236}">
                <a16:creationId xmlns:a16="http://schemas.microsoft.com/office/drawing/2014/main" id="{777E6EAC-644E-C073-DB90-655D1EDCFB0F}"/>
              </a:ext>
            </a:extLst>
          </p:cNvPr>
          <p:cNvSpPr txBox="1">
            <a:spLocks noChangeArrowheads="1"/>
          </p:cNvSpPr>
          <p:nvPr/>
        </p:nvSpPr>
        <p:spPr bwMode="auto">
          <a:xfrm>
            <a:off x="1487656" y="3786189"/>
            <a:ext cx="922521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eaLnBrk="1" hangingPunct="1">
              <a:lnSpc>
                <a:spcPct val="90000"/>
              </a:lnSpc>
              <a:spcBef>
                <a:spcPts val="700"/>
              </a:spcBef>
              <a:buClr>
                <a:srgbClr val="000000"/>
              </a:buClr>
              <a:buSzPct val="100000"/>
              <a:buFont typeface="Verdana" panose="020B0604030504040204" pitchFamily="34" charset="0"/>
              <a:buChar char="•"/>
            </a:pPr>
            <a:r>
              <a:rPr lang="en-GB" altLang="en-US" sz="3000">
                <a:solidFill>
                  <a:srgbClr val="000000"/>
                </a:solidFill>
                <a:latin typeface="Calibri" panose="020F0502020204030204" pitchFamily="34" charset="0"/>
              </a:rPr>
              <a:t>If the word </a:t>
            </a:r>
            <a:r>
              <a:rPr lang="en-GB" altLang="en-US" sz="3000" b="1">
                <a:solidFill>
                  <a:srgbClr val="C00000"/>
                </a:solidFill>
                <a:latin typeface="Calibri" panose="020F0502020204030204" pitchFamily="34" charset="0"/>
              </a:rPr>
              <a:t>“Canada” </a:t>
            </a:r>
            <a:r>
              <a:rPr lang="en-GB" altLang="en-US" sz="3000">
                <a:solidFill>
                  <a:srgbClr val="000000"/>
                </a:solidFill>
                <a:latin typeface="Calibri" panose="020F0502020204030204" pitchFamily="34" charset="0"/>
              </a:rPr>
              <a:t>doesn’t appear in the  source, the data is probably U.S.</a:t>
            </a:r>
            <a:br>
              <a:rPr lang="en-GB" altLang="en-US" sz="3000">
                <a:solidFill>
                  <a:srgbClr val="000000"/>
                </a:solidFill>
                <a:latin typeface="Calibri" panose="020F0502020204030204" pitchFamily="34" charset="0"/>
              </a:rPr>
            </a:br>
            <a:endParaRPr lang="en-GB" altLang="en-US" sz="3000">
              <a:solidFill>
                <a:srgbClr val="000000"/>
              </a:solidFill>
              <a:latin typeface="Calibri" panose="020F0502020204030204" pitchFamily="34" charset="0"/>
            </a:endParaRPr>
          </a:p>
          <a:p>
            <a:pPr eaLnBrk="1" hangingPunct="1">
              <a:lnSpc>
                <a:spcPct val="90000"/>
              </a:lnSpc>
              <a:spcBef>
                <a:spcPts val="700"/>
              </a:spcBef>
              <a:buClr>
                <a:srgbClr val="000000"/>
              </a:buClr>
              <a:buSzPct val="100000"/>
              <a:buFont typeface="Verdana" panose="020B0604030504040204" pitchFamily="34" charset="0"/>
              <a:buChar char="•"/>
            </a:pPr>
            <a:r>
              <a:rPr lang="en-GB" altLang="en-US" sz="3000">
                <a:solidFill>
                  <a:srgbClr val="000000"/>
                </a:solidFill>
                <a:latin typeface="Calibri" panose="020F0502020204030204" pitchFamily="34" charset="0"/>
              </a:rPr>
              <a:t>Is the source listing </a:t>
            </a:r>
            <a:r>
              <a:rPr lang="en-GB" altLang="en-US" sz="3000" b="1">
                <a:solidFill>
                  <a:srgbClr val="C00000"/>
                </a:solidFill>
                <a:latin typeface="Calibri" panose="020F0502020204030204" pitchFamily="34" charset="0"/>
              </a:rPr>
              <a:t>brands </a:t>
            </a:r>
            <a:r>
              <a:rPr lang="en-GB" altLang="en-US" sz="3000" b="1" u="sng">
                <a:solidFill>
                  <a:schemeClr val="tx1"/>
                </a:solidFill>
                <a:latin typeface="Calibri" panose="020F0502020204030204" pitchFamily="34" charset="0"/>
              </a:rPr>
              <a:t>or</a:t>
            </a:r>
            <a:r>
              <a:rPr lang="en-GB" altLang="en-US" sz="3000" b="1">
                <a:solidFill>
                  <a:srgbClr val="C00000"/>
                </a:solidFill>
                <a:latin typeface="Calibri" panose="020F0502020204030204" pitchFamily="34" charset="0"/>
              </a:rPr>
              <a:t> companies?  </a:t>
            </a:r>
            <a:r>
              <a:rPr lang="en-GB" altLang="en-US" sz="3000">
                <a:solidFill>
                  <a:srgbClr val="000000"/>
                </a:solidFill>
                <a:latin typeface="Calibri" panose="020F0502020204030204" pitchFamily="34" charset="0"/>
              </a:rPr>
              <a:t>Are there really just a few companies fronting a large number of brands?</a:t>
            </a:r>
          </a:p>
        </p:txBody>
      </p:sp>
      <p:pic>
        <p:nvPicPr>
          <p:cNvPr id="59396" name="Picture 8" descr="Person looking through binoculars">
            <a:extLst>
              <a:ext uri="{FF2B5EF4-FFF2-40B4-BE49-F238E27FC236}">
                <a16:creationId xmlns:a16="http://schemas.microsoft.com/office/drawing/2014/main" id="{A7271FF9-4471-A275-0890-05C4C00B52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219" b="38281"/>
          <a:stretch>
            <a:fillRect/>
          </a:stretch>
        </p:blipFill>
        <p:spPr bwMode="auto">
          <a:xfrm>
            <a:off x="1524000" y="1214438"/>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itle 4">
            <a:extLst>
              <a:ext uri="{FF2B5EF4-FFF2-40B4-BE49-F238E27FC236}">
                <a16:creationId xmlns:a16="http://schemas.microsoft.com/office/drawing/2014/main" id="{F3E65C62-8A69-526C-3C8C-7251D84EECCC}"/>
              </a:ext>
            </a:extLst>
          </p:cNvPr>
          <p:cNvSpPr>
            <a:spLocks noGrp="1"/>
          </p:cNvSpPr>
          <p:nvPr>
            <p:ph type="title" idx="4294967295"/>
          </p:nvPr>
        </p:nvSpPr>
        <p:spPr>
          <a:xfrm>
            <a:off x="2298701" y="188913"/>
            <a:ext cx="7542213" cy="995362"/>
          </a:xfrm>
        </p:spPr>
        <p:txBody>
          <a:bodyPr/>
          <a:lstStyle/>
          <a:p>
            <a:r>
              <a:rPr lang="en-GB" altLang="en-US" sz="3600" dirty="0">
                <a:latin typeface="Calibri" panose="020F0502020204030204" pitchFamily="34" charset="0"/>
              </a:rPr>
              <a:t>Things to Watch Out For …</a:t>
            </a:r>
            <a:endParaRPr lang="en-CA" altLang="en-US" sz="3600" dirty="0"/>
          </a:p>
        </p:txBody>
      </p:sp>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21" name="Title 4">
            <a:extLst>
              <a:ext uri="{FF2B5EF4-FFF2-40B4-BE49-F238E27FC236}">
                <a16:creationId xmlns:a16="http://schemas.microsoft.com/office/drawing/2014/main" id="{93291838-F86C-B023-0EC7-83FA29CC532C}"/>
              </a:ext>
            </a:extLst>
          </p:cNvPr>
          <p:cNvSpPr>
            <a:spLocks noGrp="1"/>
          </p:cNvSpPr>
          <p:nvPr>
            <p:ph type="title" idx="4294967295"/>
          </p:nvPr>
        </p:nvSpPr>
        <p:spPr>
          <a:xfrm>
            <a:off x="4583114" y="260351"/>
            <a:ext cx="5761037" cy="1433513"/>
          </a:xfrm>
        </p:spPr>
        <p:txBody>
          <a:bodyPr/>
          <a:lstStyle/>
          <a:p>
            <a:r>
              <a:rPr lang="en-GB" altLang="en-US" sz="3600" dirty="0">
                <a:latin typeface="Calibri" panose="020F0502020204030204" pitchFamily="34" charset="0"/>
              </a:rPr>
              <a:t>Calculating Market Share</a:t>
            </a:r>
            <a:br>
              <a:rPr lang="en-GB" altLang="en-US" sz="3200" dirty="0">
                <a:latin typeface="Calibri" panose="020F0502020204030204" pitchFamily="34" charset="0"/>
              </a:rPr>
            </a:br>
            <a:r>
              <a:rPr lang="en-GB" altLang="en-US" sz="2600" b="0" dirty="0">
                <a:latin typeface="Calibri" panose="020F0502020204030204" pitchFamily="34" charset="0"/>
              </a:rPr>
              <a:t>Can’t find your market share in a published source?</a:t>
            </a:r>
            <a:endParaRPr lang="en-CA" altLang="en-US" dirty="0"/>
          </a:p>
        </p:txBody>
      </p:sp>
      <p:sp>
        <p:nvSpPr>
          <p:cNvPr id="60419" name="Text Box 2">
            <a:extLst>
              <a:ext uri="{FF2B5EF4-FFF2-40B4-BE49-F238E27FC236}">
                <a16:creationId xmlns:a16="http://schemas.microsoft.com/office/drawing/2014/main" id="{7017AA7D-C3AB-3358-0FD3-25A7CBC16A4B}"/>
              </a:ext>
            </a:extLst>
          </p:cNvPr>
          <p:cNvSpPr txBox="1">
            <a:spLocks noChangeArrowheads="1"/>
          </p:cNvSpPr>
          <p:nvPr/>
        </p:nvSpPr>
        <p:spPr bwMode="auto">
          <a:xfrm>
            <a:off x="3154739" y="1881187"/>
            <a:ext cx="847474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eaLnBrk="1" hangingPunct="1">
              <a:lnSpc>
                <a:spcPct val="90000"/>
              </a:lnSpc>
              <a:spcBef>
                <a:spcPts val="700"/>
              </a:spcBef>
              <a:buClr>
                <a:srgbClr val="000000"/>
              </a:buClr>
              <a:buSzPct val="100000"/>
              <a:buFont typeface="Verdana" panose="020B0604030504040204" pitchFamily="34" charset="0"/>
              <a:buChar char="•"/>
            </a:pPr>
            <a:r>
              <a:rPr lang="en-GB" altLang="en-US" sz="2800" dirty="0">
                <a:solidFill>
                  <a:srgbClr val="000000"/>
                </a:solidFill>
                <a:latin typeface="Calibri" panose="020F0502020204030204" pitchFamily="34" charset="0"/>
              </a:rPr>
              <a:t>Try a </a:t>
            </a:r>
            <a:r>
              <a:rPr lang="en-GB" altLang="en-US" sz="2800" b="1" dirty="0">
                <a:solidFill>
                  <a:srgbClr val="C00000"/>
                </a:solidFill>
                <a:latin typeface="Calibri" panose="020F0502020204030204" pitchFamily="34" charset="0"/>
              </a:rPr>
              <a:t>company contact</a:t>
            </a:r>
            <a:r>
              <a:rPr lang="en-GB" altLang="en-US" sz="2800" dirty="0">
                <a:solidFill>
                  <a:srgbClr val="000000"/>
                </a:solidFill>
                <a:latin typeface="Calibri" panose="020F0502020204030204" pitchFamily="34" charset="0"/>
              </a:rPr>
              <a:t>. If your contact says the company doesn’t know, ask someone else.</a:t>
            </a:r>
            <a:br>
              <a:rPr lang="en-GB" altLang="en-US" sz="2800" dirty="0">
                <a:solidFill>
                  <a:srgbClr val="000000"/>
                </a:solidFill>
                <a:latin typeface="Calibri" panose="020F0502020204030204" pitchFamily="34" charset="0"/>
              </a:rPr>
            </a:br>
            <a:endParaRPr lang="en-GB" altLang="en-US" sz="2800" dirty="0">
              <a:solidFill>
                <a:srgbClr val="000000"/>
              </a:solidFill>
              <a:latin typeface="Calibri" panose="020F0502020204030204" pitchFamily="34" charset="0"/>
            </a:endParaRPr>
          </a:p>
          <a:p>
            <a:pPr eaLnBrk="1" hangingPunct="1">
              <a:lnSpc>
                <a:spcPct val="90000"/>
              </a:lnSpc>
              <a:spcBef>
                <a:spcPts val="700"/>
              </a:spcBef>
              <a:buClr>
                <a:srgbClr val="000000"/>
              </a:buClr>
              <a:buSzPct val="100000"/>
              <a:buFont typeface="Verdana" panose="020B0604030504040204" pitchFamily="34" charset="0"/>
              <a:buChar char="•"/>
            </a:pPr>
            <a:r>
              <a:rPr lang="en-GB" altLang="en-US" sz="2800" b="1" dirty="0">
                <a:solidFill>
                  <a:srgbClr val="C00000"/>
                </a:solidFill>
                <a:latin typeface="Calibri" panose="020F0502020204030204" pitchFamily="34" charset="0"/>
              </a:rPr>
              <a:t>Estimate:</a:t>
            </a:r>
            <a:r>
              <a:rPr lang="en-GB" altLang="en-US" sz="2800" dirty="0">
                <a:solidFill>
                  <a:srgbClr val="000000"/>
                </a:solidFill>
                <a:latin typeface="Calibri" panose="020F0502020204030204" pitchFamily="34" charset="0"/>
              </a:rPr>
              <a:t> calculate a very rough estimate using all the information you’ve gathered from primary and secondary sources </a:t>
            </a:r>
          </a:p>
          <a:p>
            <a:pPr eaLnBrk="1" hangingPunct="1">
              <a:lnSpc>
                <a:spcPct val="90000"/>
              </a:lnSpc>
              <a:spcBef>
                <a:spcPts val="700"/>
              </a:spcBef>
              <a:buClr>
                <a:srgbClr val="000000"/>
              </a:buClr>
              <a:buSzPct val="100000"/>
              <a:buFont typeface="Verdana" panose="020B0604030504040204" pitchFamily="34" charset="0"/>
              <a:buNone/>
            </a:pPr>
            <a:endParaRPr lang="en-GB" altLang="en-US" sz="2800" dirty="0">
              <a:solidFill>
                <a:srgbClr val="000000"/>
              </a:solidFill>
            </a:endParaRPr>
          </a:p>
        </p:txBody>
      </p:sp>
      <p:pic>
        <p:nvPicPr>
          <p:cNvPr id="3" name="Picture 2" descr="Close-up of calculator and data">
            <a:extLst>
              <a:ext uri="{FF2B5EF4-FFF2-40B4-BE49-F238E27FC236}">
                <a16:creationId xmlns:a16="http://schemas.microsoft.com/office/drawing/2014/main" id="{CB83359D-7199-6366-B979-3ED7A7D7ECD2}"/>
              </a:ext>
            </a:extLst>
          </p:cNvPr>
          <p:cNvPicPr>
            <a:picLocks noChangeAspect="1"/>
          </p:cNvPicPr>
          <p:nvPr/>
        </p:nvPicPr>
        <p:blipFill rotWithShape="1">
          <a:blip r:embed="rId4">
            <a:extLst>
              <a:ext uri="{28A0092B-C50C-407E-A947-70E740481C1C}">
                <a14:useLocalDpi xmlns:a14="http://schemas.microsoft.com/office/drawing/2010/main" val="0"/>
              </a:ext>
            </a:extLst>
          </a:blip>
          <a:srcRect r="71076"/>
          <a:stretch/>
        </p:blipFill>
        <p:spPr>
          <a:xfrm>
            <a:off x="0" y="0"/>
            <a:ext cx="2643188" cy="6858000"/>
          </a:xfrm>
          <a:prstGeom prst="rect">
            <a:avLst/>
          </a:prstGeom>
        </p:spPr>
      </p:pic>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2">
            <a:extLst>
              <a:ext uri="{FF2B5EF4-FFF2-40B4-BE49-F238E27FC236}">
                <a16:creationId xmlns:a16="http://schemas.microsoft.com/office/drawing/2014/main" id="{03BA899A-D988-660E-40F2-E45D6E02F45F}"/>
              </a:ext>
            </a:extLst>
          </p:cNvPr>
          <p:cNvSpPr txBox="1">
            <a:spLocks noChangeArrowheads="1"/>
          </p:cNvSpPr>
          <p:nvPr/>
        </p:nvSpPr>
        <p:spPr bwMode="auto">
          <a:xfrm>
            <a:off x="1934685" y="1052737"/>
            <a:ext cx="8358246" cy="4248001"/>
          </a:xfrm>
          <a:prstGeom prst="rect">
            <a:avLst/>
          </a:prstGeom>
          <a:noFill/>
          <a:ln w="9525">
            <a:noFill/>
            <a:round/>
            <a:headEnd/>
            <a:tailEnd/>
          </a:ln>
        </p:spPr>
        <p:txBody>
          <a:bodyPr/>
          <a:lstStyle/>
          <a:p>
            <a:pPr marL="457200" indent="-457200" eaLnBrk="1" hangingPunct="1">
              <a:lnSpc>
                <a:spcPct val="90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500" dirty="0">
                <a:solidFill>
                  <a:srgbClr val="000000"/>
                </a:solidFill>
                <a:latin typeface="Calibri" pitchFamily="34" charset="0"/>
              </a:rPr>
              <a:t>You need to </a:t>
            </a:r>
            <a:r>
              <a:rPr lang="en-GB" sz="2500" dirty="0">
                <a:solidFill>
                  <a:srgbClr val="C00000"/>
                </a:solidFill>
                <a:latin typeface="Calibri" pitchFamily="34" charset="0"/>
              </a:rPr>
              <a:t>discuss trends in the industry </a:t>
            </a:r>
            <a:r>
              <a:rPr lang="en-GB" sz="2500" dirty="0">
                <a:solidFill>
                  <a:srgbClr val="000000"/>
                </a:solidFill>
                <a:latin typeface="Calibri" pitchFamily="34" charset="0"/>
              </a:rPr>
              <a:t>that are, generally speaking, impacting companies in the industry. </a:t>
            </a:r>
          </a:p>
          <a:p>
            <a:pPr marL="457200" indent="-457200" eaLnBrk="1" hangingPunct="1">
              <a:lnSpc>
                <a:spcPct val="90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500" dirty="0">
                <a:solidFill>
                  <a:srgbClr val="000000"/>
                </a:solidFill>
                <a:latin typeface="Calibri" pitchFamily="34" charset="0"/>
              </a:rPr>
              <a:t>Environments that should be discussed include: </a:t>
            </a:r>
          </a:p>
          <a:p>
            <a:pPr lvl="8">
              <a:lnSpc>
                <a:spcPct val="90000"/>
              </a:lnSpc>
              <a:spcBef>
                <a:spcPts val="70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000" dirty="0">
                <a:solidFill>
                  <a:schemeClr val="tx1"/>
                </a:solidFill>
                <a:latin typeface="Calibri" pitchFamily="34" charset="0"/>
              </a:rPr>
              <a:t> </a:t>
            </a:r>
            <a:r>
              <a:rPr lang="en-GB" sz="2600" b="1" dirty="0">
                <a:solidFill>
                  <a:srgbClr val="990000"/>
                </a:solidFill>
                <a:latin typeface="Calibri" pitchFamily="34" charset="0"/>
              </a:rPr>
              <a:t>P</a:t>
            </a:r>
            <a:r>
              <a:rPr lang="en-GB" sz="2600" dirty="0">
                <a:solidFill>
                  <a:schemeClr val="tx1"/>
                </a:solidFill>
                <a:latin typeface="Calibri" pitchFamily="34" charset="0"/>
              </a:rPr>
              <a:t>olitical </a:t>
            </a:r>
          </a:p>
          <a:p>
            <a:pPr lvl="8">
              <a:lnSpc>
                <a:spcPct val="90000"/>
              </a:lnSpc>
              <a:spcBef>
                <a:spcPts val="70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600" b="1" dirty="0">
                <a:solidFill>
                  <a:srgbClr val="C00000"/>
                </a:solidFill>
                <a:latin typeface="Calibri" pitchFamily="34" charset="0"/>
              </a:rPr>
              <a:t> </a:t>
            </a:r>
            <a:r>
              <a:rPr lang="en-GB" sz="2600" b="1" dirty="0">
                <a:solidFill>
                  <a:srgbClr val="FF9933"/>
                </a:solidFill>
                <a:latin typeface="Calibri" pitchFamily="34" charset="0"/>
              </a:rPr>
              <a:t>E</a:t>
            </a:r>
            <a:r>
              <a:rPr lang="en-GB" sz="2600" dirty="0">
                <a:solidFill>
                  <a:schemeClr val="tx1"/>
                </a:solidFill>
                <a:latin typeface="Calibri" pitchFamily="34" charset="0"/>
              </a:rPr>
              <a:t>conomic</a:t>
            </a:r>
            <a:r>
              <a:rPr lang="en-GB" sz="2600" b="1" dirty="0">
                <a:solidFill>
                  <a:srgbClr val="C00000"/>
                </a:solidFill>
                <a:latin typeface="Calibri" pitchFamily="34" charset="0"/>
              </a:rPr>
              <a:t> </a:t>
            </a:r>
          </a:p>
          <a:p>
            <a:pPr lvl="8">
              <a:lnSpc>
                <a:spcPct val="90000"/>
              </a:lnSpc>
              <a:spcBef>
                <a:spcPts val="70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600" b="1" dirty="0">
                <a:solidFill>
                  <a:srgbClr val="C00000"/>
                </a:solidFill>
                <a:latin typeface="Calibri" pitchFamily="34" charset="0"/>
              </a:rPr>
              <a:t> </a:t>
            </a:r>
            <a:r>
              <a:rPr lang="en-GB" sz="2600" b="1" dirty="0">
                <a:solidFill>
                  <a:schemeClr val="accent2">
                    <a:lumMod val="75000"/>
                  </a:schemeClr>
                </a:solidFill>
                <a:latin typeface="Calibri" pitchFamily="34" charset="0"/>
              </a:rPr>
              <a:t>S</a:t>
            </a:r>
            <a:r>
              <a:rPr lang="en-GB" sz="2600" dirty="0">
                <a:solidFill>
                  <a:schemeClr val="tx1"/>
                </a:solidFill>
                <a:latin typeface="Calibri" pitchFamily="34" charset="0"/>
              </a:rPr>
              <a:t>ocial </a:t>
            </a:r>
          </a:p>
          <a:p>
            <a:pPr lvl="8">
              <a:lnSpc>
                <a:spcPct val="90000"/>
              </a:lnSpc>
              <a:spcBef>
                <a:spcPts val="70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600" b="1" dirty="0">
                <a:solidFill>
                  <a:srgbClr val="C00000"/>
                </a:solidFill>
                <a:latin typeface="Calibri" pitchFamily="34" charset="0"/>
              </a:rPr>
              <a:t> </a:t>
            </a:r>
            <a:r>
              <a:rPr lang="en-GB" sz="2600" b="1" dirty="0">
                <a:solidFill>
                  <a:srgbClr val="FF6699"/>
                </a:solidFill>
                <a:latin typeface="Calibri" pitchFamily="34" charset="0"/>
              </a:rPr>
              <a:t>T</a:t>
            </a:r>
            <a:r>
              <a:rPr lang="en-GB" sz="2600" dirty="0">
                <a:solidFill>
                  <a:schemeClr val="tx1"/>
                </a:solidFill>
                <a:latin typeface="Calibri" pitchFamily="34" charset="0"/>
              </a:rPr>
              <a:t>echnological</a:t>
            </a:r>
          </a:p>
          <a:p>
            <a:pPr lvl="8">
              <a:lnSpc>
                <a:spcPct val="90000"/>
              </a:lnSpc>
              <a:spcBef>
                <a:spcPts val="70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600" b="1" dirty="0">
                <a:solidFill>
                  <a:srgbClr val="C00000"/>
                </a:solidFill>
                <a:latin typeface="Calibri" pitchFamily="34" charset="0"/>
              </a:rPr>
              <a:t> </a:t>
            </a:r>
            <a:r>
              <a:rPr lang="en-GB" sz="2600" b="1" dirty="0">
                <a:solidFill>
                  <a:srgbClr val="008000"/>
                </a:solidFill>
                <a:latin typeface="Calibri" pitchFamily="34" charset="0"/>
              </a:rPr>
              <a:t>E</a:t>
            </a:r>
            <a:r>
              <a:rPr lang="en-GB" sz="2600" dirty="0">
                <a:solidFill>
                  <a:schemeClr val="tx1"/>
                </a:solidFill>
                <a:latin typeface="Calibri" pitchFamily="34" charset="0"/>
              </a:rPr>
              <a:t>nvironmental</a:t>
            </a:r>
          </a:p>
          <a:p>
            <a:pPr lvl="8">
              <a:lnSpc>
                <a:spcPct val="90000"/>
              </a:lnSpc>
              <a:spcBef>
                <a:spcPts val="70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600" b="1" dirty="0">
                <a:solidFill>
                  <a:srgbClr val="C00000"/>
                </a:solidFill>
                <a:latin typeface="Calibri" pitchFamily="34" charset="0"/>
              </a:rPr>
              <a:t> </a:t>
            </a:r>
            <a:r>
              <a:rPr lang="en-GB" sz="2600" b="1" dirty="0">
                <a:solidFill>
                  <a:srgbClr val="00B0F0"/>
                </a:solidFill>
                <a:latin typeface="Calibri" pitchFamily="34" charset="0"/>
              </a:rPr>
              <a:t>L</a:t>
            </a:r>
            <a:r>
              <a:rPr lang="en-GB" sz="2600" dirty="0">
                <a:solidFill>
                  <a:schemeClr val="tx1"/>
                </a:solidFill>
                <a:latin typeface="Calibri" pitchFamily="34" charset="0"/>
              </a:rPr>
              <a:t>egal/Regulatory</a:t>
            </a:r>
          </a:p>
          <a:p>
            <a:pPr lvl="8">
              <a:lnSpc>
                <a:spcPct val="90000"/>
              </a:lnSpc>
              <a:spcBef>
                <a:spcPts val="700"/>
              </a:spcBef>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br>
              <a:rPr lang="en-GB" sz="1000" dirty="0">
                <a:solidFill>
                  <a:schemeClr val="tx1"/>
                </a:solidFill>
                <a:latin typeface="Calibri" pitchFamily="34" charset="0"/>
              </a:rPr>
            </a:br>
            <a:endParaRPr lang="en-GB" sz="1000" dirty="0">
              <a:solidFill>
                <a:schemeClr val="tx1"/>
              </a:solidFill>
              <a:latin typeface="Calibri" pitchFamily="34" charset="0"/>
            </a:endParaRPr>
          </a:p>
          <a:p>
            <a:pPr marL="457200" indent="-457200">
              <a:lnSpc>
                <a:spcPct val="90000"/>
              </a:lnSpc>
              <a:spcBef>
                <a:spcPts val="700"/>
              </a:spcBef>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200" dirty="0">
                <a:solidFill>
                  <a:schemeClr val="tx1"/>
                </a:solidFill>
                <a:latin typeface="Calibri" pitchFamily="34" charset="0"/>
              </a:rPr>
              <a:t>Sources useful for a </a:t>
            </a:r>
            <a:r>
              <a:rPr lang="en-GB" sz="2200" b="1" dirty="0">
                <a:solidFill>
                  <a:schemeClr val="tx1"/>
                </a:solidFill>
                <a:latin typeface="Calibri" pitchFamily="34" charset="0"/>
              </a:rPr>
              <a:t>PESTEL analysis </a:t>
            </a:r>
            <a:r>
              <a:rPr lang="en-GB" sz="2200" dirty="0">
                <a:solidFill>
                  <a:schemeClr val="tx1"/>
                </a:solidFill>
                <a:latin typeface="Calibri" pitchFamily="34" charset="0"/>
              </a:rPr>
              <a:t>are noted on the following slides …</a:t>
            </a:r>
          </a:p>
          <a:p>
            <a:pPr marL="457200" indent="-457200">
              <a:lnSpc>
                <a:spcPct val="90000"/>
              </a:lnSpc>
              <a:spcBef>
                <a:spcPts val="700"/>
              </a:spcBef>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200" b="1" dirty="0">
                <a:solidFill>
                  <a:srgbClr val="C00000"/>
                </a:solidFill>
                <a:latin typeface="Calibri" pitchFamily="34" charset="0"/>
              </a:rPr>
              <a:t>NOTE: </a:t>
            </a:r>
            <a:r>
              <a:rPr lang="en-GB" sz="2200" dirty="0">
                <a:solidFill>
                  <a:schemeClr val="tx1"/>
                </a:solidFill>
                <a:latin typeface="Calibri" pitchFamily="34" charset="0"/>
              </a:rPr>
              <a:t>a coloured letter indicates good coverage of that environment,                 e.g.,                          = economic</a:t>
            </a:r>
          </a:p>
          <a:p>
            <a:pPr algn="ctr" eaLnBrk="1" hangingPunct="1">
              <a:lnSpc>
                <a:spcPct val="90000"/>
              </a:lnSpc>
              <a:spcBef>
                <a:spcPts val="70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800" b="1" dirty="0">
              <a:solidFill>
                <a:srgbClr val="000000"/>
              </a:solidFill>
            </a:endParaRPr>
          </a:p>
          <a:p>
            <a:pPr algn="ctr" eaLnBrk="1" hangingPunct="1">
              <a:lnSpc>
                <a:spcPct val="90000"/>
              </a:lnSpc>
              <a:spcBef>
                <a:spcPts val="700"/>
              </a:spcBef>
              <a:buClr>
                <a:srgbClr val="000000"/>
              </a:buClr>
              <a:buSzPct val="100000"/>
              <a:buFont typeface="Verdan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br>
              <a:rPr lang="en-GB" sz="2800" b="1" dirty="0">
                <a:solidFill>
                  <a:srgbClr val="000000"/>
                </a:solidFill>
              </a:rPr>
            </a:br>
            <a:r>
              <a:rPr lang="en-GB" sz="2800" b="1" dirty="0">
                <a:solidFill>
                  <a:srgbClr val="000000"/>
                </a:solidFill>
              </a:rPr>
              <a:t> </a:t>
            </a:r>
          </a:p>
        </p:txBody>
      </p:sp>
      <p:sp>
        <p:nvSpPr>
          <p:cNvPr id="61444" name="Title 4">
            <a:extLst>
              <a:ext uri="{FF2B5EF4-FFF2-40B4-BE49-F238E27FC236}">
                <a16:creationId xmlns:a16="http://schemas.microsoft.com/office/drawing/2014/main" id="{B3865FA0-C1D0-1640-6DAB-8109656923E5}"/>
              </a:ext>
            </a:extLst>
          </p:cNvPr>
          <p:cNvSpPr>
            <a:spLocks noGrp="1" noChangeArrowheads="1"/>
          </p:cNvSpPr>
          <p:nvPr>
            <p:ph type="title"/>
          </p:nvPr>
        </p:nvSpPr>
        <p:spPr>
          <a:xfrm>
            <a:off x="1795464" y="212726"/>
            <a:ext cx="8497887" cy="923925"/>
          </a:xfrm>
        </p:spPr>
        <p:txBody>
          <a:bodyPr/>
          <a:lstStyle/>
          <a:p>
            <a:r>
              <a:rPr lang="en-US" altLang="en-US" dirty="0"/>
              <a:t>Environmental Trends Analysis</a:t>
            </a:r>
          </a:p>
        </p:txBody>
      </p:sp>
      <p:sp>
        <p:nvSpPr>
          <p:cNvPr id="117765" name="Rectangle 14">
            <a:extLst>
              <a:ext uri="{FF2B5EF4-FFF2-40B4-BE49-F238E27FC236}">
                <a16:creationId xmlns:a16="http://schemas.microsoft.com/office/drawing/2014/main" id="{A24C37B9-5E80-99ED-5085-15324E204538}"/>
              </a:ext>
            </a:extLst>
          </p:cNvPr>
          <p:cNvSpPr>
            <a:spLocks noChangeArrowheads="1"/>
          </p:cNvSpPr>
          <p:nvPr/>
        </p:nvSpPr>
        <p:spPr bwMode="auto">
          <a:xfrm>
            <a:off x="3122426" y="6073153"/>
            <a:ext cx="1368425" cy="360363"/>
          </a:xfrm>
          <a:prstGeom prst="rect">
            <a:avLst/>
          </a:prstGeom>
          <a:solidFill>
            <a:schemeClr val="bg1">
              <a:lumMod val="85000"/>
            </a:schemeClr>
          </a:solidFill>
          <a:ln w="9525" algn="ctr">
            <a:solidFill>
              <a:schemeClr val="tx1"/>
            </a:solidFill>
            <a:round/>
            <a:headEnd/>
            <a:tailEnd/>
          </a:ln>
        </p:spPr>
        <p:txBody>
          <a:bodyPr anchor="ctr"/>
          <a:lstStyle/>
          <a:p>
            <a:pPr algn="ctr">
              <a:lnSpc>
                <a:spcPct val="101000"/>
              </a:lnSpc>
              <a:buClr>
                <a:srgbClr val="000000"/>
              </a:buClr>
              <a:buSzPct val="100000"/>
              <a:buFont typeface="Verdana" pitchFamily="34" charset="0"/>
              <a:buNone/>
              <a:defRPr/>
            </a:pPr>
            <a:r>
              <a:rPr lang="en-CA" altLang="en-US" sz="2000" b="1">
                <a:latin typeface="Gisha" pitchFamily="34" charset="-79"/>
                <a:cs typeface="Gisha" pitchFamily="34" charset="-79"/>
              </a:rPr>
              <a:t>P</a:t>
            </a:r>
            <a:r>
              <a:rPr lang="en-CA" altLang="en-US" sz="2000" b="1">
                <a:solidFill>
                  <a:srgbClr val="FF9933"/>
                </a:solidFill>
                <a:latin typeface="Gisha" pitchFamily="34" charset="-79"/>
                <a:cs typeface="Gisha" pitchFamily="34" charset="-79"/>
              </a:rPr>
              <a:t>E</a:t>
            </a:r>
            <a:r>
              <a:rPr lang="en-CA" altLang="en-US" sz="2000" b="1">
                <a:latin typeface="Gisha" pitchFamily="34" charset="-79"/>
                <a:cs typeface="Gisha" pitchFamily="34" charset="-79"/>
              </a:rPr>
              <a:t>STEL</a:t>
            </a:r>
            <a:endParaRPr lang="en-CA" altLang="en-US" sz="2000" b="1">
              <a:solidFill>
                <a:srgbClr val="00FF00"/>
              </a:solidFill>
              <a:latin typeface="Gisha" pitchFamily="34" charset="-79"/>
              <a:cs typeface="Gisha" pitchFamily="34" charset="-79"/>
            </a:endParaRPr>
          </a:p>
        </p:txBody>
      </p:sp>
      <p:grpSp>
        <p:nvGrpSpPr>
          <p:cNvPr id="61446" name="Group 7" descr="PESTEL graphic in lightbulb shape">
            <a:extLst>
              <a:ext uri="{FF2B5EF4-FFF2-40B4-BE49-F238E27FC236}">
                <a16:creationId xmlns:a16="http://schemas.microsoft.com/office/drawing/2014/main" id="{EA8FBF30-5388-C3C2-1AE8-9E49C7D801C6}"/>
              </a:ext>
            </a:extLst>
          </p:cNvPr>
          <p:cNvGrpSpPr>
            <a:grpSpLocks/>
          </p:cNvGrpSpPr>
          <p:nvPr/>
        </p:nvGrpSpPr>
        <p:grpSpPr bwMode="auto">
          <a:xfrm>
            <a:off x="3122426" y="2313082"/>
            <a:ext cx="2319337" cy="2917825"/>
            <a:chOff x="1331640" y="2276872"/>
            <a:chExt cx="2319338" cy="2917825"/>
          </a:xfrm>
        </p:grpSpPr>
        <p:pic>
          <p:nvPicPr>
            <p:cNvPr id="61447" name="Picture 7" descr="How to Use IBISWorld Research in a PESTLE Analysis | IBISWorld ...">
              <a:hlinkClick r:id="rId4"/>
              <a:extLst>
                <a:ext uri="{FF2B5EF4-FFF2-40B4-BE49-F238E27FC236}">
                  <a16:creationId xmlns:a16="http://schemas.microsoft.com/office/drawing/2014/main" id="{72F78B3B-E0BF-2F86-B8A5-6DD146353F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2276872"/>
              <a:ext cx="2319338"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7">
              <a:extLst>
                <a:ext uri="{FF2B5EF4-FFF2-40B4-BE49-F238E27FC236}">
                  <a16:creationId xmlns:a16="http://schemas.microsoft.com/office/drawing/2014/main" id="{795FF764-0493-CE48-E7A5-0B71E74BB6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0199" y="3140968"/>
              <a:ext cx="673609" cy="4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Title 5">
            <a:extLst>
              <a:ext uri="{FF2B5EF4-FFF2-40B4-BE49-F238E27FC236}">
                <a16:creationId xmlns:a16="http://schemas.microsoft.com/office/drawing/2014/main" id="{98BB15CD-0DC9-8F64-D446-B4F10005D008}"/>
              </a:ext>
            </a:extLst>
          </p:cNvPr>
          <p:cNvSpPr>
            <a:spLocks noGrp="1" noChangeArrowheads="1"/>
          </p:cNvSpPr>
          <p:nvPr>
            <p:ph type="title"/>
          </p:nvPr>
        </p:nvSpPr>
        <p:spPr>
          <a:xfrm>
            <a:off x="1992313" y="188913"/>
            <a:ext cx="7993062" cy="1143000"/>
          </a:xfrm>
        </p:spPr>
        <p:txBody>
          <a:bodyPr/>
          <a:lstStyle/>
          <a:p>
            <a:r>
              <a:rPr lang="en-CA" altLang="en-US" dirty="0">
                <a:hlinkClick r:id="rId4"/>
              </a:rPr>
              <a:t>IBISWorld</a:t>
            </a:r>
            <a:r>
              <a:rPr lang="en-CA" altLang="en-US" dirty="0"/>
              <a:t> </a:t>
            </a:r>
            <a:br>
              <a:rPr lang="en-CA" altLang="en-US" dirty="0"/>
            </a:br>
            <a:r>
              <a:rPr lang="en-CA" altLang="en-US" sz="2600" b="0" dirty="0"/>
              <a:t>Includes Industry Reports for Canada</a:t>
            </a:r>
          </a:p>
        </p:txBody>
      </p:sp>
      <p:pic>
        <p:nvPicPr>
          <p:cNvPr id="9" name="Picture 8" descr="IBISWorld browse and search options">
            <a:extLst>
              <a:ext uri="{FF2B5EF4-FFF2-40B4-BE49-F238E27FC236}">
                <a16:creationId xmlns:a16="http://schemas.microsoft.com/office/drawing/2014/main" id="{11C7CB93-57EC-C697-CA30-0A26A7A5C7B3}"/>
              </a:ext>
            </a:extLst>
          </p:cNvPr>
          <p:cNvPicPr>
            <a:picLocks noChangeAspect="1"/>
          </p:cNvPicPr>
          <p:nvPr/>
        </p:nvPicPr>
        <p:blipFill>
          <a:blip r:embed="rId5"/>
          <a:stretch>
            <a:fillRect/>
          </a:stretch>
        </p:blipFill>
        <p:spPr>
          <a:xfrm>
            <a:off x="5251276" y="3270850"/>
            <a:ext cx="2663826" cy="3326502"/>
          </a:xfrm>
          <a:prstGeom prst="rect">
            <a:avLst/>
          </a:prstGeom>
        </p:spPr>
      </p:pic>
      <p:pic>
        <p:nvPicPr>
          <p:cNvPr id="3" name="Picture 2" descr="IBISWorld browse and search options">
            <a:extLst>
              <a:ext uri="{FF2B5EF4-FFF2-40B4-BE49-F238E27FC236}">
                <a16:creationId xmlns:a16="http://schemas.microsoft.com/office/drawing/2014/main" id="{0A7D7514-28E0-C12A-E96C-FCA758375AA3}"/>
              </a:ext>
            </a:extLst>
          </p:cNvPr>
          <p:cNvPicPr>
            <a:picLocks noChangeAspect="1"/>
          </p:cNvPicPr>
          <p:nvPr/>
        </p:nvPicPr>
        <p:blipFill>
          <a:blip r:embed="rId6"/>
          <a:stretch>
            <a:fillRect/>
          </a:stretch>
        </p:blipFill>
        <p:spPr>
          <a:xfrm>
            <a:off x="1691184" y="1263651"/>
            <a:ext cx="8748464" cy="2008100"/>
          </a:xfrm>
          <a:prstGeom prst="rect">
            <a:avLst/>
          </a:prstGeom>
        </p:spPr>
      </p:pic>
      <p:sp>
        <p:nvSpPr>
          <p:cNvPr id="13" name="Rounded Rectangle 12">
            <a:extLst>
              <a:ext uri="{FF2B5EF4-FFF2-40B4-BE49-F238E27FC236}">
                <a16:creationId xmlns:a16="http://schemas.microsoft.com/office/drawing/2014/main" id="{05231039-6A41-4195-9187-4CED60AC72AD}"/>
              </a:ext>
              <a:ext uri="{C183D7F6-B498-43B3-948B-1728B52AA6E4}">
                <adec:decorative xmlns:adec="http://schemas.microsoft.com/office/drawing/2017/decorative" val="1"/>
              </a:ext>
            </a:extLst>
          </p:cNvPr>
          <p:cNvSpPr>
            <a:spLocks noChangeArrowheads="1"/>
          </p:cNvSpPr>
          <p:nvPr/>
        </p:nvSpPr>
        <p:spPr bwMode="auto">
          <a:xfrm>
            <a:off x="2954922" y="1371467"/>
            <a:ext cx="1340878" cy="287338"/>
          </a:xfrm>
          <a:prstGeom prst="roundRect">
            <a:avLst>
              <a:gd name="adj" fmla="val 16667"/>
            </a:avLst>
          </a:prstGeom>
          <a:noFill/>
          <a:ln w="28575" algn="ctr">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endParaRPr lang="en-CA" altLang="en-US" sz="2400"/>
          </a:p>
        </p:txBody>
      </p:sp>
      <p:sp>
        <p:nvSpPr>
          <p:cNvPr id="14" name="Rounded Rectangle 13">
            <a:extLst>
              <a:ext uri="{FF2B5EF4-FFF2-40B4-BE49-F238E27FC236}">
                <a16:creationId xmlns:a16="http://schemas.microsoft.com/office/drawing/2014/main" id="{1DCEAEDF-49F7-7A5C-81B8-2D6F5C7F5E1F}"/>
              </a:ext>
              <a:ext uri="{C183D7F6-B498-43B3-948B-1728B52AA6E4}">
                <adec:decorative xmlns:adec="http://schemas.microsoft.com/office/drawing/2017/decorative" val="1"/>
              </a:ext>
            </a:extLst>
          </p:cNvPr>
          <p:cNvSpPr>
            <a:spLocks noChangeArrowheads="1"/>
          </p:cNvSpPr>
          <p:nvPr/>
        </p:nvSpPr>
        <p:spPr bwMode="auto">
          <a:xfrm>
            <a:off x="3286125" y="2204864"/>
            <a:ext cx="1657350" cy="347749"/>
          </a:xfrm>
          <a:prstGeom prst="roundRect">
            <a:avLst>
              <a:gd name="adj" fmla="val 16667"/>
            </a:avLst>
          </a:prstGeom>
          <a:noFill/>
          <a:ln w="28575" algn="ctr">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endParaRPr lang="en-CA" altLang="en-US" sz="2400"/>
          </a:p>
        </p:txBody>
      </p:sp>
      <p:cxnSp>
        <p:nvCxnSpPr>
          <p:cNvPr id="17" name="Straight Arrow Connector 16">
            <a:extLst>
              <a:ext uri="{FF2B5EF4-FFF2-40B4-BE49-F238E27FC236}">
                <a16:creationId xmlns:a16="http://schemas.microsoft.com/office/drawing/2014/main" id="{4F138703-898A-B9F7-3AE9-6A83AF508801}"/>
              </a:ext>
              <a:ext uri="{C183D7F6-B498-43B3-948B-1728B52AA6E4}">
                <adec:decorative xmlns:adec="http://schemas.microsoft.com/office/drawing/2017/decorative" val="1"/>
              </a:ext>
            </a:extLst>
          </p:cNvPr>
          <p:cNvCxnSpPr>
            <a:cxnSpLocks noChangeShapeType="1"/>
          </p:cNvCxnSpPr>
          <p:nvPr/>
        </p:nvCxnSpPr>
        <p:spPr bwMode="auto">
          <a:xfrm>
            <a:off x="2978551" y="2006073"/>
            <a:ext cx="307575" cy="261628"/>
          </a:xfrm>
          <a:prstGeom prst="straightConnector1">
            <a:avLst/>
          </a:prstGeom>
          <a:noFill/>
          <a:ln w="25400" algn="ctr">
            <a:solidFill>
              <a:srgbClr val="0033CC"/>
            </a:solidFill>
            <a:round/>
            <a:headEnd/>
            <a:tailEnd type="arrow" w="med" len="med"/>
          </a:ln>
          <a:extLst>
            <a:ext uri="{909E8E84-426E-40DD-AFC4-6F175D3DCCD1}">
              <a14:hiddenFill xmlns:a14="http://schemas.microsoft.com/office/drawing/2010/main">
                <a:noFill/>
              </a14:hiddenFill>
            </a:ext>
          </a:extLst>
        </p:spPr>
      </p:cxnSp>
      <p:cxnSp>
        <p:nvCxnSpPr>
          <p:cNvPr id="26" name="Straight Arrow Connector 25">
            <a:extLst>
              <a:ext uri="{FF2B5EF4-FFF2-40B4-BE49-F238E27FC236}">
                <a16:creationId xmlns:a16="http://schemas.microsoft.com/office/drawing/2014/main" id="{90A1397D-6FCD-0117-8019-6093B6462946}"/>
              </a:ext>
              <a:ext uri="{C183D7F6-B498-43B3-948B-1728B52AA6E4}">
                <adec:decorative xmlns:adec="http://schemas.microsoft.com/office/drawing/2017/decorative" val="1"/>
              </a:ext>
            </a:extLst>
          </p:cNvPr>
          <p:cNvCxnSpPr>
            <a:cxnSpLocks noChangeShapeType="1"/>
          </p:cNvCxnSpPr>
          <p:nvPr/>
        </p:nvCxnSpPr>
        <p:spPr bwMode="auto">
          <a:xfrm flipH="1" flipV="1">
            <a:off x="4314168" y="1587802"/>
            <a:ext cx="3978934" cy="797991"/>
          </a:xfrm>
          <a:prstGeom prst="straightConnector1">
            <a:avLst/>
          </a:prstGeom>
          <a:noFill/>
          <a:ln w="25400" algn="ctr">
            <a:solidFill>
              <a:srgbClr val="0033CC"/>
            </a:solidFill>
            <a:round/>
            <a:headEnd/>
            <a:tailEnd type="arrow" w="med" len="med"/>
          </a:ln>
          <a:extLst>
            <a:ext uri="{909E8E84-426E-40DD-AFC4-6F175D3DCCD1}">
              <a14:hiddenFill xmlns:a14="http://schemas.microsoft.com/office/drawing/2010/main">
                <a:noFill/>
              </a14:hiddenFill>
            </a:ext>
          </a:extLst>
        </p:spPr>
      </p:cxnSp>
      <p:sp>
        <p:nvSpPr>
          <p:cNvPr id="62473" name="Rectangle 37">
            <a:extLst>
              <a:ext uri="{FF2B5EF4-FFF2-40B4-BE49-F238E27FC236}">
                <a16:creationId xmlns:a16="http://schemas.microsoft.com/office/drawing/2014/main" id="{B834017F-3DB7-1573-5B75-ED157D5E78B6}"/>
              </a:ext>
            </a:extLst>
          </p:cNvPr>
          <p:cNvSpPr>
            <a:spLocks noChangeArrowheads="1"/>
          </p:cNvSpPr>
          <p:nvPr/>
        </p:nvSpPr>
        <p:spPr bwMode="auto">
          <a:xfrm>
            <a:off x="1696262" y="3736009"/>
            <a:ext cx="3140126" cy="2447405"/>
          </a:xfrm>
          <a:prstGeom prst="rect">
            <a:avLst/>
          </a:prstGeom>
          <a:solidFill>
            <a:srgbClr val="FFFF99"/>
          </a:solidFill>
          <a:ln>
            <a:noFill/>
          </a:ln>
          <a:extLst>
            <a:ext uri="{91240B29-F687-4F45-9708-019B960494DF}">
              <a14:hiddenLine xmlns:a14="http://schemas.microsoft.com/office/drawing/2010/main" w="9525" algn="ctr">
                <a:solidFill>
                  <a:srgbClr val="000000"/>
                </a:solidFill>
                <a:round/>
                <a:headEnd/>
                <a:tailEnd/>
              </a14:hiddenLine>
            </a:ext>
          </a:extLst>
        </p:spPr>
        <p:txBody>
          <a:bodyPr lIns="91440" tIns="45720" rIns="91440" bIns="45720" anchor="t"/>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a:r>
              <a:rPr lang="en-CA" altLang="en-US" sz="2200" dirty="0">
                <a:solidFill>
                  <a:schemeClr val="tx1"/>
                </a:solidFill>
                <a:latin typeface="Calibri"/>
                <a:ea typeface="ＭＳ Ｐゴシック"/>
              </a:rPr>
              <a:t>Includes over </a:t>
            </a:r>
            <a:br>
              <a:rPr lang="en-CA" altLang="en-US" sz="2200" dirty="0">
                <a:latin typeface="Calibri" panose="020F0502020204030204" pitchFamily="34" charset="0"/>
              </a:rPr>
            </a:br>
            <a:r>
              <a:rPr lang="en-CA" altLang="en-US" sz="2200" dirty="0">
                <a:solidFill>
                  <a:schemeClr val="tx1"/>
                </a:solidFill>
                <a:latin typeface="Calibri"/>
                <a:ea typeface="ＭＳ Ｐゴシック"/>
              </a:rPr>
              <a:t>1,700 U.S., </a:t>
            </a:r>
            <a:br>
              <a:rPr lang="en-CA" altLang="en-US" sz="2200" dirty="0">
                <a:latin typeface="Calibri" panose="020F0502020204030204" pitchFamily="34" charset="0"/>
              </a:rPr>
            </a:br>
            <a:r>
              <a:rPr lang="en-CA" altLang="en-US" sz="2200" dirty="0">
                <a:solidFill>
                  <a:schemeClr val="tx1"/>
                </a:solidFill>
                <a:latin typeface="Calibri"/>
                <a:ea typeface="ＭＳ Ｐゴシック"/>
              </a:rPr>
              <a:t> 430 </a:t>
            </a:r>
            <a:r>
              <a:rPr lang="en-CA" altLang="en-US" sz="2200" b="1" dirty="0">
                <a:solidFill>
                  <a:schemeClr val="tx1"/>
                </a:solidFill>
                <a:latin typeface="Calibri"/>
                <a:ea typeface="ＭＳ Ｐゴシック"/>
              </a:rPr>
              <a:t>Canadian</a:t>
            </a:r>
            <a:r>
              <a:rPr lang="en-CA" altLang="en-US" sz="2200" dirty="0">
                <a:solidFill>
                  <a:schemeClr val="tx1"/>
                </a:solidFill>
                <a:latin typeface="Calibri"/>
                <a:ea typeface="ＭＳ Ｐゴシック"/>
              </a:rPr>
              <a:t>, </a:t>
            </a:r>
            <a:br>
              <a:rPr lang="en-CA" altLang="en-US" sz="2200" dirty="0">
                <a:latin typeface="Calibri" panose="020F0502020204030204" pitchFamily="34" charset="0"/>
              </a:rPr>
            </a:br>
            <a:r>
              <a:rPr lang="en-CA" altLang="en-US" sz="2200" dirty="0">
                <a:solidFill>
                  <a:schemeClr val="tx1"/>
                </a:solidFill>
                <a:latin typeface="Calibri"/>
                <a:ea typeface="ＭＳ Ｐゴシック"/>
              </a:rPr>
              <a:t>100s of provincial </a:t>
            </a:r>
            <a:br>
              <a:rPr lang="en-CA" altLang="en-US" sz="2200" dirty="0">
                <a:solidFill>
                  <a:schemeClr val="tx1"/>
                </a:solidFill>
                <a:latin typeface="Calibri"/>
                <a:ea typeface="ＭＳ Ｐゴシック"/>
              </a:rPr>
            </a:br>
            <a:r>
              <a:rPr lang="en-CA" altLang="en-US" sz="2200" dirty="0">
                <a:solidFill>
                  <a:schemeClr val="tx1"/>
                </a:solidFill>
                <a:latin typeface="Calibri"/>
                <a:ea typeface="ＭＳ Ｐゴシック"/>
              </a:rPr>
              <a:t>&amp; 74 global industries, many at the 5-digit NAICS level.</a:t>
            </a:r>
          </a:p>
        </p:txBody>
      </p:sp>
      <p:sp>
        <p:nvSpPr>
          <p:cNvPr id="19" name="Rectangle 14">
            <a:extLst>
              <a:ext uri="{FF2B5EF4-FFF2-40B4-BE49-F238E27FC236}">
                <a16:creationId xmlns:a16="http://schemas.microsoft.com/office/drawing/2014/main" id="{CC085094-D1E7-9D4B-DED6-DD86658F7EDE}"/>
              </a:ext>
            </a:extLst>
          </p:cNvPr>
          <p:cNvSpPr>
            <a:spLocks noChangeArrowheads="1"/>
          </p:cNvSpPr>
          <p:nvPr/>
        </p:nvSpPr>
        <p:spPr bwMode="auto">
          <a:xfrm>
            <a:off x="1774826" y="260351"/>
            <a:ext cx="1368425" cy="504825"/>
          </a:xfrm>
          <a:prstGeom prst="rect">
            <a:avLst/>
          </a:prstGeom>
          <a:solidFill>
            <a:schemeClr val="bg1">
              <a:lumMod val="85000"/>
            </a:schemeClr>
          </a:solidFill>
          <a:ln w="9525" algn="ctr">
            <a:solidFill>
              <a:schemeClr val="tx1"/>
            </a:solidFill>
            <a:round/>
            <a:headEnd/>
            <a:tailEnd/>
          </a:ln>
        </p:spPr>
        <p:txBody>
          <a:bodyPr anchor="ctr"/>
          <a:lstStyle/>
          <a:p>
            <a:pPr algn="ctr">
              <a:lnSpc>
                <a:spcPct val="101000"/>
              </a:lnSpc>
              <a:buClr>
                <a:srgbClr val="000000"/>
              </a:buClr>
              <a:buSzPct val="100000"/>
              <a:buFont typeface="Verdana" pitchFamily="34" charset="0"/>
              <a:buNone/>
              <a:defRPr/>
            </a:pPr>
            <a:r>
              <a:rPr lang="en-CA" altLang="en-US" sz="2000" b="1">
                <a:solidFill>
                  <a:srgbClr val="990000"/>
                </a:solidFill>
                <a:latin typeface="Gisha" pitchFamily="34" charset="-79"/>
                <a:cs typeface="Gisha" pitchFamily="34" charset="-79"/>
              </a:rPr>
              <a:t>P</a:t>
            </a:r>
            <a:r>
              <a:rPr lang="en-CA" altLang="en-US" sz="2000" b="1">
                <a:solidFill>
                  <a:srgbClr val="FF9933"/>
                </a:solidFill>
                <a:latin typeface="Gisha" pitchFamily="34" charset="-79"/>
                <a:cs typeface="Gisha" pitchFamily="34" charset="-79"/>
              </a:rPr>
              <a:t>E</a:t>
            </a:r>
            <a:r>
              <a:rPr lang="en-CA" altLang="en-US" sz="2000" b="1">
                <a:solidFill>
                  <a:schemeClr val="accent2">
                    <a:lumMod val="75000"/>
                  </a:schemeClr>
                </a:solidFill>
                <a:latin typeface="Gisha" pitchFamily="34" charset="-79"/>
                <a:cs typeface="Gisha" pitchFamily="34" charset="-79"/>
              </a:rPr>
              <a:t>S</a:t>
            </a:r>
            <a:r>
              <a:rPr lang="en-CA" altLang="en-US" sz="2000" b="1">
                <a:solidFill>
                  <a:srgbClr val="FF6699"/>
                </a:solidFill>
                <a:latin typeface="Gisha" pitchFamily="34" charset="-79"/>
                <a:cs typeface="Gisha" pitchFamily="34" charset="-79"/>
              </a:rPr>
              <a:t>T</a:t>
            </a:r>
            <a:r>
              <a:rPr lang="en-CA" altLang="en-US" sz="2000" b="1">
                <a:solidFill>
                  <a:srgbClr val="00B050"/>
                </a:solidFill>
                <a:latin typeface="Gisha" pitchFamily="34" charset="-79"/>
                <a:cs typeface="Gisha" pitchFamily="34" charset="-79"/>
              </a:rPr>
              <a:t>E</a:t>
            </a:r>
            <a:r>
              <a:rPr lang="en-CA" altLang="en-US" sz="2000" b="1">
                <a:solidFill>
                  <a:srgbClr val="00B0F0"/>
                </a:solidFill>
                <a:latin typeface="Gisha" pitchFamily="34" charset="-79"/>
                <a:cs typeface="Gisha" pitchFamily="34" charset="-79"/>
              </a:rPr>
              <a:t>L</a:t>
            </a:r>
          </a:p>
        </p:txBody>
      </p:sp>
      <p:sp>
        <p:nvSpPr>
          <p:cNvPr id="15" name="Rounded Rectangle 14">
            <a:extLst>
              <a:ext uri="{FF2B5EF4-FFF2-40B4-BE49-F238E27FC236}">
                <a16:creationId xmlns:a16="http://schemas.microsoft.com/office/drawing/2014/main" id="{E3E3D41A-C1C9-F1AF-8284-0E4B75FD91AD}"/>
              </a:ext>
              <a:ext uri="{C183D7F6-B498-43B3-948B-1728B52AA6E4}">
                <adec:decorative xmlns:adec="http://schemas.microsoft.com/office/drawing/2017/decorative" val="1"/>
              </a:ext>
            </a:extLst>
          </p:cNvPr>
          <p:cNvSpPr>
            <a:spLocks noChangeArrowheads="1"/>
          </p:cNvSpPr>
          <p:nvPr/>
        </p:nvSpPr>
        <p:spPr bwMode="auto">
          <a:xfrm>
            <a:off x="5251277" y="5661249"/>
            <a:ext cx="2644949" cy="238919"/>
          </a:xfrm>
          <a:prstGeom prst="roundRect">
            <a:avLst>
              <a:gd name="adj" fmla="val 16667"/>
            </a:avLst>
          </a:prstGeom>
          <a:noFill/>
          <a:ln w="28575" algn="ctr">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endParaRPr lang="en-CA" altLang="en-US" sz="2400"/>
          </a:p>
        </p:txBody>
      </p:sp>
      <p:sp>
        <p:nvSpPr>
          <p:cNvPr id="62477" name="Rectangle 7">
            <a:extLst>
              <a:ext uri="{FF2B5EF4-FFF2-40B4-BE49-F238E27FC236}">
                <a16:creationId xmlns:a16="http://schemas.microsoft.com/office/drawing/2014/main" id="{3F376022-7715-57C1-315E-2D395D6ACDC4}"/>
              </a:ext>
            </a:extLst>
          </p:cNvPr>
          <p:cNvSpPr>
            <a:spLocks noChangeArrowheads="1"/>
          </p:cNvSpPr>
          <p:nvPr/>
        </p:nvSpPr>
        <p:spPr bwMode="auto">
          <a:xfrm>
            <a:off x="7942537" y="2174493"/>
            <a:ext cx="2376487" cy="719138"/>
          </a:xfrm>
          <a:prstGeom prst="rect">
            <a:avLst/>
          </a:prstGeom>
          <a:solidFill>
            <a:srgbClr val="FFFF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a:r>
              <a:rPr lang="en-CA" altLang="en-US" b="1">
                <a:solidFill>
                  <a:srgbClr val="0033CC"/>
                </a:solidFill>
                <a:latin typeface="Calibri" panose="020F0502020204030204" pitchFamily="34" charset="0"/>
              </a:rPr>
              <a:t>Browse</a:t>
            </a:r>
            <a:r>
              <a:rPr lang="en-CA" altLang="en-US">
                <a:solidFill>
                  <a:schemeClr val="tx1"/>
                </a:solidFill>
                <a:latin typeface="Calibri" panose="020F0502020204030204" pitchFamily="34" charset="0"/>
              </a:rPr>
              <a:t> or </a:t>
            </a:r>
            <a:r>
              <a:rPr lang="en-CA" altLang="en-US" b="1">
                <a:solidFill>
                  <a:srgbClr val="FF3399"/>
                </a:solidFill>
                <a:latin typeface="Calibri" panose="020F0502020204030204" pitchFamily="34" charset="0"/>
              </a:rPr>
              <a:t>Search</a:t>
            </a:r>
            <a:br>
              <a:rPr lang="en-CA" altLang="en-US" b="1">
                <a:solidFill>
                  <a:schemeClr val="tx1"/>
                </a:solidFill>
                <a:latin typeface="Calibri" panose="020F0502020204030204" pitchFamily="34" charset="0"/>
              </a:rPr>
            </a:br>
            <a:r>
              <a:rPr lang="en-CA" altLang="en-US">
                <a:solidFill>
                  <a:schemeClr val="tx1"/>
                </a:solidFill>
                <a:latin typeface="Calibri" panose="020F0502020204030204" pitchFamily="34" charset="0"/>
              </a:rPr>
              <a:t>for industry reports</a:t>
            </a:r>
          </a:p>
        </p:txBody>
      </p:sp>
      <p:cxnSp>
        <p:nvCxnSpPr>
          <p:cNvPr id="18" name="Straight Arrow Connector 17">
            <a:extLst>
              <a:ext uri="{FF2B5EF4-FFF2-40B4-BE49-F238E27FC236}">
                <a16:creationId xmlns:a16="http://schemas.microsoft.com/office/drawing/2014/main" id="{1ABDB222-EF3B-947A-200D-FD4C579BE171}"/>
              </a:ext>
              <a:ext uri="{C183D7F6-B498-43B3-948B-1728B52AA6E4}">
                <adec:decorative xmlns:adec="http://schemas.microsoft.com/office/drawing/2017/decorative" val="1"/>
              </a:ext>
            </a:extLst>
          </p:cNvPr>
          <p:cNvCxnSpPr>
            <a:cxnSpLocks noChangeShapeType="1"/>
          </p:cNvCxnSpPr>
          <p:nvPr/>
        </p:nvCxnSpPr>
        <p:spPr bwMode="auto">
          <a:xfrm>
            <a:off x="4655840" y="2565400"/>
            <a:ext cx="576560" cy="719138"/>
          </a:xfrm>
          <a:prstGeom prst="straightConnector1">
            <a:avLst/>
          </a:prstGeom>
          <a:noFill/>
          <a:ln w="25400" algn="ctr">
            <a:solidFill>
              <a:srgbClr val="0033CC"/>
            </a:solidFill>
            <a:round/>
            <a:headEnd/>
            <a:tailEnd type="arrow" w="med" len="med"/>
          </a:ln>
          <a:extLst>
            <a:ext uri="{909E8E84-426E-40DD-AFC4-6F175D3DCCD1}">
              <a14:hiddenFill xmlns:a14="http://schemas.microsoft.com/office/drawing/2010/main">
                <a:noFill/>
              </a14:hiddenFill>
            </a:ext>
          </a:extLst>
        </p:spPr>
      </p:cxnSp>
      <p:sp>
        <p:nvSpPr>
          <p:cNvPr id="20" name="Rounded Rectangle 20">
            <a:extLst>
              <a:ext uri="{FF2B5EF4-FFF2-40B4-BE49-F238E27FC236}">
                <a16:creationId xmlns:a16="http://schemas.microsoft.com/office/drawing/2014/main" id="{13704B6E-DE6C-63BA-68DD-3E361C11A6C1}"/>
              </a:ext>
            </a:extLst>
          </p:cNvPr>
          <p:cNvSpPr>
            <a:spLocks noChangeArrowheads="1"/>
          </p:cNvSpPr>
          <p:nvPr/>
        </p:nvSpPr>
        <p:spPr bwMode="auto">
          <a:xfrm>
            <a:off x="8112225" y="3156773"/>
            <a:ext cx="2233613" cy="1295400"/>
          </a:xfrm>
          <a:prstGeom prst="roundRect">
            <a:avLst>
              <a:gd name="adj" fmla="val 16667"/>
            </a:avLst>
          </a:prstGeom>
          <a:solidFill>
            <a:schemeClr val="accent1">
              <a:lumMod val="60000"/>
              <a:lumOff val="40000"/>
            </a:schemeClr>
          </a:solidFill>
          <a:ln w="28575" algn="ctr">
            <a:noFill/>
            <a:round/>
            <a:headEnd/>
            <a:tailEnd/>
          </a:ln>
        </p:spPr>
        <p:txBody>
          <a:bodyPr/>
          <a:lstStyle/>
          <a:p>
            <a:pPr algn="ctr">
              <a:lnSpc>
                <a:spcPct val="101000"/>
              </a:lnSpc>
              <a:buClr>
                <a:srgbClr val="000000"/>
              </a:buClr>
              <a:buSzPct val="100000"/>
              <a:defRPr/>
            </a:pPr>
            <a:r>
              <a:rPr lang="en-CA">
                <a:solidFill>
                  <a:schemeClr val="tx1"/>
                </a:solidFill>
                <a:latin typeface="Calibri" pitchFamily="34" charset="0"/>
              </a:rPr>
              <a:t>Includes </a:t>
            </a:r>
            <a:r>
              <a:rPr lang="en-CA" b="1">
                <a:solidFill>
                  <a:schemeClr val="tx1"/>
                </a:solidFill>
                <a:latin typeface="Calibri" pitchFamily="34" charset="0"/>
              </a:rPr>
              <a:t>COVID-19</a:t>
            </a:r>
            <a:r>
              <a:rPr lang="en-CA">
                <a:solidFill>
                  <a:schemeClr val="tx1"/>
                </a:solidFill>
                <a:latin typeface="Calibri" pitchFamily="34" charset="0"/>
              </a:rPr>
              <a:t> impact and assessment tools plus insights.</a:t>
            </a:r>
            <a:br>
              <a:rPr lang="en-CA">
                <a:solidFill>
                  <a:schemeClr val="tx1"/>
                </a:solidFill>
                <a:latin typeface="Calibri" pitchFamily="34" charset="0"/>
              </a:rPr>
            </a:br>
            <a:endParaRPr lang="en-CA">
              <a:solidFill>
                <a:schemeClr val="tx1"/>
              </a:solidFill>
              <a:latin typeface="Calibri" pitchFamily="34" charset="0"/>
            </a:endParaRPr>
          </a:p>
        </p:txBody>
      </p:sp>
      <p:sp>
        <p:nvSpPr>
          <p:cNvPr id="12" name="Rectangle 11">
            <a:extLst>
              <a:ext uri="{FF2B5EF4-FFF2-40B4-BE49-F238E27FC236}">
                <a16:creationId xmlns:a16="http://schemas.microsoft.com/office/drawing/2014/main" id="{05E37776-185F-6762-06A0-357B4C88A089}"/>
              </a:ext>
            </a:extLst>
          </p:cNvPr>
          <p:cNvSpPr>
            <a:spLocks noChangeArrowheads="1"/>
          </p:cNvSpPr>
          <p:nvPr/>
        </p:nvSpPr>
        <p:spPr bwMode="auto">
          <a:xfrm>
            <a:off x="8150226" y="1412085"/>
            <a:ext cx="1385660" cy="24254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r>
              <a:rPr lang="en-CA" altLang="en-US" sz="1000" b="1">
                <a:solidFill>
                  <a:schemeClr val="tx1"/>
                </a:solidFill>
                <a:latin typeface="Courier New" panose="02070309020205020404" pitchFamily="49" charset="0"/>
                <a:cs typeface="Courier New" panose="02070309020205020404" pitchFamily="49" charset="0"/>
              </a:rPr>
              <a:t>wireless </a:t>
            </a:r>
            <a:r>
              <a:rPr lang="en-CA" altLang="en-US" sz="1000" b="1" err="1">
                <a:solidFill>
                  <a:schemeClr val="tx1"/>
                </a:solidFill>
                <a:latin typeface="Courier New" panose="02070309020205020404" pitchFamily="49" charset="0"/>
                <a:cs typeface="Courier New" panose="02070309020205020404" pitchFamily="49" charset="0"/>
              </a:rPr>
              <a:t>canada</a:t>
            </a:r>
            <a:endParaRPr lang="en-CA" altLang="en-US" sz="1000" b="1">
              <a:solidFill>
                <a:schemeClr val="tx1"/>
              </a:solidFill>
              <a:latin typeface="Courier New" panose="02070309020205020404" pitchFamily="49" charset="0"/>
              <a:cs typeface="Courier New" panose="02070309020205020404" pitchFamily="49" charset="0"/>
            </a:endParaRPr>
          </a:p>
        </p:txBody>
      </p:sp>
      <p:sp>
        <p:nvSpPr>
          <p:cNvPr id="25" name="Rounded Rectangle 24">
            <a:extLst>
              <a:ext uri="{FF2B5EF4-FFF2-40B4-BE49-F238E27FC236}">
                <a16:creationId xmlns:a16="http://schemas.microsoft.com/office/drawing/2014/main" id="{4100BB09-26D9-BB9C-E7E6-931A634D3AF1}"/>
              </a:ext>
              <a:ext uri="{C183D7F6-B498-43B3-948B-1728B52AA6E4}">
                <adec:decorative xmlns:adec="http://schemas.microsoft.com/office/drawing/2017/decorative" val="1"/>
              </a:ext>
            </a:extLst>
          </p:cNvPr>
          <p:cNvSpPr>
            <a:spLocks noChangeArrowheads="1"/>
          </p:cNvSpPr>
          <p:nvPr/>
        </p:nvSpPr>
        <p:spPr bwMode="auto">
          <a:xfrm>
            <a:off x="8112224" y="1388681"/>
            <a:ext cx="1423662" cy="287337"/>
          </a:xfrm>
          <a:prstGeom prst="roundRect">
            <a:avLst>
              <a:gd name="adj" fmla="val 16667"/>
            </a:avLst>
          </a:prstGeom>
          <a:noFill/>
          <a:ln w="28575" algn="ctr">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endParaRPr lang="en-CA" altLang="en-US" sz="2400">
              <a:solidFill>
                <a:srgbClr val="FF3399"/>
              </a:solidFill>
            </a:endParaRPr>
          </a:p>
        </p:txBody>
      </p:sp>
      <p:sp>
        <p:nvSpPr>
          <p:cNvPr id="24" name="Rounded Rectangle 23">
            <a:extLst>
              <a:ext uri="{FF2B5EF4-FFF2-40B4-BE49-F238E27FC236}">
                <a16:creationId xmlns:a16="http://schemas.microsoft.com/office/drawing/2014/main" id="{171C1882-B223-7626-68BD-0AE6C435B5F0}"/>
              </a:ext>
              <a:ext uri="{C183D7F6-B498-43B3-948B-1728B52AA6E4}">
                <adec:decorative xmlns:adec="http://schemas.microsoft.com/office/drawing/2017/decorative" val="1"/>
              </a:ext>
            </a:extLst>
          </p:cNvPr>
          <p:cNvSpPr>
            <a:spLocks noChangeArrowheads="1"/>
          </p:cNvSpPr>
          <p:nvPr/>
        </p:nvSpPr>
        <p:spPr bwMode="auto">
          <a:xfrm>
            <a:off x="5807968" y="1371601"/>
            <a:ext cx="913260" cy="287337"/>
          </a:xfrm>
          <a:prstGeom prst="roundRect">
            <a:avLst>
              <a:gd name="adj" fmla="val 16667"/>
            </a:avLst>
          </a:prstGeom>
          <a:noFill/>
          <a:ln w="28575" algn="ctr">
            <a:solidFill>
              <a:schemeClr val="accent1">
                <a:lumMod val="60000"/>
                <a:lumOff val="40000"/>
              </a:schemeClr>
            </a:solidFill>
            <a:round/>
            <a:headEnd/>
            <a:tailEnd/>
          </a:ln>
        </p:spPr>
        <p:txBody>
          <a:bodyPr/>
          <a:lstStyle/>
          <a:p>
            <a:pPr>
              <a:defRPr/>
            </a:pPr>
            <a:endParaRPr lang="en-CA" sz="2400"/>
          </a:p>
        </p:txBody>
      </p:sp>
      <p:cxnSp>
        <p:nvCxnSpPr>
          <p:cNvPr id="29" name="Straight Arrow Connector 28">
            <a:extLst>
              <a:ext uri="{FF2B5EF4-FFF2-40B4-BE49-F238E27FC236}">
                <a16:creationId xmlns:a16="http://schemas.microsoft.com/office/drawing/2014/main" id="{8AE94211-8BAE-85A2-7EBA-36433902A70E}"/>
              </a:ext>
              <a:ext uri="{C183D7F6-B498-43B3-948B-1728B52AA6E4}">
                <adec:decorative xmlns:adec="http://schemas.microsoft.com/office/drawing/2017/decorative" val="1"/>
              </a:ext>
            </a:extLst>
          </p:cNvPr>
          <p:cNvCxnSpPr>
            <a:cxnSpLocks noChangeShapeType="1"/>
          </p:cNvCxnSpPr>
          <p:nvPr/>
        </p:nvCxnSpPr>
        <p:spPr bwMode="auto">
          <a:xfrm flipV="1">
            <a:off x="9428089" y="1794286"/>
            <a:ext cx="0" cy="384558"/>
          </a:xfrm>
          <a:prstGeom prst="straightConnector1">
            <a:avLst/>
          </a:prstGeom>
          <a:noFill/>
          <a:ln w="25400" algn="ctr">
            <a:solidFill>
              <a:srgbClr val="FF3399"/>
            </a:solidFill>
            <a:round/>
            <a:headEnd/>
            <a:tailEnd type="arrow" w="med" len="med"/>
          </a:ln>
          <a:extLst>
            <a:ext uri="{909E8E84-426E-40DD-AFC4-6F175D3DCCD1}">
              <a14:hiddenFill xmlns:a14="http://schemas.microsoft.com/office/drawing/2010/main">
                <a:noFill/>
              </a14:hiddenFill>
            </a:ext>
          </a:extLst>
        </p:spPr>
      </p:cxnSp>
      <p:sp>
        <p:nvSpPr>
          <p:cNvPr id="4" name="Rounded Rectangle 20">
            <a:extLst>
              <a:ext uri="{FF2B5EF4-FFF2-40B4-BE49-F238E27FC236}">
                <a16:creationId xmlns:a16="http://schemas.microsoft.com/office/drawing/2014/main" id="{B5860F52-D9D6-CB65-C1E9-2AAC272458C1}"/>
              </a:ext>
            </a:extLst>
          </p:cNvPr>
          <p:cNvSpPr>
            <a:spLocks noChangeArrowheads="1"/>
          </p:cNvSpPr>
          <p:nvPr/>
        </p:nvSpPr>
        <p:spPr bwMode="auto">
          <a:xfrm>
            <a:off x="8190955" y="4771673"/>
            <a:ext cx="2233612" cy="1128494"/>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a:lnSpc>
                <a:spcPct val="101000"/>
              </a:lnSpc>
              <a:buClr>
                <a:srgbClr val="000000"/>
              </a:buClr>
              <a:buSzPct val="100000"/>
            </a:pPr>
            <a:r>
              <a:rPr lang="en-CA" altLang="en-US" b="1" dirty="0">
                <a:solidFill>
                  <a:schemeClr val="tx1"/>
                </a:solidFill>
                <a:latin typeface="Calibri" panose="020F0502020204030204" pitchFamily="34" charset="0"/>
              </a:rPr>
              <a:t>IBISWorld Article: </a:t>
            </a:r>
            <a:br>
              <a:rPr lang="en-CA" altLang="en-US" dirty="0">
                <a:solidFill>
                  <a:schemeClr val="tx1"/>
                </a:solidFill>
                <a:latin typeface="Calibri" panose="020F0502020204030204" pitchFamily="34" charset="0"/>
              </a:rPr>
            </a:br>
            <a:r>
              <a:rPr lang="en-CA" altLang="en-US" dirty="0">
                <a:solidFill>
                  <a:schemeClr val="tx1"/>
                </a:solidFill>
                <a:latin typeface="Calibri" panose="020F0502020204030204" pitchFamily="34" charset="0"/>
                <a:hlinkClick r:id="rId7"/>
              </a:rPr>
              <a:t>How to Conduct a  PESTEL Analysis </a:t>
            </a:r>
            <a:endParaRPr lang="en-CA" altLang="en-US" dirty="0">
              <a:solidFill>
                <a:schemeClr val="tx1"/>
              </a:solidFill>
              <a:latin typeface="Calibri" panose="020F0502020204030204" pitchFamily="34" charset="0"/>
            </a:endParaRPr>
          </a:p>
        </p:txBody>
      </p:sp>
      <p:cxnSp>
        <p:nvCxnSpPr>
          <p:cNvPr id="32" name="Straight Arrow Connector 31">
            <a:extLst>
              <a:ext uri="{FF2B5EF4-FFF2-40B4-BE49-F238E27FC236}">
                <a16:creationId xmlns:a16="http://schemas.microsoft.com/office/drawing/2014/main" id="{FCD93A57-95E1-6F3C-BF33-071AE38B38F2}"/>
              </a:ext>
              <a:ext uri="{C183D7F6-B498-43B3-948B-1728B52AA6E4}">
                <adec:decorative xmlns:adec="http://schemas.microsoft.com/office/drawing/2017/decorative" val="1"/>
              </a:ext>
            </a:extLst>
          </p:cNvPr>
          <p:cNvCxnSpPr>
            <a:cxnSpLocks noChangeShapeType="1"/>
          </p:cNvCxnSpPr>
          <p:nvPr/>
        </p:nvCxnSpPr>
        <p:spPr bwMode="auto">
          <a:xfrm flipH="1">
            <a:off x="2978551" y="1678894"/>
            <a:ext cx="2721" cy="237939"/>
          </a:xfrm>
          <a:prstGeom prst="straightConnector1">
            <a:avLst/>
          </a:prstGeom>
          <a:noFill/>
          <a:ln w="25400" algn="ctr">
            <a:solidFill>
              <a:srgbClr val="0033CC"/>
            </a:solidFill>
            <a:round/>
            <a:headEnd/>
            <a:tailEnd type="arrow" w="med" len="med"/>
          </a:ln>
          <a:extLst>
            <a:ext uri="{909E8E84-426E-40DD-AFC4-6F175D3DCCD1}">
              <a14:hiddenFill xmlns:a14="http://schemas.microsoft.com/office/drawing/2010/main">
                <a:noFill/>
              </a14:hiddenFill>
            </a:ext>
          </a:extLst>
        </p:spPr>
      </p:cxn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
                                        <p:tgtEl>
                                          <p:spTgt spid="13"/>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childTnLst>
                          </p:cTn>
                        </p:par>
                        <p:par>
                          <p:cTn id="24" fill="hold" nodeType="afterGroup">
                            <p:stCondLst>
                              <p:cond delay="2500"/>
                            </p:stCondLst>
                            <p:childTnLst>
                              <p:par>
                                <p:cTn id="25" presetID="2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dissolve">
                                      <p:cBhvr>
                                        <p:cTn id="35" dur="500"/>
                                        <p:tgtEl>
                                          <p:spTgt spid="1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par>
                          <p:cTn id="41" fill="hold" nodeType="afterGroup">
                            <p:stCondLst>
                              <p:cond delay="500"/>
                            </p:stCondLst>
                            <p:childTnLst>
                              <p:par>
                                <p:cTn id="42" presetID="9" presetClass="entr" presetSubtype="0"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dissolve">
                                      <p:cBhvr>
                                        <p:cTn id="44" dur="500"/>
                                        <p:tgtEl>
                                          <p:spTgt spid="25"/>
                                        </p:tgtEl>
                                      </p:cBhvr>
                                    </p:animEffect>
                                  </p:childTnLst>
                                </p:cTn>
                              </p:par>
                            </p:childTnLst>
                          </p:cTn>
                        </p:par>
                        <p:par>
                          <p:cTn id="45" fill="hold" nodeType="afterGroup">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2"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verted pyramid with base at top and five coloured sections.">
            <a:extLst>
              <a:ext uri="{FF2B5EF4-FFF2-40B4-BE49-F238E27FC236}">
                <a16:creationId xmlns:a16="http://schemas.microsoft.com/office/drawing/2014/main" id="{E05E0860-20CD-961B-BB62-D0B5BD78458D}"/>
              </a:ext>
            </a:extLst>
          </p:cNvPr>
          <p:cNvPicPr>
            <a:picLocks noChangeAspect="1"/>
          </p:cNvPicPr>
          <p:nvPr/>
        </p:nvPicPr>
        <p:blipFill rotWithShape="1">
          <a:blip r:embed="rId4">
            <a:extLst>
              <a:ext uri="{28A0092B-C50C-407E-A947-70E740481C1C}">
                <a14:useLocalDpi xmlns:a14="http://schemas.microsoft.com/office/drawing/2010/main" val="0"/>
              </a:ext>
            </a:extLst>
          </a:blip>
          <a:srcRect l="7023" r="8185"/>
          <a:stretch/>
        </p:blipFill>
        <p:spPr>
          <a:xfrm rot="10800000">
            <a:off x="218661" y="308294"/>
            <a:ext cx="1869522" cy="1654832"/>
          </a:xfrm>
          <a:prstGeom prst="rect">
            <a:avLst/>
          </a:prstGeom>
        </p:spPr>
      </p:pic>
      <p:sp>
        <p:nvSpPr>
          <p:cNvPr id="18436" name="Title 1">
            <a:extLst>
              <a:ext uri="{FF2B5EF4-FFF2-40B4-BE49-F238E27FC236}">
                <a16:creationId xmlns:a16="http://schemas.microsoft.com/office/drawing/2014/main" id="{259E534C-F450-FA7D-B0EF-0F818B605C0F}"/>
              </a:ext>
            </a:extLst>
          </p:cNvPr>
          <p:cNvSpPr>
            <a:spLocks noGrp="1" noChangeArrowheads="1"/>
          </p:cNvSpPr>
          <p:nvPr>
            <p:ph type="title"/>
          </p:nvPr>
        </p:nvSpPr>
        <p:spPr>
          <a:xfrm>
            <a:off x="1566367" y="355881"/>
            <a:ext cx="9979743" cy="1433513"/>
          </a:xfrm>
        </p:spPr>
        <p:txBody>
          <a:bodyPr/>
          <a:lstStyle/>
          <a:p>
            <a:r>
              <a:rPr lang="en-GB" altLang="en-US" dirty="0"/>
              <a:t>Hierarchical Arrangement</a:t>
            </a:r>
            <a:br>
              <a:rPr lang="en-GB" altLang="en-US" sz="4000" dirty="0"/>
            </a:br>
            <a:r>
              <a:rPr lang="en-GB" altLang="en-US" sz="3000" b="0" dirty="0"/>
              <a:t>The longer the code number, the more specific the industry</a:t>
            </a:r>
            <a:endParaRPr lang="en-US" altLang="en-US" sz="3000" b="0" dirty="0"/>
          </a:p>
        </p:txBody>
      </p:sp>
      <p:sp>
        <p:nvSpPr>
          <p:cNvPr id="18437" name="Content Placeholder 2">
            <a:extLst>
              <a:ext uri="{FF2B5EF4-FFF2-40B4-BE49-F238E27FC236}">
                <a16:creationId xmlns:a16="http://schemas.microsoft.com/office/drawing/2014/main" id="{27A4A6D3-6AE6-EE90-254D-02DB65B6EC11}"/>
              </a:ext>
            </a:extLst>
          </p:cNvPr>
          <p:cNvSpPr>
            <a:spLocks noGrp="1" noChangeArrowheads="1"/>
          </p:cNvSpPr>
          <p:nvPr>
            <p:ph idx="1"/>
          </p:nvPr>
        </p:nvSpPr>
        <p:spPr>
          <a:xfrm>
            <a:off x="714895" y="2136857"/>
            <a:ext cx="11168715" cy="4091347"/>
          </a:xfrm>
        </p:spPr>
        <p:txBody>
          <a:bodyPr/>
          <a:lstStyle/>
          <a:p>
            <a:pPr marL="340995" indent="-340995" eaLnBrk="1" hangingPunct="1">
              <a:lnSpc>
                <a:spcPct val="100000"/>
              </a:lnSpc>
              <a:spcBef>
                <a:spcPts val="500"/>
              </a:spcBef>
              <a:buNone/>
            </a:pPr>
            <a:r>
              <a:rPr lang="en-GB" altLang="en-US" dirty="0">
                <a:latin typeface="Calibri"/>
              </a:rPr>
              <a:t>  </a:t>
            </a:r>
            <a:r>
              <a:rPr lang="en-GB" altLang="en-US" sz="2600" dirty="0">
                <a:solidFill>
                  <a:srgbClr val="23639D"/>
                </a:solidFill>
                <a:latin typeface="Calibri"/>
              </a:rPr>
              <a:t>31-33   Manufacturing </a:t>
            </a:r>
            <a:r>
              <a:rPr lang="en-GB" altLang="en-US" sz="2600" dirty="0">
                <a:solidFill>
                  <a:schemeClr val="tx1"/>
                </a:solidFill>
                <a:latin typeface="Calibri"/>
              </a:rPr>
              <a:t>[sector]</a:t>
            </a:r>
            <a:endParaRPr lang="en-US" altLang="en-US" sz="2600" dirty="0">
              <a:solidFill>
                <a:schemeClr val="tx1"/>
              </a:solidFill>
              <a:latin typeface="Calibri"/>
            </a:endParaRPr>
          </a:p>
          <a:p>
            <a:pPr marL="340995" indent="-340995" eaLnBrk="1" hangingPunct="1">
              <a:lnSpc>
                <a:spcPct val="100000"/>
              </a:lnSpc>
              <a:spcBef>
                <a:spcPts val="500"/>
              </a:spcBef>
              <a:buNone/>
            </a:pPr>
            <a:r>
              <a:rPr lang="en-GB" altLang="en-US" sz="2600" dirty="0">
                <a:solidFill>
                  <a:srgbClr val="0D8176"/>
                </a:solidFill>
                <a:latin typeface="Calibri"/>
              </a:rPr>
              <a:t>	311        Food Manufacturing </a:t>
            </a:r>
            <a:r>
              <a:rPr lang="en-GB" altLang="en-US" sz="2600" dirty="0">
                <a:solidFill>
                  <a:schemeClr val="tx1"/>
                </a:solidFill>
                <a:latin typeface="Calibri"/>
              </a:rPr>
              <a:t>[subsector]</a:t>
            </a:r>
          </a:p>
          <a:p>
            <a:pPr marL="340995" indent="-340995" eaLnBrk="1" hangingPunct="1">
              <a:lnSpc>
                <a:spcPct val="100000"/>
              </a:lnSpc>
              <a:spcBef>
                <a:spcPts val="500"/>
              </a:spcBef>
              <a:buNone/>
            </a:pPr>
            <a:r>
              <a:rPr lang="en-GB" altLang="en-US" sz="2600" dirty="0">
                <a:latin typeface="Calibri"/>
              </a:rPr>
              <a:t>       </a:t>
            </a:r>
            <a:r>
              <a:rPr lang="en-GB" altLang="en-US" sz="2600" dirty="0">
                <a:solidFill>
                  <a:srgbClr val="627E2A"/>
                </a:solidFill>
                <a:latin typeface="Calibri"/>
              </a:rPr>
              <a:t>3113      Sugar and Confectionary Product Manufacturing </a:t>
            </a:r>
            <a:r>
              <a:rPr lang="en-GB" altLang="en-US" sz="2600" dirty="0">
                <a:solidFill>
                  <a:schemeClr val="tx1"/>
                </a:solidFill>
                <a:latin typeface="Calibri"/>
              </a:rPr>
              <a:t>[industry group]</a:t>
            </a:r>
          </a:p>
          <a:p>
            <a:pPr marL="340995" indent="-340995" eaLnBrk="1" hangingPunct="1">
              <a:lnSpc>
                <a:spcPct val="100000"/>
              </a:lnSpc>
              <a:spcBef>
                <a:spcPts val="500"/>
              </a:spcBef>
              <a:buNone/>
            </a:pPr>
            <a:r>
              <a:rPr lang="en-GB" altLang="en-US" sz="2600" dirty="0">
                <a:solidFill>
                  <a:srgbClr val="0066FF"/>
                </a:solidFill>
                <a:latin typeface="Calibri"/>
              </a:rPr>
              <a:t>         </a:t>
            </a:r>
            <a:r>
              <a:rPr lang="en-GB" altLang="en-US" sz="2600" dirty="0">
                <a:solidFill>
                  <a:srgbClr val="FE7F00"/>
                </a:solidFill>
                <a:latin typeface="Calibri"/>
              </a:rPr>
              <a:t>31134    Non-Chocolate Confectionary Manufacturing </a:t>
            </a:r>
            <a:r>
              <a:rPr lang="en-GB" altLang="en-US" sz="2600" dirty="0">
                <a:solidFill>
                  <a:schemeClr val="tx1"/>
                </a:solidFill>
                <a:latin typeface="Calibri"/>
              </a:rPr>
              <a:t>[industry]</a:t>
            </a:r>
          </a:p>
          <a:p>
            <a:pPr marL="340995" indent="-340995" eaLnBrk="1" hangingPunct="1">
              <a:lnSpc>
                <a:spcPct val="100000"/>
              </a:lnSpc>
              <a:spcBef>
                <a:spcPts val="500"/>
              </a:spcBef>
              <a:buNone/>
            </a:pPr>
            <a:r>
              <a:rPr lang="en-GB" altLang="en-US" sz="2600" dirty="0">
                <a:latin typeface="Calibri"/>
              </a:rPr>
              <a:t>         </a:t>
            </a:r>
            <a:r>
              <a:rPr lang="en-GB" altLang="en-US" sz="2600" dirty="0">
                <a:solidFill>
                  <a:srgbClr val="CA5440"/>
                </a:solidFill>
                <a:latin typeface="Calibri"/>
              </a:rPr>
              <a:t>  </a:t>
            </a:r>
            <a:r>
              <a:rPr lang="en-GB" altLang="en-US" sz="2600" dirty="0">
                <a:solidFill>
                  <a:srgbClr val="BE3320"/>
                </a:solidFill>
                <a:latin typeface="Calibri"/>
              </a:rPr>
              <a:t>311340    Non-Chocolate Confectionary Manufacturing </a:t>
            </a:r>
            <a:r>
              <a:rPr lang="en-GB" altLang="en-US" sz="2600" dirty="0">
                <a:solidFill>
                  <a:schemeClr val="tx1"/>
                </a:solidFill>
                <a:latin typeface="Calibri"/>
              </a:rPr>
              <a:t>[national industry]</a:t>
            </a:r>
          </a:p>
          <a:p>
            <a:pPr marL="0" indent="0">
              <a:buNone/>
            </a:pPr>
            <a:r>
              <a:rPr lang="en-GB" sz="2100" dirty="0">
                <a:latin typeface="Calibri"/>
                <a:cs typeface="Calibri"/>
              </a:rPr>
              <a:t>       </a:t>
            </a:r>
            <a:r>
              <a:rPr lang="en-GB" sz="2600" dirty="0">
                <a:solidFill>
                  <a:srgbClr val="0D8176"/>
                </a:solidFill>
                <a:latin typeface="Calibri"/>
                <a:cs typeface="Calibri"/>
              </a:rPr>
              <a:t>315        Apparel Manufacturing </a:t>
            </a:r>
            <a:r>
              <a:rPr lang="en-GB" sz="2600" dirty="0">
                <a:solidFill>
                  <a:schemeClr val="tx1"/>
                </a:solidFill>
                <a:latin typeface="Calibri"/>
                <a:cs typeface="Calibri"/>
              </a:rPr>
              <a:t>[subsector]</a:t>
            </a:r>
          </a:p>
          <a:p>
            <a:pPr marL="0" indent="0">
              <a:buNone/>
            </a:pPr>
            <a:r>
              <a:rPr lang="en-GB" sz="2600" dirty="0">
                <a:solidFill>
                  <a:srgbClr val="C00000"/>
                </a:solidFill>
                <a:latin typeface="Calibri"/>
                <a:cs typeface="Calibri"/>
              </a:rPr>
              <a:t>      </a:t>
            </a:r>
            <a:r>
              <a:rPr lang="en-GB" sz="2600" dirty="0">
                <a:solidFill>
                  <a:srgbClr val="0D8176"/>
                </a:solidFill>
                <a:latin typeface="Calibri"/>
                <a:cs typeface="Calibri"/>
              </a:rPr>
              <a:t>322        Paper Manufacturing </a:t>
            </a:r>
            <a:r>
              <a:rPr lang="en-GB" sz="2600" dirty="0">
                <a:solidFill>
                  <a:schemeClr val="tx1"/>
                </a:solidFill>
                <a:latin typeface="Calibri"/>
                <a:cs typeface="Calibri"/>
              </a:rPr>
              <a:t>[subsector]</a:t>
            </a:r>
          </a:p>
          <a:p>
            <a:pPr marL="0" indent="0">
              <a:buNone/>
            </a:pPr>
            <a:endParaRPr lang="en-GB" sz="2600" dirty="0">
              <a:solidFill>
                <a:schemeClr val="tx1"/>
              </a:solidFill>
              <a:latin typeface="Calibri"/>
              <a:cs typeface="Calibri"/>
            </a:endParaRPr>
          </a:p>
          <a:p>
            <a:pPr marL="0" indent="0">
              <a:buNone/>
            </a:pPr>
            <a:endParaRPr lang="en-GB" sz="2100" dirty="0">
              <a:solidFill>
                <a:srgbClr val="C00000"/>
              </a:solidFill>
              <a:cs typeface="Calibri"/>
            </a:endParaRPr>
          </a:p>
          <a:p>
            <a:pPr marL="340995" indent="-340995"/>
            <a:endParaRPr lang="en-US" altLang="en-US" sz="2100" dirty="0"/>
          </a:p>
        </p:txBody>
      </p:sp>
    </p:spTree>
    <p:custDataLst>
      <p:tags r:id="rId1"/>
    </p:custData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Title 1">
            <a:extLst>
              <a:ext uri="{FF2B5EF4-FFF2-40B4-BE49-F238E27FC236}">
                <a16:creationId xmlns:a16="http://schemas.microsoft.com/office/drawing/2014/main" id="{9CA13E6E-9D79-6E11-63DB-5E0834C324D9}"/>
              </a:ext>
            </a:extLst>
          </p:cNvPr>
          <p:cNvSpPr>
            <a:spLocks noGrp="1" noChangeArrowheads="1"/>
          </p:cNvSpPr>
          <p:nvPr>
            <p:ph type="title"/>
          </p:nvPr>
        </p:nvSpPr>
        <p:spPr>
          <a:xfrm>
            <a:off x="4654848" y="94632"/>
            <a:ext cx="5689600" cy="608012"/>
          </a:xfrm>
        </p:spPr>
        <p:txBody>
          <a:bodyPr/>
          <a:lstStyle/>
          <a:p>
            <a:r>
              <a:rPr lang="en-US" altLang="en-US" sz="2800" b="0" dirty="0"/>
              <a:t>Sample IBISWorld Industry Report</a:t>
            </a:r>
          </a:p>
        </p:txBody>
      </p:sp>
      <p:pic>
        <p:nvPicPr>
          <p:cNvPr id="4" name="Picture 3" descr="IBISWorld report title: Wireless Telecommunications Carriers in Canada ">
            <a:extLst>
              <a:ext uri="{FF2B5EF4-FFF2-40B4-BE49-F238E27FC236}">
                <a16:creationId xmlns:a16="http://schemas.microsoft.com/office/drawing/2014/main" id="{AF07F300-6221-DDBD-2963-63F3637CF3FF}"/>
              </a:ext>
            </a:extLst>
          </p:cNvPr>
          <p:cNvPicPr>
            <a:picLocks noChangeAspect="1"/>
          </p:cNvPicPr>
          <p:nvPr/>
        </p:nvPicPr>
        <p:blipFill>
          <a:blip r:embed="rId4"/>
          <a:stretch>
            <a:fillRect/>
          </a:stretch>
        </p:blipFill>
        <p:spPr>
          <a:xfrm>
            <a:off x="4690047" y="648919"/>
            <a:ext cx="5907881" cy="906833"/>
          </a:xfrm>
          <a:prstGeom prst="rect">
            <a:avLst/>
          </a:prstGeom>
        </p:spPr>
      </p:pic>
      <p:pic>
        <p:nvPicPr>
          <p:cNvPr id="8" name="Picture 7" descr="Table of Contents in IBISWorld report">
            <a:extLst>
              <a:ext uri="{FF2B5EF4-FFF2-40B4-BE49-F238E27FC236}">
                <a16:creationId xmlns:a16="http://schemas.microsoft.com/office/drawing/2014/main" id="{7C52B27A-F624-0506-2929-56269CD92527}"/>
              </a:ext>
            </a:extLst>
          </p:cNvPr>
          <p:cNvPicPr>
            <a:picLocks noChangeAspect="1"/>
          </p:cNvPicPr>
          <p:nvPr/>
        </p:nvPicPr>
        <p:blipFill>
          <a:blip r:embed="rId5"/>
          <a:stretch>
            <a:fillRect/>
          </a:stretch>
        </p:blipFill>
        <p:spPr>
          <a:xfrm>
            <a:off x="1623626" y="59870"/>
            <a:ext cx="3104223" cy="6713992"/>
          </a:xfrm>
          <a:prstGeom prst="rect">
            <a:avLst/>
          </a:prstGeom>
        </p:spPr>
      </p:pic>
      <p:sp>
        <p:nvSpPr>
          <p:cNvPr id="63503" name="TextBox 10" descr="Per capita disposable income">
            <a:extLst>
              <a:ext uri="{FF2B5EF4-FFF2-40B4-BE49-F238E27FC236}">
                <a16:creationId xmlns:a16="http://schemas.microsoft.com/office/drawing/2014/main" id="{307E263E-FB7A-2E7F-4226-106B464CF799}"/>
              </a:ext>
            </a:extLst>
          </p:cNvPr>
          <p:cNvSpPr txBox="1">
            <a:spLocks noChangeArrowheads="1"/>
          </p:cNvSpPr>
          <p:nvPr/>
        </p:nvSpPr>
        <p:spPr bwMode="auto">
          <a:xfrm>
            <a:off x="4864148" y="3256152"/>
            <a:ext cx="1591893" cy="286232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eaLnBrk="1" hangingPunct="1"/>
            <a:r>
              <a:rPr lang="en-CA" altLang="en-US" sz="2000" dirty="0">
                <a:solidFill>
                  <a:schemeClr val="tx1"/>
                </a:solidFill>
                <a:latin typeface="Calibri" panose="020F0502020204030204" pitchFamily="34" charset="0"/>
              </a:rPr>
              <a:t>Industry reports are approx. </a:t>
            </a:r>
          </a:p>
          <a:p>
            <a:pPr eaLnBrk="1" hangingPunct="1"/>
            <a:r>
              <a:rPr lang="en-CA" altLang="en-US" sz="2000" dirty="0">
                <a:solidFill>
                  <a:schemeClr val="tx1"/>
                </a:solidFill>
                <a:latin typeface="Calibri" panose="020F0502020204030204" pitchFamily="34" charset="0"/>
              </a:rPr>
              <a:t>30-40 pages long with content  structured into these chapters   </a:t>
            </a:r>
            <a:endParaRPr lang="en-CA" altLang="en-US" sz="2000" dirty="0">
              <a:latin typeface="Calibri" panose="020F0502020204030204" pitchFamily="34" charset="0"/>
            </a:endParaRPr>
          </a:p>
        </p:txBody>
      </p:sp>
      <p:sp>
        <p:nvSpPr>
          <p:cNvPr id="63502" name="Left Brace 12" descr="Per capita disposable income">
            <a:extLst>
              <a:ext uri="{FF2B5EF4-FFF2-40B4-BE49-F238E27FC236}">
                <a16:creationId xmlns:a16="http://schemas.microsoft.com/office/drawing/2014/main" id="{7F155896-F259-8C6F-225E-702A89032EC0}"/>
              </a:ext>
              <a:ext uri="{C183D7F6-B498-43B3-948B-1728B52AA6E4}">
                <adec:decorative xmlns:adec="http://schemas.microsoft.com/office/drawing/2017/decorative" val="1"/>
              </a:ext>
            </a:extLst>
          </p:cNvPr>
          <p:cNvSpPr>
            <a:spLocks/>
          </p:cNvSpPr>
          <p:nvPr/>
        </p:nvSpPr>
        <p:spPr bwMode="auto">
          <a:xfrm>
            <a:off x="4654848" y="3225910"/>
            <a:ext cx="289025" cy="2892565"/>
          </a:xfrm>
          <a:prstGeom prst="leftBrace">
            <a:avLst>
              <a:gd name="adj1" fmla="val 8320"/>
              <a:gd name="adj2" fmla="val 39264"/>
            </a:avLst>
          </a:prstGeom>
          <a:solidFill>
            <a:srgbClr val="FFFF99"/>
          </a:solidFill>
          <a:ln w="9525" algn="ctr">
            <a:solidFill>
              <a:schemeClr val="tx1"/>
            </a:solidFill>
            <a:round/>
            <a:headEnd/>
            <a:tailEnd/>
          </a:ln>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sp>
        <p:nvSpPr>
          <p:cNvPr id="63498" name="Rectangle 27">
            <a:extLst>
              <a:ext uri="{FF2B5EF4-FFF2-40B4-BE49-F238E27FC236}">
                <a16:creationId xmlns:a16="http://schemas.microsoft.com/office/drawing/2014/main" id="{ABF2C44F-4E6A-0BDC-B2F6-97D05274F63E}"/>
              </a:ext>
              <a:ext uri="{C183D7F6-B498-43B3-948B-1728B52AA6E4}">
                <adec:decorative xmlns:adec="http://schemas.microsoft.com/office/drawing/2017/decorative" val="1"/>
              </a:ext>
            </a:extLst>
          </p:cNvPr>
          <p:cNvSpPr>
            <a:spLocks noChangeArrowheads="1"/>
          </p:cNvSpPr>
          <p:nvPr/>
        </p:nvSpPr>
        <p:spPr bwMode="auto">
          <a:xfrm>
            <a:off x="2063553" y="116633"/>
            <a:ext cx="2295525" cy="392113"/>
          </a:xfrm>
          <a:prstGeom prst="rect">
            <a:avLst/>
          </a:prstGeom>
          <a:solidFill>
            <a:srgbClr val="FFFF99">
              <a:alpha val="3019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sp>
        <p:nvSpPr>
          <p:cNvPr id="63501" name="Rectangle 22">
            <a:extLst>
              <a:ext uri="{FF2B5EF4-FFF2-40B4-BE49-F238E27FC236}">
                <a16:creationId xmlns:a16="http://schemas.microsoft.com/office/drawing/2014/main" id="{99BB8B0A-9F03-62F5-55C7-722D61840E1C}"/>
              </a:ext>
            </a:extLst>
          </p:cNvPr>
          <p:cNvSpPr>
            <a:spLocks noChangeArrowheads="1"/>
          </p:cNvSpPr>
          <p:nvPr/>
        </p:nvSpPr>
        <p:spPr bwMode="auto">
          <a:xfrm>
            <a:off x="3254967" y="1700808"/>
            <a:ext cx="716332" cy="25197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r>
              <a:rPr lang="en-US" altLang="en-US" sz="1100">
                <a:solidFill>
                  <a:srgbClr val="7030A0"/>
                </a:solidFill>
                <a:latin typeface="Calibri" panose="020F0502020204030204" pitchFamily="34" charset="0"/>
              </a:rPr>
              <a:t>(includes </a:t>
            </a:r>
            <a:br>
              <a:rPr lang="en-US" altLang="en-US" sz="1100">
                <a:solidFill>
                  <a:srgbClr val="7030A0"/>
                </a:solidFill>
                <a:latin typeface="Calibri" panose="020F0502020204030204" pitchFamily="34" charset="0"/>
              </a:rPr>
            </a:br>
            <a:r>
              <a:rPr lang="en-US" altLang="en-US" sz="1100">
                <a:solidFill>
                  <a:srgbClr val="7030A0"/>
                </a:solidFill>
                <a:latin typeface="Calibri" panose="020F0502020204030204" pitchFamily="34" charset="0"/>
              </a:rPr>
              <a:t>a SWOT)</a:t>
            </a:r>
          </a:p>
        </p:txBody>
      </p:sp>
      <p:sp>
        <p:nvSpPr>
          <p:cNvPr id="63499" name="Rectangle 22">
            <a:extLst>
              <a:ext uri="{FF2B5EF4-FFF2-40B4-BE49-F238E27FC236}">
                <a16:creationId xmlns:a16="http://schemas.microsoft.com/office/drawing/2014/main" id="{C95FD558-F66A-C5BF-5648-17DA453F99DA}"/>
              </a:ext>
            </a:extLst>
          </p:cNvPr>
          <p:cNvSpPr>
            <a:spLocks noChangeArrowheads="1"/>
          </p:cNvSpPr>
          <p:nvPr/>
        </p:nvSpPr>
        <p:spPr bwMode="auto">
          <a:xfrm>
            <a:off x="3143673" y="4973166"/>
            <a:ext cx="1071563" cy="4000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r>
              <a:rPr lang="en-US" altLang="en-US" sz="1100">
                <a:solidFill>
                  <a:srgbClr val="7030A0"/>
                </a:solidFill>
                <a:latin typeface="Calibri" panose="020F0502020204030204" pitchFamily="34" charset="0"/>
              </a:rPr>
              <a:t>(includes market share)</a:t>
            </a:r>
          </a:p>
        </p:txBody>
      </p:sp>
      <p:sp>
        <p:nvSpPr>
          <p:cNvPr id="63500" name="Rectangle 31">
            <a:extLst>
              <a:ext uri="{FF2B5EF4-FFF2-40B4-BE49-F238E27FC236}">
                <a16:creationId xmlns:a16="http://schemas.microsoft.com/office/drawing/2014/main" id="{CFFB2081-2107-7583-3398-A1174AB668CE}"/>
              </a:ext>
            </a:extLst>
          </p:cNvPr>
          <p:cNvSpPr>
            <a:spLocks noChangeArrowheads="1"/>
          </p:cNvSpPr>
          <p:nvPr/>
        </p:nvSpPr>
        <p:spPr bwMode="auto">
          <a:xfrm>
            <a:off x="2978697" y="5877272"/>
            <a:ext cx="1380381" cy="34155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r>
              <a:rPr lang="en-US" altLang="en-US" sz="1100">
                <a:solidFill>
                  <a:srgbClr val="7030A0"/>
                </a:solidFill>
                <a:latin typeface="Calibri" panose="020F0502020204030204" pitchFamily="34" charset="0"/>
              </a:rPr>
              <a:t>(includes industry revenues over time)</a:t>
            </a:r>
          </a:p>
        </p:txBody>
      </p:sp>
      <p:sp>
        <p:nvSpPr>
          <p:cNvPr id="63494" name="Rounded Rectangle 4">
            <a:extLst>
              <a:ext uri="{FF2B5EF4-FFF2-40B4-BE49-F238E27FC236}">
                <a16:creationId xmlns:a16="http://schemas.microsoft.com/office/drawing/2014/main" id="{D6D570A1-A3E1-0884-35AA-5E83DBF9A1D4}"/>
              </a:ext>
              <a:ext uri="{C183D7F6-B498-43B3-948B-1728B52AA6E4}">
                <adec:decorative xmlns:adec="http://schemas.microsoft.com/office/drawing/2017/decorative" val="1"/>
              </a:ext>
            </a:extLst>
          </p:cNvPr>
          <p:cNvSpPr>
            <a:spLocks noChangeArrowheads="1"/>
          </p:cNvSpPr>
          <p:nvPr/>
        </p:nvSpPr>
        <p:spPr bwMode="auto">
          <a:xfrm>
            <a:off x="2063552" y="2609166"/>
            <a:ext cx="1439862" cy="341558"/>
          </a:xfrm>
          <a:prstGeom prst="roundRect">
            <a:avLst>
              <a:gd name="adj" fmla="val 16667"/>
            </a:avLst>
          </a:prstGeom>
          <a:noFill/>
          <a:ln w="254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cxnSp>
        <p:nvCxnSpPr>
          <p:cNvPr id="63495" name="Straight Arrow Connector 9">
            <a:extLst>
              <a:ext uri="{FF2B5EF4-FFF2-40B4-BE49-F238E27FC236}">
                <a16:creationId xmlns:a16="http://schemas.microsoft.com/office/drawing/2014/main" id="{04CF07A0-1112-FF70-48DF-E1C166FA7963}"/>
              </a:ext>
              <a:ext uri="{C183D7F6-B498-43B3-948B-1728B52AA6E4}">
                <adec:decorative xmlns:adec="http://schemas.microsoft.com/office/drawing/2017/decorative" val="1"/>
              </a:ext>
            </a:extLst>
          </p:cNvPr>
          <p:cNvCxnSpPr>
            <a:cxnSpLocks noChangeShapeType="1"/>
          </p:cNvCxnSpPr>
          <p:nvPr/>
        </p:nvCxnSpPr>
        <p:spPr bwMode="auto">
          <a:xfrm>
            <a:off x="3503712" y="2759184"/>
            <a:ext cx="1296988" cy="0"/>
          </a:xfrm>
          <a:prstGeom prst="straightConnector1">
            <a:avLst/>
          </a:prstGeom>
          <a:noFill/>
          <a:ln w="25400" algn="ctr">
            <a:solidFill>
              <a:srgbClr val="7030A0"/>
            </a:solidFill>
            <a:round/>
            <a:headEnd/>
            <a:tailEnd type="triangle" w="med" len="med"/>
          </a:ln>
          <a:extLst>
            <a:ext uri="{909E8E84-426E-40DD-AFC4-6F175D3DCCD1}">
              <a14:hiddenFill xmlns:a14="http://schemas.microsoft.com/office/drawing/2010/main">
                <a:noFill/>
              </a14:hiddenFill>
            </a:ext>
          </a:extLst>
        </p:spPr>
      </p:cxnSp>
      <p:sp>
        <p:nvSpPr>
          <p:cNvPr id="63497" name="Rounded Rectangle 13">
            <a:extLst>
              <a:ext uri="{FF2B5EF4-FFF2-40B4-BE49-F238E27FC236}">
                <a16:creationId xmlns:a16="http://schemas.microsoft.com/office/drawing/2014/main" id="{C8F23FFE-FE0D-8311-2D72-5B74652219B0}"/>
              </a:ext>
            </a:extLst>
          </p:cNvPr>
          <p:cNvSpPr>
            <a:spLocks noChangeArrowheads="1"/>
          </p:cNvSpPr>
          <p:nvPr/>
        </p:nvSpPr>
        <p:spPr bwMode="auto">
          <a:xfrm>
            <a:off x="4943475" y="1772817"/>
            <a:ext cx="1338038" cy="1297406"/>
          </a:xfrm>
          <a:prstGeom prst="roundRect">
            <a:avLst>
              <a:gd name="adj" fmla="val 16667"/>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a:lnSpc>
                <a:spcPct val="101000"/>
              </a:lnSpc>
              <a:buClr>
                <a:srgbClr val="000000"/>
              </a:buClr>
              <a:buSzPct val="100000"/>
              <a:buFont typeface="Verdana" panose="020B0604030504040204" pitchFamily="34" charset="0"/>
              <a:buNone/>
            </a:pPr>
            <a:r>
              <a:rPr lang="en-US" altLang="en-US">
                <a:latin typeface="Calibri" panose="020F0502020204030204" pitchFamily="34" charset="0"/>
              </a:rPr>
              <a:t>Points are specifically related to industry</a:t>
            </a:r>
          </a:p>
        </p:txBody>
      </p:sp>
      <p:pic>
        <p:nvPicPr>
          <p:cNvPr id="10" name="Picture 9" descr="Per capita disposable income">
            <a:extLst>
              <a:ext uri="{FF2B5EF4-FFF2-40B4-BE49-F238E27FC236}">
                <a16:creationId xmlns:a16="http://schemas.microsoft.com/office/drawing/2014/main" id="{85252D76-1216-C9DD-206C-7B88FF4CA12C}"/>
              </a:ext>
            </a:extLst>
          </p:cNvPr>
          <p:cNvPicPr>
            <a:picLocks noChangeAspect="1"/>
          </p:cNvPicPr>
          <p:nvPr/>
        </p:nvPicPr>
        <p:blipFill>
          <a:blip r:embed="rId6"/>
          <a:stretch>
            <a:fillRect/>
          </a:stretch>
        </p:blipFill>
        <p:spPr>
          <a:xfrm>
            <a:off x="6572820" y="1635826"/>
            <a:ext cx="3902322" cy="1643566"/>
          </a:xfrm>
          <a:prstGeom prst="rect">
            <a:avLst/>
          </a:prstGeom>
        </p:spPr>
      </p:pic>
      <p:sp>
        <p:nvSpPr>
          <p:cNvPr id="119820" name="Rounded Rectangle 19">
            <a:extLst>
              <a:ext uri="{FF2B5EF4-FFF2-40B4-BE49-F238E27FC236}">
                <a16:creationId xmlns:a16="http://schemas.microsoft.com/office/drawing/2014/main" id="{19CE578F-50A5-BEDD-AC57-221A142CC26C}"/>
              </a:ext>
              <a:ext uri="{C183D7F6-B498-43B3-948B-1728B52AA6E4}">
                <adec:decorative xmlns:adec="http://schemas.microsoft.com/office/drawing/2017/decorative" val="1"/>
              </a:ext>
            </a:extLst>
          </p:cNvPr>
          <p:cNvSpPr>
            <a:spLocks noChangeArrowheads="1"/>
          </p:cNvSpPr>
          <p:nvPr/>
        </p:nvSpPr>
        <p:spPr bwMode="auto">
          <a:xfrm>
            <a:off x="6588024" y="3372230"/>
            <a:ext cx="2532312" cy="272794"/>
          </a:xfrm>
          <a:prstGeom prst="roundRect">
            <a:avLst>
              <a:gd name="adj" fmla="val 16667"/>
            </a:avLst>
          </a:prstGeom>
          <a:noFill/>
          <a:ln w="254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pic>
        <p:nvPicPr>
          <p:cNvPr id="12" name="Picture 11" descr="Number of adults aged 20 to 64">
            <a:extLst>
              <a:ext uri="{FF2B5EF4-FFF2-40B4-BE49-F238E27FC236}">
                <a16:creationId xmlns:a16="http://schemas.microsoft.com/office/drawing/2014/main" id="{2E0D363A-E084-9F65-2590-388392208C03}"/>
              </a:ext>
            </a:extLst>
          </p:cNvPr>
          <p:cNvPicPr>
            <a:picLocks noChangeAspect="1"/>
          </p:cNvPicPr>
          <p:nvPr/>
        </p:nvPicPr>
        <p:blipFill>
          <a:blip r:embed="rId7"/>
          <a:stretch>
            <a:fillRect/>
          </a:stretch>
        </p:blipFill>
        <p:spPr>
          <a:xfrm>
            <a:off x="6572820" y="3327167"/>
            <a:ext cx="3888806" cy="1895007"/>
          </a:xfrm>
          <a:prstGeom prst="rect">
            <a:avLst/>
          </a:prstGeom>
        </p:spPr>
      </p:pic>
      <p:cxnSp>
        <p:nvCxnSpPr>
          <p:cNvPr id="44" name="Straight Arrow Connector 24">
            <a:extLst>
              <a:ext uri="{FF2B5EF4-FFF2-40B4-BE49-F238E27FC236}">
                <a16:creationId xmlns:a16="http://schemas.microsoft.com/office/drawing/2014/main" id="{EF911FFA-4BB4-433C-2FF4-BFE58DA9553E}"/>
              </a:ext>
              <a:ext uri="{C183D7F6-B498-43B3-948B-1728B52AA6E4}">
                <adec:decorative xmlns:adec="http://schemas.microsoft.com/office/drawing/2017/decorative" val="1"/>
              </a:ext>
            </a:extLst>
          </p:cNvPr>
          <p:cNvCxnSpPr>
            <a:cxnSpLocks noChangeShapeType="1"/>
          </p:cNvCxnSpPr>
          <p:nvPr/>
        </p:nvCxnSpPr>
        <p:spPr bwMode="auto">
          <a:xfrm>
            <a:off x="8616280" y="3645024"/>
            <a:ext cx="504056" cy="1641696"/>
          </a:xfrm>
          <a:prstGeom prst="straightConnector1">
            <a:avLst/>
          </a:prstGeom>
          <a:noFill/>
          <a:ln w="25400" algn="ctr">
            <a:solidFill>
              <a:srgbClr val="00B0F0"/>
            </a:solidFill>
            <a:round/>
            <a:headEnd/>
            <a:tailEnd type="triangle" w="med" len="med"/>
          </a:ln>
          <a:extLst>
            <a:ext uri="{909E8E84-426E-40DD-AFC4-6F175D3DCCD1}">
              <a14:hiddenFill xmlns:a14="http://schemas.microsoft.com/office/drawing/2010/main">
                <a:noFill/>
              </a14:hiddenFill>
            </a:ext>
          </a:extLst>
        </p:spPr>
      </p:cxnSp>
      <p:pic>
        <p:nvPicPr>
          <p:cNvPr id="2" name="Picture 2" descr="Number of adults aged 20 to 64">
            <a:extLst>
              <a:ext uri="{FF2B5EF4-FFF2-40B4-BE49-F238E27FC236}">
                <a16:creationId xmlns:a16="http://schemas.microsoft.com/office/drawing/2014/main" id="{2D29FE0A-5999-416F-2352-362671387F02}"/>
              </a:ext>
            </a:extLst>
          </p:cNvPr>
          <p:cNvPicPr>
            <a:picLocks noChangeAspect="1"/>
          </p:cNvPicPr>
          <p:nvPr/>
        </p:nvPicPr>
        <p:blipFill>
          <a:blip r:embed="rId8"/>
          <a:stretch>
            <a:fillRect/>
          </a:stretch>
        </p:blipFill>
        <p:spPr>
          <a:xfrm>
            <a:off x="7347678" y="5293259"/>
            <a:ext cx="3542676" cy="768528"/>
          </a:xfrm>
          <a:prstGeom prst="rect">
            <a:avLst/>
          </a:prstGeom>
          <a:ln w="25400">
            <a:solidFill>
              <a:srgbClr val="00B0F0"/>
            </a:solidFill>
          </a:ln>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9820"/>
                                        </p:tgtEl>
                                        <p:attrNameLst>
                                          <p:attrName>style.visibility</p:attrName>
                                        </p:attrNameLst>
                                      </p:cBhvr>
                                      <p:to>
                                        <p:strVal val="visible"/>
                                      </p:to>
                                    </p:set>
                                    <p:animEffect transition="in" filter="dissolve">
                                      <p:cBhvr>
                                        <p:cTn id="7" dur="500"/>
                                        <p:tgtEl>
                                          <p:spTgt spid="11982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500"/>
                                        <p:tgtEl>
                                          <p:spTgt spid="4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itle 1">
            <a:extLst>
              <a:ext uri="{FF2B5EF4-FFF2-40B4-BE49-F238E27FC236}">
                <a16:creationId xmlns:a16="http://schemas.microsoft.com/office/drawing/2014/main" id="{BFC0DCCD-3E3B-FCC3-94B5-5F6CEBC51550}"/>
              </a:ext>
            </a:extLst>
          </p:cNvPr>
          <p:cNvSpPr>
            <a:spLocks noGrp="1" noChangeArrowheads="1"/>
          </p:cNvSpPr>
          <p:nvPr>
            <p:ph type="title"/>
          </p:nvPr>
        </p:nvSpPr>
        <p:spPr>
          <a:xfrm>
            <a:off x="2136259" y="91023"/>
            <a:ext cx="7542212" cy="838200"/>
          </a:xfrm>
        </p:spPr>
        <p:txBody>
          <a:bodyPr/>
          <a:lstStyle/>
          <a:p>
            <a:r>
              <a:rPr lang="en-US" altLang="en-US" dirty="0">
                <a:latin typeface="Calibri"/>
                <a:hlinkClick r:id="rId4"/>
              </a:rPr>
              <a:t>EIU Viewpoint</a:t>
            </a:r>
            <a:br>
              <a:rPr lang="en-US" altLang="en-US" dirty="0"/>
            </a:br>
            <a:r>
              <a:rPr lang="en-US" altLang="en-US" sz="2600" b="0" dirty="0">
                <a:latin typeface="Calibri"/>
              </a:rPr>
              <a:t>Includes worldwide </a:t>
            </a:r>
            <a:r>
              <a:rPr lang="en-US" altLang="en-US" sz="2600" dirty="0">
                <a:latin typeface="Calibri"/>
              </a:rPr>
              <a:t>country analysis</a:t>
            </a:r>
          </a:p>
        </p:txBody>
      </p:sp>
      <p:sp>
        <p:nvSpPr>
          <p:cNvPr id="123916" name="Rectangle 14">
            <a:extLst>
              <a:ext uri="{FF2B5EF4-FFF2-40B4-BE49-F238E27FC236}">
                <a16:creationId xmlns:a16="http://schemas.microsoft.com/office/drawing/2014/main" id="{82FF70A7-B4D5-C5E2-2FDD-E28939A1034E}"/>
              </a:ext>
            </a:extLst>
          </p:cNvPr>
          <p:cNvSpPr>
            <a:spLocks noChangeArrowheads="1"/>
          </p:cNvSpPr>
          <p:nvPr/>
        </p:nvSpPr>
        <p:spPr bwMode="auto">
          <a:xfrm>
            <a:off x="876925" y="327653"/>
            <a:ext cx="1368425" cy="504825"/>
          </a:xfrm>
          <a:prstGeom prst="rect">
            <a:avLst/>
          </a:prstGeom>
          <a:solidFill>
            <a:schemeClr val="bg1">
              <a:lumMod val="85000"/>
            </a:schemeClr>
          </a:solidFill>
          <a:ln w="9525" algn="ctr">
            <a:solidFill>
              <a:schemeClr val="tx1"/>
            </a:solidFill>
            <a:round/>
            <a:headEnd/>
            <a:tailEnd/>
          </a:ln>
        </p:spPr>
        <p:txBody>
          <a:bodyPr anchor="ctr"/>
          <a:lstStyle/>
          <a:p>
            <a:pPr algn="ctr">
              <a:lnSpc>
                <a:spcPct val="101000"/>
              </a:lnSpc>
              <a:buClr>
                <a:srgbClr val="000000"/>
              </a:buClr>
              <a:buSzPct val="100000"/>
              <a:buFont typeface="Verdana" pitchFamily="34" charset="0"/>
              <a:buNone/>
              <a:defRPr/>
            </a:pPr>
            <a:r>
              <a:rPr lang="en-CA" altLang="en-US" sz="2000" b="1">
                <a:solidFill>
                  <a:srgbClr val="990000"/>
                </a:solidFill>
                <a:latin typeface="Gisha" pitchFamily="34" charset="-79"/>
                <a:cs typeface="Gisha" pitchFamily="34" charset="-79"/>
              </a:rPr>
              <a:t>P</a:t>
            </a:r>
            <a:r>
              <a:rPr lang="en-CA" altLang="en-US" sz="2000" b="1">
                <a:solidFill>
                  <a:srgbClr val="FF9933"/>
                </a:solidFill>
                <a:latin typeface="Gisha" pitchFamily="34" charset="-79"/>
                <a:cs typeface="Gisha" pitchFamily="34" charset="-79"/>
              </a:rPr>
              <a:t>E</a:t>
            </a:r>
            <a:r>
              <a:rPr lang="en-CA" altLang="en-US" sz="2000" b="1">
                <a:latin typeface="Gisha" pitchFamily="34" charset="-79"/>
                <a:cs typeface="Gisha" pitchFamily="34" charset="-79"/>
              </a:rPr>
              <a:t>STE</a:t>
            </a:r>
            <a:r>
              <a:rPr lang="en-CA" altLang="en-US" sz="2000" b="1">
                <a:solidFill>
                  <a:srgbClr val="00B0F0"/>
                </a:solidFill>
                <a:latin typeface="Gisha" pitchFamily="34" charset="-79"/>
                <a:cs typeface="Gisha" pitchFamily="34" charset="-79"/>
              </a:rPr>
              <a:t>L</a:t>
            </a:r>
          </a:p>
        </p:txBody>
      </p:sp>
      <p:pic>
        <p:nvPicPr>
          <p:cNvPr id="3" name="Picture 3" descr="EIU Viewpoint toolbar">
            <a:extLst>
              <a:ext uri="{FF2B5EF4-FFF2-40B4-BE49-F238E27FC236}">
                <a16:creationId xmlns:a16="http://schemas.microsoft.com/office/drawing/2014/main" id="{2FD7A154-DCC6-2871-48D0-187A335D1E16}"/>
              </a:ext>
            </a:extLst>
          </p:cNvPr>
          <p:cNvPicPr>
            <a:picLocks noChangeAspect="1"/>
          </p:cNvPicPr>
          <p:nvPr/>
        </p:nvPicPr>
        <p:blipFill>
          <a:blip r:embed="rId5"/>
          <a:stretch>
            <a:fillRect/>
          </a:stretch>
        </p:blipFill>
        <p:spPr>
          <a:xfrm>
            <a:off x="876925" y="1056895"/>
            <a:ext cx="10350707" cy="659391"/>
          </a:xfrm>
          <a:prstGeom prst="rect">
            <a:avLst/>
          </a:prstGeom>
        </p:spPr>
      </p:pic>
      <p:sp>
        <p:nvSpPr>
          <p:cNvPr id="64519" name="Rounded Rectangle 23">
            <a:extLst>
              <a:ext uri="{FF2B5EF4-FFF2-40B4-BE49-F238E27FC236}">
                <a16:creationId xmlns:a16="http://schemas.microsoft.com/office/drawing/2014/main" id="{291A1982-5E87-D1C1-FDF9-A71F5277A89C}"/>
              </a:ext>
            </a:extLst>
          </p:cNvPr>
          <p:cNvSpPr>
            <a:spLocks noChangeArrowheads="1"/>
          </p:cNvSpPr>
          <p:nvPr/>
        </p:nvSpPr>
        <p:spPr bwMode="auto">
          <a:xfrm>
            <a:off x="3141325" y="1859936"/>
            <a:ext cx="3959225" cy="360362"/>
          </a:xfrm>
          <a:prstGeom prst="roundRect">
            <a:avLst>
              <a:gd name="adj" fmla="val 16667"/>
            </a:avLst>
          </a:prstGeom>
          <a:solidFill>
            <a:srgbClr val="FFFF99"/>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40" tIns="45720" rIns="91440" bIns="45720" anchor="t"/>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a:lnSpc>
                <a:spcPct val="101000"/>
              </a:lnSpc>
              <a:buClr>
                <a:srgbClr val="000000"/>
              </a:buClr>
              <a:buSzPct val="100000"/>
              <a:buFont typeface="Verdana" panose="020B0604030504040204" pitchFamily="34" charset="0"/>
              <a:buNone/>
            </a:pPr>
            <a:r>
              <a:rPr lang="en-US" altLang="en-US" sz="1600" b="1" dirty="0">
                <a:solidFill>
                  <a:schemeClr val="tx1"/>
                </a:solidFill>
                <a:latin typeface="Calibri"/>
                <a:ea typeface="ＭＳ Ｐゴシック"/>
              </a:rPr>
              <a:t>Pick Canada from the </a:t>
            </a:r>
            <a:r>
              <a:rPr lang="en-US" altLang="en-US" sz="1600" b="1" i="1" dirty="0">
                <a:solidFill>
                  <a:schemeClr val="tx1"/>
                </a:solidFill>
                <a:latin typeface="Calibri"/>
                <a:ea typeface="ＭＳ Ｐゴシック"/>
              </a:rPr>
              <a:t>Geography</a:t>
            </a:r>
            <a:r>
              <a:rPr lang="en-US" altLang="en-US" sz="1600" b="1" dirty="0">
                <a:solidFill>
                  <a:schemeClr val="tx1"/>
                </a:solidFill>
                <a:latin typeface="Calibri"/>
                <a:ea typeface="ＭＳ Ｐゴシック"/>
              </a:rPr>
              <a:t> menu</a:t>
            </a:r>
          </a:p>
        </p:txBody>
      </p:sp>
      <p:cxnSp>
        <p:nvCxnSpPr>
          <p:cNvPr id="64520" name="Straight Arrow Connector 23">
            <a:extLst>
              <a:ext uri="{FF2B5EF4-FFF2-40B4-BE49-F238E27FC236}">
                <a16:creationId xmlns:a16="http://schemas.microsoft.com/office/drawing/2014/main" id="{933BBFAC-CDA1-D64B-C6E8-CAB8D0465A15}"/>
              </a:ext>
              <a:ext uri="{C183D7F6-B498-43B3-948B-1728B52AA6E4}">
                <adec:decorative xmlns:adec="http://schemas.microsoft.com/office/drawing/2017/decorative" val="1"/>
              </a:ext>
            </a:extLst>
          </p:cNvPr>
          <p:cNvCxnSpPr>
            <a:cxnSpLocks noChangeShapeType="1"/>
          </p:cNvCxnSpPr>
          <p:nvPr/>
        </p:nvCxnSpPr>
        <p:spPr bwMode="auto">
          <a:xfrm flipV="1">
            <a:off x="4541857" y="1609450"/>
            <a:ext cx="0" cy="238317"/>
          </a:xfrm>
          <a:prstGeom prst="straightConnector1">
            <a:avLst/>
          </a:prstGeom>
          <a:noFill/>
          <a:ln w="254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64524" name="Rounded Rectangle 13">
            <a:extLst>
              <a:ext uri="{FF2B5EF4-FFF2-40B4-BE49-F238E27FC236}">
                <a16:creationId xmlns:a16="http://schemas.microsoft.com/office/drawing/2014/main" id="{A68DB715-A60E-695A-9D12-F211DD3DF608}"/>
              </a:ext>
              <a:ext uri="{C183D7F6-B498-43B3-948B-1728B52AA6E4}">
                <adec:decorative xmlns:adec="http://schemas.microsoft.com/office/drawing/2017/decorative" val="1"/>
              </a:ext>
            </a:extLst>
          </p:cNvPr>
          <p:cNvSpPr>
            <a:spLocks noChangeArrowheads="1"/>
          </p:cNvSpPr>
          <p:nvPr/>
        </p:nvSpPr>
        <p:spPr bwMode="auto">
          <a:xfrm>
            <a:off x="3567963" y="1312240"/>
            <a:ext cx="1184128" cy="288925"/>
          </a:xfrm>
          <a:prstGeom prst="roundRect">
            <a:avLst>
              <a:gd name="adj" fmla="val 16667"/>
            </a:avLst>
          </a:prstGeom>
          <a:noFill/>
          <a:ln w="2857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endParaRPr lang="en-CA" altLang="en-US" sz="2400"/>
          </a:p>
        </p:txBody>
      </p:sp>
      <p:pic>
        <p:nvPicPr>
          <p:cNvPr id="4" name="Picture 5" descr="Graphical user interface, text, application&#10;&#10;Description automatically generated">
            <a:extLst>
              <a:ext uri="{FF2B5EF4-FFF2-40B4-BE49-F238E27FC236}">
                <a16:creationId xmlns:a16="http://schemas.microsoft.com/office/drawing/2014/main" id="{885ADE8A-1FF8-25FD-F925-06D92ACEAEDB}"/>
              </a:ext>
            </a:extLst>
          </p:cNvPr>
          <p:cNvPicPr>
            <a:picLocks noChangeAspect="1"/>
          </p:cNvPicPr>
          <p:nvPr/>
        </p:nvPicPr>
        <p:blipFill>
          <a:blip r:embed="rId6"/>
          <a:stretch>
            <a:fillRect/>
          </a:stretch>
        </p:blipFill>
        <p:spPr>
          <a:xfrm>
            <a:off x="1114269" y="2445528"/>
            <a:ext cx="5279034" cy="4015598"/>
          </a:xfrm>
          <a:prstGeom prst="rect">
            <a:avLst/>
          </a:prstGeom>
        </p:spPr>
      </p:pic>
      <p:sp>
        <p:nvSpPr>
          <p:cNvPr id="6" name="Rounded Rectangle 13">
            <a:extLst>
              <a:ext uri="{FF2B5EF4-FFF2-40B4-BE49-F238E27FC236}">
                <a16:creationId xmlns:a16="http://schemas.microsoft.com/office/drawing/2014/main" id="{D47CF6F4-8C2C-38AB-C818-E6C2842BF9DE}"/>
              </a:ext>
              <a:ext uri="{C183D7F6-B498-43B3-948B-1728B52AA6E4}">
                <adec:decorative xmlns:adec="http://schemas.microsoft.com/office/drawing/2017/decorative" val="1"/>
              </a:ext>
            </a:extLst>
          </p:cNvPr>
          <p:cNvSpPr>
            <a:spLocks noChangeArrowheads="1"/>
          </p:cNvSpPr>
          <p:nvPr/>
        </p:nvSpPr>
        <p:spPr bwMode="auto">
          <a:xfrm>
            <a:off x="1119569" y="2836239"/>
            <a:ext cx="5231472" cy="376367"/>
          </a:xfrm>
          <a:prstGeom prst="roundRect">
            <a:avLst>
              <a:gd name="adj" fmla="val 16667"/>
            </a:avLst>
          </a:prstGeom>
          <a:noFill/>
          <a:ln w="2857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endParaRPr lang="en-CA" altLang="en-US" sz="2400"/>
          </a:p>
        </p:txBody>
      </p:sp>
      <p:cxnSp>
        <p:nvCxnSpPr>
          <p:cNvPr id="7" name="Straight Arrow Connector 23">
            <a:extLst>
              <a:ext uri="{FF2B5EF4-FFF2-40B4-BE49-F238E27FC236}">
                <a16:creationId xmlns:a16="http://schemas.microsoft.com/office/drawing/2014/main" id="{CEF67836-155C-9E9C-CC45-B6C28CA1FC96}"/>
              </a:ext>
              <a:ext uri="{C183D7F6-B498-43B3-948B-1728B52AA6E4}">
                <adec:decorative xmlns:adec="http://schemas.microsoft.com/office/drawing/2017/decorative" val="1"/>
              </a:ext>
            </a:extLst>
          </p:cNvPr>
          <p:cNvCxnSpPr>
            <a:cxnSpLocks noChangeShapeType="1"/>
          </p:cNvCxnSpPr>
          <p:nvPr/>
        </p:nvCxnSpPr>
        <p:spPr bwMode="auto">
          <a:xfrm flipV="1">
            <a:off x="581955" y="2983547"/>
            <a:ext cx="462196" cy="13465"/>
          </a:xfrm>
          <a:prstGeom prst="straightConnector1">
            <a:avLst/>
          </a:prstGeom>
          <a:noFill/>
          <a:ln w="2540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10" name="Straight Arrow Connector 23">
            <a:extLst>
              <a:ext uri="{FF2B5EF4-FFF2-40B4-BE49-F238E27FC236}">
                <a16:creationId xmlns:a16="http://schemas.microsoft.com/office/drawing/2014/main" id="{CFAA8CBF-3A67-3E58-9D9E-19A47D463145}"/>
              </a:ext>
              <a:ext uri="{C183D7F6-B498-43B3-948B-1728B52AA6E4}">
                <adec:decorative xmlns:adec="http://schemas.microsoft.com/office/drawing/2017/decorative" val="1"/>
              </a:ext>
            </a:extLst>
          </p:cNvPr>
          <p:cNvCxnSpPr>
            <a:cxnSpLocks noChangeShapeType="1"/>
          </p:cNvCxnSpPr>
          <p:nvPr/>
        </p:nvCxnSpPr>
        <p:spPr bwMode="auto">
          <a:xfrm flipV="1">
            <a:off x="2655593" y="6231416"/>
            <a:ext cx="4709409" cy="973"/>
          </a:xfrm>
          <a:prstGeom prst="straightConnector1">
            <a:avLst/>
          </a:prstGeom>
          <a:noFill/>
          <a:ln w="25400" algn="ctr">
            <a:solidFill>
              <a:srgbClr val="0343B1"/>
            </a:solidFill>
            <a:round/>
            <a:headEnd/>
            <a:tailEnd type="arrow" w="med" len="med"/>
          </a:ln>
          <a:extLst>
            <a:ext uri="{909E8E84-426E-40DD-AFC4-6F175D3DCCD1}">
              <a14:hiddenFill xmlns:a14="http://schemas.microsoft.com/office/drawing/2010/main">
                <a:noFill/>
              </a14:hiddenFill>
            </a:ext>
          </a:extLst>
        </p:spPr>
      </p:cxnSp>
      <p:pic>
        <p:nvPicPr>
          <p:cNvPr id="64526" name="Picture 18" descr="One click: Canada report header">
            <a:extLst>
              <a:ext uri="{FF2B5EF4-FFF2-40B4-BE49-F238E27FC236}">
                <a16:creationId xmlns:a16="http://schemas.microsoft.com/office/drawing/2014/main" id="{9D03DFB0-9574-F64E-536D-FAAE0561F7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9528" y="1814333"/>
            <a:ext cx="3959219" cy="79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descr="Partial contents of One click: Canada report">
            <a:extLst>
              <a:ext uri="{FF2B5EF4-FFF2-40B4-BE49-F238E27FC236}">
                <a16:creationId xmlns:a16="http://schemas.microsoft.com/office/drawing/2014/main" id="{0BD345E6-E696-AFA4-FE1E-6D70F59F8A3D}"/>
              </a:ext>
            </a:extLst>
          </p:cNvPr>
          <p:cNvGrpSpPr/>
          <p:nvPr/>
        </p:nvGrpSpPr>
        <p:grpSpPr>
          <a:xfrm>
            <a:off x="7376913" y="2641162"/>
            <a:ext cx="4617565" cy="4105538"/>
            <a:chOff x="7376913" y="2641162"/>
            <a:chExt cx="4617565" cy="4105538"/>
          </a:xfrm>
        </p:grpSpPr>
        <p:pic>
          <p:nvPicPr>
            <p:cNvPr id="8" name="Picture 9" descr="Graphical user interface, application&#10;&#10;Description automatically generated">
              <a:extLst>
                <a:ext uri="{FF2B5EF4-FFF2-40B4-BE49-F238E27FC236}">
                  <a16:creationId xmlns:a16="http://schemas.microsoft.com/office/drawing/2014/main" id="{3F90B620-B247-A19A-E68A-30C451EBB1E6}"/>
                </a:ext>
              </a:extLst>
            </p:cNvPr>
            <p:cNvPicPr>
              <a:picLocks noChangeAspect="1"/>
            </p:cNvPicPr>
            <p:nvPr/>
          </p:nvPicPr>
          <p:blipFill rotWithShape="1">
            <a:blip r:embed="rId8"/>
            <a:srcRect t="14874" r="-690" b="28325"/>
            <a:stretch/>
          </p:blipFill>
          <p:spPr>
            <a:xfrm>
              <a:off x="7376913" y="2658501"/>
              <a:ext cx="2601597" cy="4088199"/>
            </a:xfrm>
            <a:prstGeom prst="rect">
              <a:avLst/>
            </a:prstGeom>
          </p:spPr>
        </p:pic>
        <p:pic>
          <p:nvPicPr>
            <p:cNvPr id="5" name="Picture 4">
              <a:extLst>
                <a:ext uri="{FF2B5EF4-FFF2-40B4-BE49-F238E27FC236}">
                  <a16:creationId xmlns:a16="http://schemas.microsoft.com/office/drawing/2014/main" id="{6D8E694A-C801-AA47-5469-E119D7FB2864}"/>
                </a:ext>
              </a:extLst>
            </p:cNvPr>
            <p:cNvPicPr>
              <a:picLocks noChangeAspect="1"/>
            </p:cNvPicPr>
            <p:nvPr/>
          </p:nvPicPr>
          <p:blipFill rotWithShape="1">
            <a:blip r:embed="rId9"/>
            <a:srcRect b="29118"/>
            <a:stretch/>
          </p:blipFill>
          <p:spPr>
            <a:xfrm>
              <a:off x="9485244" y="2641162"/>
              <a:ext cx="2509234" cy="4088199"/>
            </a:xfrm>
            <a:prstGeom prst="rect">
              <a:avLst/>
            </a:prstGeom>
          </p:spPr>
        </p:pic>
      </p:grpSp>
      <p:sp>
        <p:nvSpPr>
          <p:cNvPr id="64523" name="TextBox 6">
            <a:extLst>
              <a:ext uri="{FF2B5EF4-FFF2-40B4-BE49-F238E27FC236}">
                <a16:creationId xmlns:a16="http://schemas.microsoft.com/office/drawing/2014/main" id="{89E765EE-91AF-7A1D-BE78-D766807EA3EE}"/>
              </a:ext>
            </a:extLst>
          </p:cNvPr>
          <p:cNvSpPr txBox="1">
            <a:spLocks noChangeArrowheads="1"/>
          </p:cNvSpPr>
          <p:nvPr/>
        </p:nvSpPr>
        <p:spPr bwMode="auto">
          <a:xfrm>
            <a:off x="8568748" y="3613677"/>
            <a:ext cx="1832992" cy="12477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eaLnBrk="1" hangingPunct="1"/>
            <a:r>
              <a:rPr lang="en-US" altLang="en-US" b="1" dirty="0">
                <a:solidFill>
                  <a:srgbClr val="C00000"/>
                </a:solidFill>
                <a:latin typeface="Calibri" panose="020F0502020204030204" pitchFamily="34" charset="0"/>
              </a:rPr>
              <a:t>NOTE:</a:t>
            </a:r>
            <a:r>
              <a:rPr lang="en-US" altLang="en-US" b="1" dirty="0">
                <a:solidFill>
                  <a:schemeClr val="tx1"/>
                </a:solidFill>
                <a:latin typeface="Calibri" panose="020F0502020204030204" pitchFamily="34" charset="0"/>
              </a:rPr>
              <a:t> </a:t>
            </a:r>
            <a:r>
              <a:rPr lang="en-US" altLang="en-US" dirty="0">
                <a:solidFill>
                  <a:schemeClr val="tx1"/>
                </a:solidFill>
                <a:latin typeface="Calibri" panose="020F0502020204030204" pitchFamily="34" charset="0"/>
              </a:rPr>
              <a:t> </a:t>
            </a:r>
            <a:br>
              <a:rPr lang="en-US" altLang="en-US" dirty="0">
                <a:solidFill>
                  <a:schemeClr val="tx1"/>
                </a:solidFill>
                <a:latin typeface="Calibri" panose="020F0502020204030204" pitchFamily="34" charset="0"/>
              </a:rPr>
            </a:br>
            <a:r>
              <a:rPr lang="en-US" altLang="en-US" dirty="0">
                <a:solidFill>
                  <a:schemeClr val="tx1"/>
                </a:solidFill>
                <a:latin typeface="Calibri" panose="020F0502020204030204" pitchFamily="34" charset="0"/>
              </a:rPr>
              <a:t>Content is not always industry specific.</a:t>
            </a:r>
          </a:p>
        </p:txBody>
      </p:sp>
    </p:spTree>
    <p:custDataLst>
      <p:tags r:id="rId1"/>
    </p:custData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43" name="Title 1">
            <a:extLst>
              <a:ext uri="{FF2B5EF4-FFF2-40B4-BE49-F238E27FC236}">
                <a16:creationId xmlns:a16="http://schemas.microsoft.com/office/drawing/2014/main" id="{1F6A1670-1F06-F516-9662-467C9CDC6360}"/>
              </a:ext>
            </a:extLst>
          </p:cNvPr>
          <p:cNvSpPr>
            <a:spLocks noGrp="1" noChangeArrowheads="1"/>
          </p:cNvSpPr>
          <p:nvPr>
            <p:ph type="title"/>
          </p:nvPr>
        </p:nvSpPr>
        <p:spPr>
          <a:xfrm>
            <a:off x="419095" y="214311"/>
            <a:ext cx="10982330" cy="1008063"/>
          </a:xfrm>
        </p:spPr>
        <p:txBody>
          <a:bodyPr/>
          <a:lstStyle/>
          <a:p>
            <a:pPr marL="342900" indent="-342900"/>
            <a:r>
              <a:rPr lang="en-US" altLang="en-US" dirty="0">
                <a:latin typeface="Calibri"/>
                <a:hlinkClick r:id="rId4"/>
              </a:rPr>
              <a:t>Passport </a:t>
            </a:r>
            <a:br>
              <a:rPr lang="en-US" altLang="en-US" dirty="0"/>
            </a:br>
            <a:r>
              <a:rPr lang="en-GB" altLang="en-US" sz="2400" dirty="0">
                <a:latin typeface="Calibri"/>
              </a:rPr>
              <a:t> </a:t>
            </a:r>
            <a:r>
              <a:rPr lang="en-GB" altLang="en-US" sz="2600" b="0" dirty="0">
                <a:latin typeface="Calibri"/>
              </a:rPr>
              <a:t>Includes </a:t>
            </a:r>
            <a:r>
              <a:rPr lang="en-GB" altLang="en-US" sz="2600" dirty="0">
                <a:latin typeface="Calibri"/>
              </a:rPr>
              <a:t>reports </a:t>
            </a:r>
            <a:r>
              <a:rPr lang="en-GB" altLang="en-US" sz="2600" b="0" dirty="0">
                <a:latin typeface="Calibri"/>
              </a:rPr>
              <a:t>and</a:t>
            </a:r>
            <a:r>
              <a:rPr lang="en-GB" altLang="en-US" sz="2600" dirty="0">
                <a:latin typeface="Calibri"/>
              </a:rPr>
              <a:t> statistics </a:t>
            </a:r>
            <a:r>
              <a:rPr lang="en-GB" altLang="en-US" sz="2600" b="0" dirty="0">
                <a:latin typeface="Calibri"/>
              </a:rPr>
              <a:t>on</a:t>
            </a:r>
            <a:r>
              <a:rPr lang="en-GB" altLang="en-US" sz="2600" dirty="0">
                <a:latin typeface="Calibri"/>
              </a:rPr>
              <a:t> industries, </a:t>
            </a:r>
            <a:r>
              <a:rPr lang="en-GB" sz="2600" dirty="0">
                <a:latin typeface="Calibri"/>
                <a:cs typeface="Calibri"/>
              </a:rPr>
              <a:t>countries,</a:t>
            </a:r>
            <a:r>
              <a:rPr lang="en-GB" altLang="en-US" sz="2600" dirty="0">
                <a:latin typeface="Calibri"/>
              </a:rPr>
              <a:t> </a:t>
            </a:r>
            <a:r>
              <a:rPr lang="en-GB" altLang="en-US" sz="2600" b="0" dirty="0">
                <a:latin typeface="Calibri"/>
              </a:rPr>
              <a:t> </a:t>
            </a:r>
            <a:br>
              <a:rPr lang="en-GB" altLang="en-US" sz="2600" b="0" dirty="0"/>
            </a:br>
            <a:r>
              <a:rPr lang="en-GB" altLang="en-US" sz="2600" dirty="0">
                <a:latin typeface="Calibri"/>
              </a:rPr>
              <a:t>consumers</a:t>
            </a:r>
            <a:r>
              <a:rPr lang="en-GB" altLang="en-US" sz="2600" b="0" dirty="0">
                <a:latin typeface="Calibri"/>
              </a:rPr>
              <a:t> and </a:t>
            </a:r>
            <a:r>
              <a:rPr lang="en-GB" altLang="en-US" sz="2600" dirty="0">
                <a:latin typeface="Calibri"/>
              </a:rPr>
              <a:t>companies</a:t>
            </a:r>
            <a:r>
              <a:rPr lang="en-GB" altLang="en-US" sz="2600" b="0" dirty="0">
                <a:latin typeface="Calibri"/>
              </a:rPr>
              <a:t> worldwide </a:t>
            </a:r>
            <a:endParaRPr lang="en-US" altLang="en-US" sz="2600" b="0" dirty="0"/>
          </a:p>
        </p:txBody>
      </p:sp>
      <p:pic>
        <p:nvPicPr>
          <p:cNvPr id="65547" name="Picture 24" descr="Euromonitor International logo">
            <a:extLst>
              <a:ext uri="{FF2B5EF4-FFF2-40B4-BE49-F238E27FC236}">
                <a16:creationId xmlns:a16="http://schemas.microsoft.com/office/drawing/2014/main" id="{28BF963D-CAF7-461B-93B3-BF3DAA483C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5080" y="265795"/>
            <a:ext cx="1647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Rectangle 14">
            <a:extLst>
              <a:ext uri="{FF2B5EF4-FFF2-40B4-BE49-F238E27FC236}">
                <a16:creationId xmlns:a16="http://schemas.microsoft.com/office/drawing/2014/main" id="{29FD59BD-60B7-9635-7DCB-971E379BEABA}"/>
              </a:ext>
            </a:extLst>
          </p:cNvPr>
          <p:cNvSpPr>
            <a:spLocks noChangeArrowheads="1"/>
          </p:cNvSpPr>
          <p:nvPr/>
        </p:nvSpPr>
        <p:spPr bwMode="auto">
          <a:xfrm>
            <a:off x="304147" y="201978"/>
            <a:ext cx="1368425" cy="503238"/>
          </a:xfrm>
          <a:prstGeom prst="rect">
            <a:avLst/>
          </a:prstGeom>
          <a:solidFill>
            <a:schemeClr val="bg1">
              <a:lumMod val="85000"/>
            </a:schemeClr>
          </a:solidFill>
          <a:ln w="9525" algn="ctr">
            <a:solidFill>
              <a:schemeClr val="tx1"/>
            </a:solidFill>
            <a:round/>
            <a:headEnd/>
            <a:tailEnd/>
          </a:ln>
        </p:spPr>
        <p:txBody>
          <a:bodyPr lIns="91440" tIns="45720" rIns="91440" bIns="45720" anchor="ctr"/>
          <a:lstStyle/>
          <a:p>
            <a:pPr algn="ctr">
              <a:lnSpc>
                <a:spcPct val="101000"/>
              </a:lnSpc>
              <a:buNone/>
              <a:defRPr/>
            </a:pPr>
            <a:r>
              <a:rPr lang="en-CA" sz="2000" b="1" dirty="0">
                <a:solidFill>
                  <a:srgbClr val="990000"/>
                </a:solidFill>
                <a:latin typeface="Verdana"/>
                <a:ea typeface="Verdana"/>
                <a:cs typeface="Gisha"/>
              </a:rPr>
              <a:t>P</a:t>
            </a:r>
            <a:r>
              <a:rPr lang="en-CA" altLang="en-US" sz="2000" b="1" dirty="0">
                <a:solidFill>
                  <a:srgbClr val="FFC000"/>
                </a:solidFill>
                <a:latin typeface="Gisha"/>
                <a:ea typeface="ＭＳ Ｐゴシック"/>
                <a:cs typeface="Gisha"/>
              </a:rPr>
              <a:t>E</a:t>
            </a:r>
            <a:r>
              <a:rPr lang="en-CA" altLang="en-US" sz="2000" b="1" dirty="0">
                <a:solidFill>
                  <a:schemeClr val="accent2">
                    <a:lumMod val="75000"/>
                  </a:schemeClr>
                </a:solidFill>
                <a:latin typeface="Gisha"/>
                <a:ea typeface="ＭＳ Ｐゴシック"/>
                <a:cs typeface="Gisha"/>
              </a:rPr>
              <a:t>S</a:t>
            </a:r>
            <a:r>
              <a:rPr lang="en-CA" altLang="en-US" sz="2000" b="1" dirty="0">
                <a:solidFill>
                  <a:srgbClr val="FF6699"/>
                </a:solidFill>
                <a:latin typeface="Gisha"/>
                <a:ea typeface="ＭＳ Ｐゴシック"/>
                <a:cs typeface="Gisha"/>
              </a:rPr>
              <a:t>T</a:t>
            </a:r>
            <a:r>
              <a:rPr lang="en-CA" altLang="en-US" sz="2000" b="1" dirty="0">
                <a:solidFill>
                  <a:srgbClr val="FFFFFF"/>
                </a:solidFill>
                <a:latin typeface="Gisha"/>
                <a:ea typeface="ＭＳ Ｐゴシック"/>
                <a:cs typeface="Gisha"/>
              </a:rPr>
              <a:t>EL</a:t>
            </a:r>
            <a:endParaRPr lang="en-US" dirty="0"/>
          </a:p>
        </p:txBody>
      </p:sp>
      <p:pic>
        <p:nvPicPr>
          <p:cNvPr id="3" name="Picture 2" descr="Passport toolbar">
            <a:extLst>
              <a:ext uri="{FF2B5EF4-FFF2-40B4-BE49-F238E27FC236}">
                <a16:creationId xmlns:a16="http://schemas.microsoft.com/office/drawing/2014/main" id="{F392C214-B914-A488-22E0-D14455B090C6}"/>
              </a:ext>
            </a:extLst>
          </p:cNvPr>
          <p:cNvPicPr>
            <a:picLocks noChangeAspect="1"/>
          </p:cNvPicPr>
          <p:nvPr/>
        </p:nvPicPr>
        <p:blipFill rotWithShape="1">
          <a:blip r:embed="rId6"/>
          <a:srcRect l="1180" t="24817"/>
          <a:stretch/>
        </p:blipFill>
        <p:spPr>
          <a:xfrm>
            <a:off x="1690240" y="1484785"/>
            <a:ext cx="8811521" cy="636383"/>
          </a:xfrm>
          <a:prstGeom prst="rect">
            <a:avLst/>
          </a:prstGeom>
        </p:spPr>
      </p:pic>
      <p:sp>
        <p:nvSpPr>
          <p:cNvPr id="23" name="Rectangle 22">
            <a:extLst>
              <a:ext uri="{FF2B5EF4-FFF2-40B4-BE49-F238E27FC236}">
                <a16:creationId xmlns:a16="http://schemas.microsoft.com/office/drawing/2014/main" id="{267FCBE7-3C61-08FF-0839-DF65EE16C837}"/>
              </a:ext>
            </a:extLst>
          </p:cNvPr>
          <p:cNvSpPr>
            <a:spLocks noChangeArrowheads="1"/>
          </p:cNvSpPr>
          <p:nvPr/>
        </p:nvSpPr>
        <p:spPr bwMode="auto">
          <a:xfrm>
            <a:off x="4135810" y="1572407"/>
            <a:ext cx="2502364" cy="219789"/>
          </a:xfrm>
          <a:prstGeom prst="rect">
            <a:avLst/>
          </a:prstGeom>
          <a:solidFill>
            <a:schemeClr val="bg1"/>
          </a:solidFill>
          <a:ln w="9525" algn="ctr">
            <a:noFill/>
            <a:round/>
            <a:headEnd/>
            <a:tailEnd/>
          </a:ln>
        </p:spPr>
        <p:txBody>
          <a:bodyPr lIns="91440" tIns="45720" rIns="91440" bIns="45720" anchor="t"/>
          <a:lstStyle/>
          <a:p>
            <a:pPr>
              <a:defRPr/>
            </a:pPr>
            <a:r>
              <a:rPr lang="en-CA" altLang="en-US" sz="1100" b="1" dirty="0">
                <a:solidFill>
                  <a:schemeClr val="accent2">
                    <a:lumMod val="75000"/>
                  </a:schemeClr>
                </a:solidFill>
                <a:latin typeface="Courier New"/>
                <a:ea typeface="ＭＳ Ｐゴシック"/>
                <a:cs typeface="Courier New"/>
              </a:rPr>
              <a:t>consumer lifestyles </a:t>
            </a:r>
            <a:r>
              <a:rPr lang="en-CA" altLang="en-US" sz="1100" b="1" dirty="0" err="1">
                <a:solidFill>
                  <a:schemeClr val="accent2">
                    <a:lumMod val="75000"/>
                  </a:schemeClr>
                </a:solidFill>
                <a:latin typeface="Courier New"/>
                <a:ea typeface="ＭＳ Ｐゴシック"/>
                <a:cs typeface="Courier New"/>
              </a:rPr>
              <a:t>canada</a:t>
            </a:r>
          </a:p>
        </p:txBody>
      </p:sp>
      <p:cxnSp>
        <p:nvCxnSpPr>
          <p:cNvPr id="65552" name="Straight Arrow Connector 34">
            <a:extLst>
              <a:ext uri="{FF2B5EF4-FFF2-40B4-BE49-F238E27FC236}">
                <a16:creationId xmlns:a16="http://schemas.microsoft.com/office/drawing/2014/main" id="{051B3019-555B-3DE5-954D-D434B0196BCB}"/>
              </a:ext>
              <a:ext uri="{C183D7F6-B498-43B3-948B-1728B52AA6E4}">
                <adec:decorative xmlns:adec="http://schemas.microsoft.com/office/drawing/2017/decorative" val="1"/>
              </a:ext>
            </a:extLst>
          </p:cNvPr>
          <p:cNvCxnSpPr>
            <a:cxnSpLocks noChangeShapeType="1"/>
          </p:cNvCxnSpPr>
          <p:nvPr/>
        </p:nvCxnSpPr>
        <p:spPr bwMode="auto">
          <a:xfrm>
            <a:off x="6638175" y="1700808"/>
            <a:ext cx="2577971" cy="0"/>
          </a:xfrm>
          <a:prstGeom prst="straightConnector1">
            <a:avLst/>
          </a:prstGeom>
          <a:noFill/>
          <a:ln w="25400" algn="ctr">
            <a:solidFill>
              <a:schemeClr val="accent2"/>
            </a:solidFill>
            <a:round/>
            <a:headEnd/>
            <a:tailEnd type="arrow" w="med" len="med"/>
          </a:ln>
          <a:extLst>
            <a:ext uri="{909E8E84-426E-40DD-AFC4-6F175D3DCCD1}">
              <a14:hiddenFill xmlns:a14="http://schemas.microsoft.com/office/drawing/2010/main">
                <a:noFill/>
              </a14:hiddenFill>
            </a:ext>
          </a:extLst>
        </p:spPr>
      </p:cxnSp>
      <p:sp>
        <p:nvSpPr>
          <p:cNvPr id="65550" name="Rounded Rectangle 23">
            <a:extLst>
              <a:ext uri="{FF2B5EF4-FFF2-40B4-BE49-F238E27FC236}">
                <a16:creationId xmlns:a16="http://schemas.microsoft.com/office/drawing/2014/main" id="{DE9A6454-86F8-0AC3-38B6-A672C62DEA89}"/>
              </a:ext>
              <a:ext uri="{C183D7F6-B498-43B3-948B-1728B52AA6E4}">
                <adec:decorative xmlns:adec="http://schemas.microsoft.com/office/drawing/2017/decorative" val="1"/>
              </a:ext>
            </a:extLst>
          </p:cNvPr>
          <p:cNvSpPr>
            <a:spLocks noChangeArrowheads="1"/>
          </p:cNvSpPr>
          <p:nvPr/>
        </p:nvSpPr>
        <p:spPr bwMode="auto">
          <a:xfrm>
            <a:off x="4103686" y="1577975"/>
            <a:ext cx="2513522" cy="244722"/>
          </a:xfrm>
          <a:prstGeom prst="roundRect">
            <a:avLst>
              <a:gd name="adj" fmla="val 16667"/>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endParaRPr lang="en-CA" altLang="en-US" sz="2400">
              <a:solidFill>
                <a:srgbClr val="FF3399"/>
              </a:solidFill>
            </a:endParaRPr>
          </a:p>
        </p:txBody>
      </p:sp>
      <p:sp>
        <p:nvSpPr>
          <p:cNvPr id="65548" name="Rectangle 28">
            <a:extLst>
              <a:ext uri="{FF2B5EF4-FFF2-40B4-BE49-F238E27FC236}">
                <a16:creationId xmlns:a16="http://schemas.microsoft.com/office/drawing/2014/main" id="{FAE8BC20-5FCE-110D-A45B-D64331AA7DAA}"/>
              </a:ext>
            </a:extLst>
          </p:cNvPr>
          <p:cNvSpPr>
            <a:spLocks noChangeArrowheads="1"/>
          </p:cNvSpPr>
          <p:nvPr/>
        </p:nvSpPr>
        <p:spPr bwMode="auto">
          <a:xfrm>
            <a:off x="240099" y="981748"/>
            <a:ext cx="1295400" cy="906036"/>
          </a:xfrm>
          <a:prstGeom prst="rect">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a:lnSpc>
                <a:spcPct val="101000"/>
              </a:lnSpc>
              <a:buClr>
                <a:srgbClr val="000000"/>
              </a:buClr>
              <a:buSzPct val="100000"/>
              <a:buFont typeface="Verdana" panose="020B0604030504040204" pitchFamily="34" charset="0"/>
              <a:buNone/>
            </a:pPr>
            <a:r>
              <a:rPr lang="en-CA" altLang="en-US" dirty="0">
                <a:latin typeface="Calibri" panose="020F0502020204030204" pitchFamily="34" charset="0"/>
                <a:cs typeface="Calibri" panose="020F0502020204030204" pitchFamily="34" charset="0"/>
              </a:rPr>
              <a:t>Sample reports and statistics</a:t>
            </a:r>
          </a:p>
        </p:txBody>
      </p:sp>
      <p:cxnSp>
        <p:nvCxnSpPr>
          <p:cNvPr id="21" name="Straight Arrow Connector 20" descr="Down arrow">
            <a:extLst>
              <a:ext uri="{FF2B5EF4-FFF2-40B4-BE49-F238E27FC236}">
                <a16:creationId xmlns:a16="http://schemas.microsoft.com/office/drawing/2014/main" id="{6DE75BBE-11CB-82AE-4318-BE5D5FEAB682}"/>
              </a:ext>
            </a:extLst>
          </p:cNvPr>
          <p:cNvCxnSpPr>
            <a:cxnSpLocks/>
            <a:stCxn id="65548" idx="2"/>
          </p:cNvCxnSpPr>
          <p:nvPr/>
        </p:nvCxnSpPr>
        <p:spPr bwMode="auto">
          <a:xfrm>
            <a:off x="887799" y="1887784"/>
            <a:ext cx="0" cy="384909"/>
          </a:xfrm>
          <a:prstGeom prst="straightConnector1">
            <a:avLst/>
          </a:prstGeom>
          <a:solidFill>
            <a:srgbClr val="00B8FF"/>
          </a:solidFill>
          <a:ln w="28575" cap="flat" cmpd="sng" algn="ctr">
            <a:solidFill>
              <a:srgbClr val="C00000"/>
            </a:solidFill>
            <a:prstDash val="solid"/>
            <a:round/>
            <a:headEnd type="none" w="med" len="med"/>
            <a:tailEnd type="triangle"/>
          </a:ln>
          <a:effectLst/>
        </p:spPr>
      </p:cxnSp>
      <p:grpSp>
        <p:nvGrpSpPr>
          <p:cNvPr id="20" name="Group 19" descr="Sample industry report in Passport: Limited-Service Restaurants in Canada">
            <a:extLst>
              <a:ext uri="{FF2B5EF4-FFF2-40B4-BE49-F238E27FC236}">
                <a16:creationId xmlns:a16="http://schemas.microsoft.com/office/drawing/2014/main" id="{F29D2C89-8FD3-E2A5-64D1-9F507BF68598}"/>
              </a:ext>
            </a:extLst>
          </p:cNvPr>
          <p:cNvGrpSpPr/>
          <p:nvPr/>
        </p:nvGrpSpPr>
        <p:grpSpPr>
          <a:xfrm>
            <a:off x="284457" y="2272693"/>
            <a:ext cx="2278631" cy="3518115"/>
            <a:chOff x="284457" y="2272693"/>
            <a:chExt cx="2278631" cy="3518115"/>
          </a:xfrm>
        </p:grpSpPr>
        <p:pic>
          <p:nvPicPr>
            <p:cNvPr id="10" name="Picture 10" descr="Text&#10;&#10;Description automatically generated">
              <a:extLst>
                <a:ext uri="{FF2B5EF4-FFF2-40B4-BE49-F238E27FC236}">
                  <a16:creationId xmlns:a16="http://schemas.microsoft.com/office/drawing/2014/main" id="{FDDE1E8D-E0AF-5B25-CC86-1BE7E7803F14}"/>
                </a:ext>
              </a:extLst>
            </p:cNvPr>
            <p:cNvPicPr>
              <a:picLocks noChangeAspect="1"/>
            </p:cNvPicPr>
            <p:nvPr/>
          </p:nvPicPr>
          <p:blipFill>
            <a:blip r:embed="rId7"/>
            <a:stretch>
              <a:fillRect/>
            </a:stretch>
          </p:blipFill>
          <p:spPr>
            <a:xfrm rot="-5400000">
              <a:off x="-1223647" y="3780797"/>
              <a:ext cx="3518115" cy="501907"/>
            </a:xfrm>
            <a:prstGeom prst="rect">
              <a:avLst/>
            </a:prstGeom>
          </p:spPr>
        </p:pic>
        <p:pic>
          <p:nvPicPr>
            <p:cNvPr id="11" name="Picture 11" descr="Graphical user interface, text, application&#10;&#10;Description automatically generated">
              <a:extLst>
                <a:ext uri="{FF2B5EF4-FFF2-40B4-BE49-F238E27FC236}">
                  <a16:creationId xmlns:a16="http://schemas.microsoft.com/office/drawing/2014/main" id="{7AC88780-58C6-ADED-DA3F-28EB19CD2D4C}"/>
                </a:ext>
              </a:extLst>
            </p:cNvPr>
            <p:cNvPicPr>
              <a:picLocks noChangeAspect="1"/>
            </p:cNvPicPr>
            <p:nvPr/>
          </p:nvPicPr>
          <p:blipFill>
            <a:blip r:embed="rId8"/>
            <a:stretch>
              <a:fillRect/>
            </a:stretch>
          </p:blipFill>
          <p:spPr>
            <a:xfrm>
              <a:off x="731702" y="2342300"/>
              <a:ext cx="1781175" cy="3209925"/>
            </a:xfrm>
            <a:prstGeom prst="rect">
              <a:avLst/>
            </a:prstGeom>
          </p:spPr>
        </p:pic>
        <p:sp>
          <p:nvSpPr>
            <p:cNvPr id="7" name="Rectangle 6">
              <a:extLst>
                <a:ext uri="{FF2B5EF4-FFF2-40B4-BE49-F238E27FC236}">
                  <a16:creationId xmlns:a16="http://schemas.microsoft.com/office/drawing/2014/main" id="{EE161226-853C-EE16-8074-5CEF64BACE07}"/>
                </a:ext>
              </a:extLst>
            </p:cNvPr>
            <p:cNvSpPr/>
            <p:nvPr/>
          </p:nvSpPr>
          <p:spPr bwMode="auto">
            <a:xfrm>
              <a:off x="284457" y="2276960"/>
              <a:ext cx="2278631" cy="3390310"/>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1000"/>
                </a:lnSpc>
                <a:spcBef>
                  <a:spcPct val="0"/>
                </a:spcBef>
                <a:spcAft>
                  <a:spcPct val="0"/>
                </a:spcAft>
                <a:buClr>
                  <a:srgbClr val="000000"/>
                </a:buClr>
                <a:buSzPct val="100000"/>
                <a:buFont typeface="Verdana" pitchFamily="32" charset="0"/>
                <a:buNone/>
                <a:tabLst/>
              </a:pPr>
              <a:endParaRPr kumimoji="0" lang="en-US" sz="1800" b="0" i="0" u="none" strike="noStrike" cap="none" normalizeH="0" baseline="0">
                <a:ln>
                  <a:noFill/>
                </a:ln>
                <a:solidFill>
                  <a:schemeClr val="bg1"/>
                </a:solidFill>
                <a:effectLst/>
                <a:latin typeface="Verdana" pitchFamily="32" charset="0"/>
              </a:endParaRPr>
            </a:p>
          </p:txBody>
        </p:sp>
      </p:grpSp>
      <p:grpSp>
        <p:nvGrpSpPr>
          <p:cNvPr id="6" name="Group 5" descr="Sample country report in Passport: Pest Analysis Canada">
            <a:extLst>
              <a:ext uri="{FF2B5EF4-FFF2-40B4-BE49-F238E27FC236}">
                <a16:creationId xmlns:a16="http://schemas.microsoft.com/office/drawing/2014/main" id="{F096EC2C-37BC-36B5-2349-9C4E41CE6C9C}"/>
              </a:ext>
            </a:extLst>
          </p:cNvPr>
          <p:cNvGrpSpPr/>
          <p:nvPr/>
        </p:nvGrpSpPr>
        <p:grpSpPr>
          <a:xfrm>
            <a:off x="2706511" y="2347671"/>
            <a:ext cx="3460915" cy="3279243"/>
            <a:chOff x="2706511" y="2347671"/>
            <a:chExt cx="3460915" cy="3279243"/>
          </a:xfrm>
        </p:grpSpPr>
        <p:pic>
          <p:nvPicPr>
            <p:cNvPr id="2" name="Picture 3" descr="Sample report - Limited-Service Restaurants in Canada&#10;">
              <a:extLst>
                <a:ext uri="{FF2B5EF4-FFF2-40B4-BE49-F238E27FC236}">
                  <a16:creationId xmlns:a16="http://schemas.microsoft.com/office/drawing/2014/main" id="{101AA508-B169-EB6E-012A-310180445C69}"/>
                </a:ext>
              </a:extLst>
            </p:cNvPr>
            <p:cNvPicPr>
              <a:picLocks noChangeAspect="1"/>
            </p:cNvPicPr>
            <p:nvPr/>
          </p:nvPicPr>
          <p:blipFill rotWithShape="1">
            <a:blip r:embed="rId9"/>
            <a:srcRect t="-3704" r="63956" b="3108"/>
            <a:stretch/>
          </p:blipFill>
          <p:spPr>
            <a:xfrm>
              <a:off x="2734431" y="2347671"/>
              <a:ext cx="1968261" cy="550891"/>
            </a:xfrm>
            <a:prstGeom prst="rect">
              <a:avLst/>
            </a:prstGeom>
          </p:spPr>
        </p:pic>
        <p:pic>
          <p:nvPicPr>
            <p:cNvPr id="4" name="Picture 4" descr="Graphical user interface, text, application&#10;&#10;Description automatically generated">
              <a:extLst>
                <a:ext uri="{FF2B5EF4-FFF2-40B4-BE49-F238E27FC236}">
                  <a16:creationId xmlns:a16="http://schemas.microsoft.com/office/drawing/2014/main" id="{B6013683-EFB2-365E-7FBA-F51D58165188}"/>
                </a:ext>
              </a:extLst>
            </p:cNvPr>
            <p:cNvPicPr>
              <a:picLocks noChangeAspect="1"/>
            </p:cNvPicPr>
            <p:nvPr/>
          </p:nvPicPr>
          <p:blipFill>
            <a:blip r:embed="rId10"/>
            <a:stretch>
              <a:fillRect/>
            </a:stretch>
          </p:blipFill>
          <p:spPr>
            <a:xfrm>
              <a:off x="4679474" y="2369516"/>
              <a:ext cx="1487952" cy="851439"/>
            </a:xfrm>
            <a:prstGeom prst="rect">
              <a:avLst/>
            </a:prstGeom>
          </p:spPr>
        </p:pic>
        <p:pic>
          <p:nvPicPr>
            <p:cNvPr id="5" name="Picture 5" descr="Diagram&#10;&#10;Description automatically generated">
              <a:extLst>
                <a:ext uri="{FF2B5EF4-FFF2-40B4-BE49-F238E27FC236}">
                  <a16:creationId xmlns:a16="http://schemas.microsoft.com/office/drawing/2014/main" id="{2CBC39A8-55A0-43EB-F477-42B4536E0771}"/>
                </a:ext>
              </a:extLst>
            </p:cNvPr>
            <p:cNvPicPr>
              <a:picLocks noChangeAspect="1"/>
            </p:cNvPicPr>
            <p:nvPr/>
          </p:nvPicPr>
          <p:blipFill>
            <a:blip r:embed="rId11"/>
            <a:stretch>
              <a:fillRect/>
            </a:stretch>
          </p:blipFill>
          <p:spPr>
            <a:xfrm>
              <a:off x="2706511" y="3148594"/>
              <a:ext cx="3387830" cy="2478320"/>
            </a:xfrm>
            <a:prstGeom prst="rect">
              <a:avLst/>
            </a:prstGeom>
          </p:spPr>
        </p:pic>
      </p:grpSp>
      <p:grpSp>
        <p:nvGrpSpPr>
          <p:cNvPr id="16" name="Group 15" descr="Sample consumer report in Passport: Consumer Lifestyles in Canada">
            <a:extLst>
              <a:ext uri="{FF2B5EF4-FFF2-40B4-BE49-F238E27FC236}">
                <a16:creationId xmlns:a16="http://schemas.microsoft.com/office/drawing/2014/main" id="{1137B72D-2002-BC4E-6466-368C44EFF6B2}"/>
              </a:ext>
            </a:extLst>
          </p:cNvPr>
          <p:cNvGrpSpPr/>
          <p:nvPr/>
        </p:nvGrpSpPr>
        <p:grpSpPr>
          <a:xfrm>
            <a:off x="6368403" y="2383579"/>
            <a:ext cx="3064510" cy="2896446"/>
            <a:chOff x="6368403" y="2383579"/>
            <a:chExt cx="3064510" cy="2896446"/>
          </a:xfrm>
        </p:grpSpPr>
        <p:pic>
          <p:nvPicPr>
            <p:cNvPr id="15" name="Picture 14" descr="Consumer Lifestyles Canada Country Report in Passport">
              <a:extLst>
                <a:ext uri="{FF2B5EF4-FFF2-40B4-BE49-F238E27FC236}">
                  <a16:creationId xmlns:a16="http://schemas.microsoft.com/office/drawing/2014/main" id="{9CDD3B94-F8C2-2210-5369-C7B8C27A485A}"/>
                </a:ext>
              </a:extLst>
            </p:cNvPr>
            <p:cNvPicPr>
              <a:picLocks noChangeAspect="1"/>
            </p:cNvPicPr>
            <p:nvPr/>
          </p:nvPicPr>
          <p:blipFill>
            <a:blip r:embed="rId12"/>
            <a:stretch>
              <a:fillRect/>
            </a:stretch>
          </p:blipFill>
          <p:spPr>
            <a:xfrm>
              <a:off x="6368403" y="2383579"/>
              <a:ext cx="3064510" cy="619590"/>
            </a:xfrm>
            <a:prstGeom prst="rect">
              <a:avLst/>
            </a:prstGeom>
          </p:spPr>
        </p:pic>
        <p:sp>
          <p:nvSpPr>
            <p:cNvPr id="18" name="TextBox 9">
              <a:extLst>
                <a:ext uri="{FF2B5EF4-FFF2-40B4-BE49-F238E27FC236}">
                  <a16:creationId xmlns:a16="http://schemas.microsoft.com/office/drawing/2014/main" id="{2D2E2D36-7651-FA9C-F26C-A599555D7FE3}"/>
                </a:ext>
              </a:extLst>
            </p:cNvPr>
            <p:cNvSpPr txBox="1">
              <a:spLocks noChangeArrowheads="1"/>
            </p:cNvSpPr>
            <p:nvPr/>
          </p:nvSpPr>
          <p:spPr bwMode="auto">
            <a:xfrm>
              <a:off x="6574815" y="2879368"/>
              <a:ext cx="2255836" cy="2400657"/>
            </a:xfrm>
            <a:prstGeom prst="rect">
              <a:avLst/>
            </a:prstGeom>
            <a:solidFill>
              <a:schemeClr val="bg1"/>
            </a:solidFill>
            <a:ln w="9525">
              <a:noFill/>
              <a:miter lim="800000"/>
              <a:headEnd/>
              <a:tailEnd/>
            </a:ln>
          </p:spPr>
          <p:txBody>
            <a:bodyPr wrap="square" lIns="91440" tIns="45720" rIns="91440" bIns="45720" anchor="t">
              <a:spAutoFit/>
            </a:bodyPr>
            <a:lstStyle/>
            <a:p>
              <a:pPr eaLnBrk="1" hangingPunct="1">
                <a:buClr>
                  <a:srgbClr val="000000"/>
                </a:buClr>
                <a:buSzPct val="100000"/>
                <a:defRPr/>
              </a:pPr>
              <a:r>
                <a:rPr lang="en-US" altLang="en-US" sz="1500" i="1" dirty="0">
                  <a:solidFill>
                    <a:srgbClr val="0AA0C8"/>
                  </a:solidFill>
                  <a:latin typeface="Calibri"/>
                  <a:ea typeface="ＭＳ Ｐゴシック"/>
                </a:rPr>
                <a:t>Topics covered …</a:t>
              </a:r>
            </a:p>
            <a:p>
              <a:pPr eaLnBrk="1" hangingPunct="1">
                <a:buClr>
                  <a:srgbClr val="000000"/>
                </a:buClr>
                <a:buSzPct val="100000"/>
                <a:defRPr/>
              </a:pPr>
              <a:r>
                <a:rPr lang="en-US" altLang="en-US" sz="1500" dirty="0">
                  <a:solidFill>
                    <a:schemeClr val="tx1"/>
                  </a:solidFill>
                  <a:latin typeface="Calibri" panose="020F0502020204030204" pitchFamily="34" charset="0"/>
                </a:rPr>
                <a:t>Home Life</a:t>
              </a:r>
            </a:p>
            <a:p>
              <a:pPr eaLnBrk="1" hangingPunct="1">
                <a:buClr>
                  <a:srgbClr val="000000"/>
                </a:buClr>
                <a:buSzPct val="100000"/>
                <a:defRPr/>
              </a:pPr>
              <a:r>
                <a:rPr lang="en-US" altLang="en-US" sz="1500" dirty="0">
                  <a:solidFill>
                    <a:schemeClr val="tx1"/>
                  </a:solidFill>
                  <a:latin typeface="Calibri" panose="020F0502020204030204" pitchFamily="34" charset="0"/>
                </a:rPr>
                <a:t>Eating Habits</a:t>
              </a:r>
            </a:p>
            <a:p>
              <a:pPr eaLnBrk="1" hangingPunct="1">
                <a:buClr>
                  <a:srgbClr val="000000"/>
                </a:buClr>
                <a:buSzPct val="100000"/>
                <a:defRPr/>
              </a:pPr>
              <a:r>
                <a:rPr lang="en-US" altLang="en-US" sz="1500" dirty="0">
                  <a:solidFill>
                    <a:schemeClr val="tx1"/>
                  </a:solidFill>
                  <a:latin typeface="Calibri" panose="020F0502020204030204" pitchFamily="34" charset="0"/>
                </a:rPr>
                <a:t>Working Life</a:t>
              </a:r>
            </a:p>
            <a:p>
              <a:pPr eaLnBrk="1" hangingPunct="1">
                <a:buClr>
                  <a:srgbClr val="000000"/>
                </a:buClr>
                <a:buSzPct val="100000"/>
                <a:defRPr/>
              </a:pPr>
              <a:r>
                <a:rPr lang="en-US" altLang="en-US" sz="1500" dirty="0">
                  <a:solidFill>
                    <a:schemeClr val="tx1"/>
                  </a:solidFill>
                  <a:latin typeface="Calibri" panose="020F0502020204030204" pitchFamily="34" charset="0"/>
                </a:rPr>
                <a:t>Leisure Habits</a:t>
              </a:r>
            </a:p>
            <a:p>
              <a:pPr eaLnBrk="1" hangingPunct="1">
                <a:buClr>
                  <a:srgbClr val="000000"/>
                </a:buClr>
                <a:buSzPct val="100000"/>
                <a:defRPr/>
              </a:pPr>
              <a:r>
                <a:rPr lang="en-US" altLang="en-US" sz="1500" dirty="0">
                  <a:solidFill>
                    <a:schemeClr val="tx1"/>
                  </a:solidFill>
                  <a:latin typeface="Calibri" panose="020F0502020204030204" pitchFamily="34" charset="0"/>
                </a:rPr>
                <a:t>Health and Wellness</a:t>
              </a:r>
            </a:p>
            <a:p>
              <a:pPr eaLnBrk="1" hangingPunct="1">
                <a:buClr>
                  <a:srgbClr val="000000"/>
                </a:buClr>
                <a:buSzPct val="100000"/>
                <a:defRPr/>
              </a:pPr>
              <a:r>
                <a:rPr lang="en-US" altLang="en-US" sz="1500" dirty="0">
                  <a:solidFill>
                    <a:schemeClr val="tx1"/>
                  </a:solidFill>
                  <a:latin typeface="Calibri" panose="020F0502020204030204" pitchFamily="34" charset="0"/>
                </a:rPr>
                <a:t>Sustainable Living</a:t>
              </a:r>
            </a:p>
            <a:p>
              <a:pPr eaLnBrk="1" hangingPunct="1">
                <a:buClr>
                  <a:srgbClr val="000000"/>
                </a:buClr>
                <a:buSzPct val="100000"/>
                <a:defRPr/>
              </a:pPr>
              <a:r>
                <a:rPr lang="en-US" altLang="en-US" sz="1500" dirty="0">
                  <a:solidFill>
                    <a:schemeClr val="tx1"/>
                  </a:solidFill>
                  <a:latin typeface="Calibri" panose="020F0502020204030204" pitchFamily="34" charset="0"/>
                </a:rPr>
                <a:t>Shopping</a:t>
              </a:r>
            </a:p>
            <a:p>
              <a:pPr eaLnBrk="1" hangingPunct="1">
                <a:buClr>
                  <a:srgbClr val="000000"/>
                </a:buClr>
                <a:buSzPct val="100000"/>
                <a:defRPr/>
              </a:pPr>
              <a:r>
                <a:rPr lang="en-US" altLang="en-US" sz="1500" dirty="0">
                  <a:solidFill>
                    <a:schemeClr val="tx1"/>
                  </a:solidFill>
                  <a:latin typeface="Calibri" panose="020F0502020204030204" pitchFamily="34" charset="0"/>
                </a:rPr>
                <a:t>Spending</a:t>
              </a:r>
            </a:p>
            <a:p>
              <a:pPr eaLnBrk="1" hangingPunct="1">
                <a:buClr>
                  <a:srgbClr val="000000"/>
                </a:buClr>
                <a:buSzPct val="100000"/>
                <a:defRPr/>
              </a:pPr>
              <a:r>
                <a:rPr lang="en-US" altLang="en-US" sz="1500" dirty="0">
                  <a:solidFill>
                    <a:schemeClr val="tx1"/>
                  </a:solidFill>
                  <a:latin typeface="Calibri" panose="020F0502020204030204" pitchFamily="34" charset="0"/>
                </a:rPr>
                <a:t>Technology</a:t>
              </a:r>
            </a:p>
          </p:txBody>
        </p:sp>
      </p:grpSp>
      <p:grpSp>
        <p:nvGrpSpPr>
          <p:cNvPr id="19" name="Group 18" descr="Sample company report in Passport: Restaurant Brands International">
            <a:extLst>
              <a:ext uri="{FF2B5EF4-FFF2-40B4-BE49-F238E27FC236}">
                <a16:creationId xmlns:a16="http://schemas.microsoft.com/office/drawing/2014/main" id="{4ED353F1-3995-5AD0-9C29-28B29F1441B1}"/>
              </a:ext>
            </a:extLst>
          </p:cNvPr>
          <p:cNvGrpSpPr/>
          <p:nvPr/>
        </p:nvGrpSpPr>
        <p:grpSpPr>
          <a:xfrm>
            <a:off x="9216146" y="2343495"/>
            <a:ext cx="2591108" cy="3139157"/>
            <a:chOff x="9216146" y="2343495"/>
            <a:chExt cx="2591108" cy="3139157"/>
          </a:xfrm>
        </p:grpSpPr>
        <p:pic>
          <p:nvPicPr>
            <p:cNvPr id="8" name="Picture 8">
              <a:extLst>
                <a:ext uri="{FF2B5EF4-FFF2-40B4-BE49-F238E27FC236}">
                  <a16:creationId xmlns:a16="http://schemas.microsoft.com/office/drawing/2014/main" id="{9535541B-C59F-46BF-7FBA-6CC1D59E0773}"/>
                </a:ext>
              </a:extLst>
            </p:cNvPr>
            <p:cNvPicPr>
              <a:picLocks noChangeAspect="1"/>
            </p:cNvPicPr>
            <p:nvPr/>
          </p:nvPicPr>
          <p:blipFill rotWithShape="1">
            <a:blip r:embed="rId13"/>
            <a:srcRect r="50576" b="-19147"/>
            <a:stretch/>
          </p:blipFill>
          <p:spPr>
            <a:xfrm>
              <a:off x="9216146" y="2343495"/>
              <a:ext cx="2591108" cy="576125"/>
            </a:xfrm>
            <a:prstGeom prst="rect">
              <a:avLst/>
            </a:prstGeom>
          </p:spPr>
        </p:pic>
        <p:pic>
          <p:nvPicPr>
            <p:cNvPr id="9" name="Picture 9" descr="Graphical user interface, text, application&#10;&#10;Description automatically generated">
              <a:extLst>
                <a:ext uri="{FF2B5EF4-FFF2-40B4-BE49-F238E27FC236}">
                  <a16:creationId xmlns:a16="http://schemas.microsoft.com/office/drawing/2014/main" id="{05E73F65-0817-B5CA-A1E0-09F83FDE2D7D}"/>
                </a:ext>
              </a:extLst>
            </p:cNvPr>
            <p:cNvPicPr>
              <a:picLocks noChangeAspect="1"/>
            </p:cNvPicPr>
            <p:nvPr/>
          </p:nvPicPr>
          <p:blipFill rotWithShape="1">
            <a:blip r:embed="rId14"/>
            <a:srcRect b="19667"/>
            <a:stretch/>
          </p:blipFill>
          <p:spPr>
            <a:xfrm>
              <a:off x="9591589" y="2826816"/>
              <a:ext cx="1840222" cy="2655836"/>
            </a:xfrm>
            <a:prstGeom prst="rect">
              <a:avLst/>
            </a:prstGeom>
          </p:spPr>
        </p:pic>
      </p:grpSp>
      <p:sp>
        <p:nvSpPr>
          <p:cNvPr id="65553" name="Rectangle 37">
            <a:extLst>
              <a:ext uri="{FF2B5EF4-FFF2-40B4-BE49-F238E27FC236}">
                <a16:creationId xmlns:a16="http://schemas.microsoft.com/office/drawing/2014/main" id="{7E6C7FBF-473C-C699-23F6-A78096EEEC7F}"/>
              </a:ext>
            </a:extLst>
          </p:cNvPr>
          <p:cNvSpPr>
            <a:spLocks noChangeArrowheads="1"/>
          </p:cNvSpPr>
          <p:nvPr/>
        </p:nvSpPr>
        <p:spPr bwMode="auto">
          <a:xfrm>
            <a:off x="10395510" y="1880926"/>
            <a:ext cx="1296987" cy="287338"/>
          </a:xfrm>
          <a:prstGeom prst="rect">
            <a:avLst/>
          </a:prstGeom>
          <a:solidFill>
            <a:srgbClr val="FFC000"/>
          </a:solidFill>
          <a:ln w="9525" algn="ctr">
            <a:solidFill>
              <a:srgbClr val="FFC000"/>
            </a:solidFill>
            <a:round/>
            <a:headEnd/>
            <a:tailEnd/>
          </a:ln>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a:r>
              <a:rPr lang="en-CA" altLang="en-US" sz="1300" b="1">
                <a:solidFill>
                  <a:schemeClr val="tx1"/>
                </a:solidFill>
                <a:latin typeface="Calibri" panose="020F0502020204030204" pitchFamily="34" charset="0"/>
                <a:cs typeface="Courier New" panose="02070309020205020404" pitchFamily="49" charset="0"/>
              </a:rPr>
              <a:t>Browse menus</a:t>
            </a:r>
          </a:p>
        </p:txBody>
      </p:sp>
      <p:cxnSp>
        <p:nvCxnSpPr>
          <p:cNvPr id="65551" name="Straight Arrow Connector 26">
            <a:extLst>
              <a:ext uri="{FF2B5EF4-FFF2-40B4-BE49-F238E27FC236}">
                <a16:creationId xmlns:a16="http://schemas.microsoft.com/office/drawing/2014/main" id="{A0CE61B0-10E4-BB47-581C-BC36B0F2EA9F}"/>
              </a:ext>
              <a:ext uri="{C183D7F6-B498-43B3-948B-1728B52AA6E4}">
                <adec:decorative xmlns:adec="http://schemas.microsoft.com/office/drawing/2017/decorative" val="1"/>
              </a:ext>
            </a:extLst>
          </p:cNvPr>
          <p:cNvCxnSpPr>
            <a:cxnSpLocks noChangeShapeType="1"/>
          </p:cNvCxnSpPr>
          <p:nvPr/>
        </p:nvCxnSpPr>
        <p:spPr bwMode="auto">
          <a:xfrm flipH="1">
            <a:off x="10125080" y="2015070"/>
            <a:ext cx="350838" cy="0"/>
          </a:xfrm>
          <a:prstGeom prst="straightConnector1">
            <a:avLst/>
          </a:prstGeom>
          <a:noFill/>
          <a:ln w="25400" algn="ctr">
            <a:solidFill>
              <a:srgbClr val="FFC000"/>
            </a:solidFill>
            <a:round/>
            <a:headEnd/>
            <a:tailEnd type="arrow" w="med" len="med"/>
          </a:ln>
          <a:extLst>
            <a:ext uri="{909E8E84-426E-40DD-AFC4-6F175D3DCCD1}">
              <a14:hiddenFill xmlns:a14="http://schemas.microsoft.com/office/drawing/2010/main">
                <a:noFill/>
              </a14:hiddenFill>
            </a:ext>
          </a:extLst>
        </p:spPr>
      </p:cxnSp>
      <p:sp>
        <p:nvSpPr>
          <p:cNvPr id="65549" name="Rounded Rectangle 25">
            <a:extLst>
              <a:ext uri="{FF2B5EF4-FFF2-40B4-BE49-F238E27FC236}">
                <a16:creationId xmlns:a16="http://schemas.microsoft.com/office/drawing/2014/main" id="{9B9338E3-28C3-C1CA-6A61-258DFADE1DB5}"/>
              </a:ext>
              <a:ext uri="{C183D7F6-B498-43B3-948B-1728B52AA6E4}">
                <adec:decorative xmlns:adec="http://schemas.microsoft.com/office/drawing/2017/decorative" val="1"/>
              </a:ext>
            </a:extLst>
          </p:cNvPr>
          <p:cNvSpPr>
            <a:spLocks noChangeArrowheads="1"/>
          </p:cNvSpPr>
          <p:nvPr/>
        </p:nvSpPr>
        <p:spPr bwMode="auto">
          <a:xfrm>
            <a:off x="2495604" y="1868396"/>
            <a:ext cx="7550604" cy="264460"/>
          </a:xfrm>
          <a:prstGeom prst="roundRect">
            <a:avLst>
              <a:gd name="adj" fmla="val 16667"/>
            </a:avLst>
          </a:prstGeom>
          <a:noFill/>
          <a:ln w="285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endParaRPr lang="en-CA" altLang="en-US" sz="2400">
              <a:solidFill>
                <a:srgbClr val="FF3399"/>
              </a:solidFill>
            </a:endParaRPr>
          </a:p>
        </p:txBody>
      </p:sp>
      <p:pic>
        <p:nvPicPr>
          <p:cNvPr id="17" name="Picture 16" descr="Sample statistical table from Passport: Limited-Service Restaurants">
            <a:extLst>
              <a:ext uri="{FF2B5EF4-FFF2-40B4-BE49-F238E27FC236}">
                <a16:creationId xmlns:a16="http://schemas.microsoft.com/office/drawing/2014/main" id="{157D2880-8609-C99B-FF3D-D1FAB81FB460}"/>
              </a:ext>
            </a:extLst>
          </p:cNvPr>
          <p:cNvPicPr>
            <a:picLocks noChangeAspect="1"/>
          </p:cNvPicPr>
          <p:nvPr/>
        </p:nvPicPr>
        <p:blipFill rotWithShape="1">
          <a:blip r:embed="rId15"/>
          <a:srcRect b="25867"/>
          <a:stretch/>
        </p:blipFill>
        <p:spPr>
          <a:xfrm>
            <a:off x="693787" y="5780811"/>
            <a:ext cx="11049554" cy="1011572"/>
          </a:xfrm>
          <a:prstGeom prst="rect">
            <a:avLst/>
          </a:prstGeom>
          <a:ln w="28575">
            <a:solidFill>
              <a:srgbClr val="C00000"/>
            </a:solidFill>
          </a:ln>
        </p:spPr>
      </p:pic>
      <p:sp>
        <p:nvSpPr>
          <p:cNvPr id="12" name="Rectangle 11">
            <a:extLst>
              <a:ext uri="{FF2B5EF4-FFF2-40B4-BE49-F238E27FC236}">
                <a16:creationId xmlns:a16="http://schemas.microsoft.com/office/drawing/2014/main" id="{E2687EB3-23EE-4413-524A-A7954A8428A0}"/>
              </a:ext>
              <a:ext uri="{C183D7F6-B498-43B3-948B-1728B52AA6E4}">
                <adec:decorative xmlns:adec="http://schemas.microsoft.com/office/drawing/2017/decorative" val="1"/>
              </a:ext>
            </a:extLst>
          </p:cNvPr>
          <p:cNvSpPr/>
          <p:nvPr/>
        </p:nvSpPr>
        <p:spPr bwMode="auto">
          <a:xfrm>
            <a:off x="2646415" y="2288755"/>
            <a:ext cx="3634412" cy="3390310"/>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1000"/>
              </a:lnSpc>
              <a:spcBef>
                <a:spcPct val="0"/>
              </a:spcBef>
              <a:spcAft>
                <a:spcPct val="0"/>
              </a:spcAft>
              <a:buClr>
                <a:srgbClr val="000000"/>
              </a:buClr>
              <a:buSzPct val="100000"/>
              <a:buFont typeface="Verdana" pitchFamily="32" charset="0"/>
              <a:buNone/>
              <a:tabLst/>
            </a:pPr>
            <a:endParaRPr kumimoji="0" lang="en-US" sz="1800" b="0" i="0" u="none" strike="noStrike" cap="none" normalizeH="0" baseline="0">
              <a:ln>
                <a:noFill/>
              </a:ln>
              <a:solidFill>
                <a:schemeClr val="bg1"/>
              </a:solidFill>
              <a:effectLst/>
              <a:latin typeface="Verdana" pitchFamily="32" charset="0"/>
            </a:endParaRPr>
          </a:p>
        </p:txBody>
      </p:sp>
      <p:sp>
        <p:nvSpPr>
          <p:cNvPr id="13" name="Rectangle 12">
            <a:extLst>
              <a:ext uri="{FF2B5EF4-FFF2-40B4-BE49-F238E27FC236}">
                <a16:creationId xmlns:a16="http://schemas.microsoft.com/office/drawing/2014/main" id="{FF4A53C7-567C-5320-C2DE-86BE05007865}"/>
              </a:ext>
              <a:ext uri="{C183D7F6-B498-43B3-948B-1728B52AA6E4}">
                <adec:decorative xmlns:adec="http://schemas.microsoft.com/office/drawing/2017/decorative" val="1"/>
              </a:ext>
            </a:extLst>
          </p:cNvPr>
          <p:cNvSpPr/>
          <p:nvPr/>
        </p:nvSpPr>
        <p:spPr bwMode="auto">
          <a:xfrm>
            <a:off x="6368060" y="2276960"/>
            <a:ext cx="2741963" cy="3390310"/>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1000"/>
              </a:lnSpc>
              <a:spcBef>
                <a:spcPct val="0"/>
              </a:spcBef>
              <a:spcAft>
                <a:spcPct val="0"/>
              </a:spcAft>
              <a:buClr>
                <a:srgbClr val="000000"/>
              </a:buClr>
              <a:buSzPct val="100000"/>
              <a:buFont typeface="Verdana" pitchFamily="32" charset="0"/>
              <a:buNone/>
              <a:tabLst/>
            </a:pPr>
            <a:endParaRPr kumimoji="0" lang="en-US" sz="1800" b="0" i="0" u="none" strike="noStrike" cap="none" normalizeH="0" baseline="0">
              <a:ln>
                <a:noFill/>
              </a:ln>
              <a:solidFill>
                <a:schemeClr val="bg1"/>
              </a:solidFill>
              <a:effectLst/>
              <a:latin typeface="Verdana" pitchFamily="32" charset="0"/>
            </a:endParaRPr>
          </a:p>
        </p:txBody>
      </p:sp>
      <p:sp>
        <p:nvSpPr>
          <p:cNvPr id="14" name="Rectangle 13">
            <a:extLst>
              <a:ext uri="{FF2B5EF4-FFF2-40B4-BE49-F238E27FC236}">
                <a16:creationId xmlns:a16="http://schemas.microsoft.com/office/drawing/2014/main" id="{23D6B803-F8DF-561A-F42A-F5B013906059}"/>
              </a:ext>
              <a:ext uri="{C183D7F6-B498-43B3-948B-1728B52AA6E4}">
                <adec:decorative xmlns:adec="http://schemas.microsoft.com/office/drawing/2017/decorative" val="1"/>
              </a:ext>
            </a:extLst>
          </p:cNvPr>
          <p:cNvSpPr/>
          <p:nvPr/>
        </p:nvSpPr>
        <p:spPr bwMode="auto">
          <a:xfrm>
            <a:off x="9188799" y="2288755"/>
            <a:ext cx="2837549" cy="3390310"/>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1000"/>
              </a:lnSpc>
              <a:spcBef>
                <a:spcPct val="0"/>
              </a:spcBef>
              <a:spcAft>
                <a:spcPct val="0"/>
              </a:spcAft>
              <a:buClr>
                <a:srgbClr val="000000"/>
              </a:buClr>
              <a:buSzPct val="100000"/>
              <a:buFont typeface="Verdana" pitchFamily="32" charset="0"/>
              <a:buNone/>
              <a:tabLst/>
            </a:pPr>
            <a:endParaRPr kumimoji="0" lang="en-US" sz="1800" b="0" i="0" u="none" strike="noStrike" cap="none" normalizeH="0" baseline="0">
              <a:ln>
                <a:noFill/>
              </a:ln>
              <a:solidFill>
                <a:schemeClr val="bg1"/>
              </a:solidFill>
              <a:effectLst/>
              <a:latin typeface="Verdana" pitchFamily="32" charset="0"/>
            </a:endParaRPr>
          </a:p>
        </p:txBody>
      </p:sp>
    </p:spTree>
    <p:custDataLst>
      <p:tags r:id="rId1"/>
    </p:custData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ista home page">
            <a:extLst>
              <a:ext uri="{FF2B5EF4-FFF2-40B4-BE49-F238E27FC236}">
                <a16:creationId xmlns:a16="http://schemas.microsoft.com/office/drawing/2014/main" id="{E3E11884-FF7D-ED1E-1980-28C9B33E54AA}"/>
              </a:ext>
            </a:extLst>
          </p:cNvPr>
          <p:cNvPicPr>
            <a:picLocks noChangeAspect="1"/>
          </p:cNvPicPr>
          <p:nvPr/>
        </p:nvPicPr>
        <p:blipFill>
          <a:blip r:embed="rId4"/>
          <a:stretch>
            <a:fillRect/>
          </a:stretch>
        </p:blipFill>
        <p:spPr>
          <a:xfrm>
            <a:off x="1597484" y="1707883"/>
            <a:ext cx="9113556" cy="4560427"/>
          </a:xfrm>
          <a:prstGeom prst="rect">
            <a:avLst/>
          </a:prstGeom>
        </p:spPr>
      </p:pic>
      <p:sp>
        <p:nvSpPr>
          <p:cNvPr id="66563" name="Title 1">
            <a:extLst>
              <a:ext uri="{FF2B5EF4-FFF2-40B4-BE49-F238E27FC236}">
                <a16:creationId xmlns:a16="http://schemas.microsoft.com/office/drawing/2014/main" id="{212E5763-38A0-0EF2-74B4-67768AFB8F60}"/>
              </a:ext>
            </a:extLst>
          </p:cNvPr>
          <p:cNvSpPr>
            <a:spLocks noGrp="1" noChangeArrowheads="1"/>
          </p:cNvSpPr>
          <p:nvPr>
            <p:ph type="title"/>
          </p:nvPr>
        </p:nvSpPr>
        <p:spPr>
          <a:xfrm>
            <a:off x="1062181" y="288796"/>
            <a:ext cx="9852459" cy="1152525"/>
          </a:xfrm>
        </p:spPr>
        <p:txBody>
          <a:bodyPr/>
          <a:lstStyle/>
          <a:p>
            <a:r>
              <a:rPr lang="en-US" altLang="en-US" dirty="0">
                <a:hlinkClick r:id="rId5"/>
              </a:rPr>
              <a:t>Statista</a:t>
            </a:r>
            <a:r>
              <a:rPr lang="en-US" altLang="en-US" dirty="0"/>
              <a:t> </a:t>
            </a:r>
            <a:br>
              <a:rPr lang="en-US" altLang="en-US" dirty="0"/>
            </a:br>
            <a:r>
              <a:rPr lang="en-GB" altLang="en-US" sz="2600" dirty="0"/>
              <a:t> </a:t>
            </a:r>
            <a:r>
              <a:rPr lang="en-GB" altLang="en-US" sz="2600" b="0" dirty="0"/>
              <a:t>Includes millions of </a:t>
            </a:r>
            <a:r>
              <a:rPr lang="en-GB" altLang="en-US" sz="2600" dirty="0"/>
              <a:t>statistics</a:t>
            </a:r>
            <a:r>
              <a:rPr lang="en-GB" altLang="en-US" sz="2600" b="0" dirty="0"/>
              <a:t> &amp; </a:t>
            </a:r>
            <a:r>
              <a:rPr lang="en-GB" altLang="en-US" sz="2600" dirty="0"/>
              <a:t>reports</a:t>
            </a:r>
            <a:r>
              <a:rPr lang="en-GB" altLang="en-US" sz="2600" b="0" dirty="0"/>
              <a:t> on thousands of topics </a:t>
            </a:r>
            <a:br>
              <a:rPr lang="en-GB" altLang="en-US" sz="2600" b="0" dirty="0"/>
            </a:br>
            <a:r>
              <a:rPr lang="en-GB" altLang="en-US" sz="2600" b="0" dirty="0"/>
              <a:t>from a variety of sources. Worldwide coverage.</a:t>
            </a:r>
            <a:endParaRPr lang="en-US" altLang="en-US" sz="2600" dirty="0"/>
          </a:p>
        </p:txBody>
      </p:sp>
      <p:sp>
        <p:nvSpPr>
          <p:cNvPr id="130052" name="Rectangle 14">
            <a:extLst>
              <a:ext uri="{FF2B5EF4-FFF2-40B4-BE49-F238E27FC236}">
                <a16:creationId xmlns:a16="http://schemas.microsoft.com/office/drawing/2014/main" id="{8C7076CB-2DD2-7DC3-4614-701D739F5E6D}"/>
              </a:ext>
            </a:extLst>
          </p:cNvPr>
          <p:cNvSpPr>
            <a:spLocks noChangeArrowheads="1"/>
          </p:cNvSpPr>
          <p:nvPr/>
        </p:nvSpPr>
        <p:spPr bwMode="auto">
          <a:xfrm>
            <a:off x="377969" y="252847"/>
            <a:ext cx="1368425" cy="503238"/>
          </a:xfrm>
          <a:prstGeom prst="rect">
            <a:avLst/>
          </a:prstGeom>
          <a:solidFill>
            <a:schemeClr val="bg1">
              <a:lumMod val="85000"/>
            </a:schemeClr>
          </a:solidFill>
          <a:ln w="9525" algn="ctr">
            <a:solidFill>
              <a:schemeClr val="tx1"/>
            </a:solidFill>
            <a:round/>
            <a:headEnd/>
            <a:tailEnd/>
          </a:ln>
        </p:spPr>
        <p:txBody>
          <a:bodyPr anchor="ctr"/>
          <a:lstStyle/>
          <a:p>
            <a:pPr algn="ctr">
              <a:lnSpc>
                <a:spcPct val="101000"/>
              </a:lnSpc>
              <a:buClr>
                <a:srgbClr val="000000"/>
              </a:buClr>
              <a:buSzPct val="100000"/>
              <a:buFont typeface="Verdana" pitchFamily="34" charset="0"/>
              <a:buNone/>
              <a:defRPr/>
            </a:pPr>
            <a:r>
              <a:rPr lang="en-CA" altLang="en-US" sz="2000" b="1">
                <a:solidFill>
                  <a:srgbClr val="990000"/>
                </a:solidFill>
                <a:latin typeface="Gisha" pitchFamily="34" charset="-79"/>
                <a:cs typeface="Gisha" pitchFamily="34" charset="-79"/>
              </a:rPr>
              <a:t>P</a:t>
            </a:r>
            <a:r>
              <a:rPr lang="en-CA" altLang="en-US" sz="2000" b="1">
                <a:solidFill>
                  <a:srgbClr val="FF9933"/>
                </a:solidFill>
                <a:latin typeface="Gisha" pitchFamily="34" charset="-79"/>
                <a:cs typeface="Gisha" pitchFamily="34" charset="-79"/>
              </a:rPr>
              <a:t>E</a:t>
            </a:r>
            <a:r>
              <a:rPr lang="en-CA" altLang="en-US" sz="2000" b="1">
                <a:solidFill>
                  <a:schemeClr val="accent2">
                    <a:lumMod val="75000"/>
                  </a:schemeClr>
                </a:solidFill>
                <a:latin typeface="Gisha" pitchFamily="34" charset="-79"/>
                <a:cs typeface="Gisha" pitchFamily="34" charset="-79"/>
              </a:rPr>
              <a:t>S</a:t>
            </a:r>
            <a:r>
              <a:rPr lang="en-CA" altLang="en-US" sz="2000" b="1">
                <a:solidFill>
                  <a:srgbClr val="FF6699"/>
                </a:solidFill>
                <a:latin typeface="Gisha" pitchFamily="34" charset="-79"/>
                <a:cs typeface="Gisha" pitchFamily="34" charset="-79"/>
              </a:rPr>
              <a:t>T</a:t>
            </a:r>
            <a:r>
              <a:rPr lang="en-CA" altLang="en-US" sz="2000" b="1">
                <a:solidFill>
                  <a:srgbClr val="008000"/>
                </a:solidFill>
                <a:latin typeface="Gisha" pitchFamily="34" charset="-79"/>
                <a:cs typeface="Gisha" pitchFamily="34" charset="-79"/>
              </a:rPr>
              <a:t>E</a:t>
            </a:r>
            <a:r>
              <a:rPr lang="en-CA" altLang="en-US" sz="2000" b="1">
                <a:latin typeface="Gisha" pitchFamily="34" charset="-79"/>
                <a:cs typeface="Gisha" pitchFamily="34" charset="-79"/>
              </a:rPr>
              <a:t>L</a:t>
            </a:r>
          </a:p>
        </p:txBody>
      </p:sp>
      <p:sp>
        <p:nvSpPr>
          <p:cNvPr id="65546" name="Rounded Rectangle 20">
            <a:extLst>
              <a:ext uri="{FF2B5EF4-FFF2-40B4-BE49-F238E27FC236}">
                <a16:creationId xmlns:a16="http://schemas.microsoft.com/office/drawing/2014/main" id="{A0DCD0D2-1912-08AB-CBE6-F7BBA334BEB4}"/>
              </a:ext>
              <a:ext uri="{C183D7F6-B498-43B3-948B-1728B52AA6E4}">
                <adec:decorative xmlns:adec="http://schemas.microsoft.com/office/drawing/2017/decorative" val="1"/>
              </a:ext>
            </a:extLst>
          </p:cNvPr>
          <p:cNvSpPr>
            <a:spLocks noChangeArrowheads="1"/>
          </p:cNvSpPr>
          <p:nvPr/>
        </p:nvSpPr>
        <p:spPr bwMode="auto">
          <a:xfrm>
            <a:off x="1859909" y="2289833"/>
            <a:ext cx="5651393" cy="241042"/>
          </a:xfrm>
          <a:prstGeom prst="roundRect">
            <a:avLst>
              <a:gd name="adj" fmla="val 16667"/>
            </a:avLst>
          </a:prstGeom>
          <a:noFill/>
          <a:ln w="28575"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endParaRPr lang="en-US" altLang="en-US"/>
          </a:p>
        </p:txBody>
      </p:sp>
      <p:pic>
        <p:nvPicPr>
          <p:cNvPr id="133135" name="Picture 10">
            <a:extLst>
              <a:ext uri="{FF2B5EF4-FFF2-40B4-BE49-F238E27FC236}">
                <a16:creationId xmlns:a16="http://schemas.microsoft.com/office/drawing/2014/main" id="{C747A84D-C2B7-56C3-9740-94C3F217861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t="1805" r="4959"/>
          <a:stretch>
            <a:fillRect/>
          </a:stretch>
        </p:blipFill>
        <p:spPr bwMode="auto">
          <a:xfrm>
            <a:off x="11029197" y="4779418"/>
            <a:ext cx="1013571" cy="148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6" name="Picture 5">
            <a:extLst>
              <a:ext uri="{FF2B5EF4-FFF2-40B4-BE49-F238E27FC236}">
                <a16:creationId xmlns:a16="http://schemas.microsoft.com/office/drawing/2014/main" id="{05218411-9389-D468-633D-D263D82AF99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l="5299" r="3552" b="3043"/>
          <a:stretch>
            <a:fillRect/>
          </a:stretch>
        </p:blipFill>
        <p:spPr bwMode="auto">
          <a:xfrm>
            <a:off x="10027506" y="4779418"/>
            <a:ext cx="1003029" cy="148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7" name="Picture 4">
            <a:extLst>
              <a:ext uri="{FF2B5EF4-FFF2-40B4-BE49-F238E27FC236}">
                <a16:creationId xmlns:a16="http://schemas.microsoft.com/office/drawing/2014/main" id="{1FAA13E7-A06E-9A62-F635-56FC813E6E5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b="1086"/>
          <a:stretch>
            <a:fillRect/>
          </a:stretch>
        </p:blipFill>
        <p:spPr bwMode="auto">
          <a:xfrm>
            <a:off x="8998087" y="4800606"/>
            <a:ext cx="1015157" cy="1475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a:extLst>
              <a:ext uri="{FF2B5EF4-FFF2-40B4-BE49-F238E27FC236}">
                <a16:creationId xmlns:a16="http://schemas.microsoft.com/office/drawing/2014/main" id="{A8751767-A15B-CBD8-1603-910EF384A1A8}"/>
              </a:ext>
            </a:extLst>
          </p:cNvPr>
          <p:cNvSpPr>
            <a:spLocks noChangeArrowheads="1"/>
          </p:cNvSpPr>
          <p:nvPr/>
        </p:nvSpPr>
        <p:spPr bwMode="auto">
          <a:xfrm>
            <a:off x="3570333" y="4848219"/>
            <a:ext cx="2801892" cy="24104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r>
              <a:rPr lang="en-CA" altLang="en-US" sz="1200" b="1" dirty="0">
                <a:solidFill>
                  <a:srgbClr val="FF3399"/>
                </a:solidFill>
                <a:latin typeface="Courier New" panose="02070309020205020404" pitchFamily="49" charset="0"/>
                <a:cs typeface="Courier New" panose="02070309020205020404" pitchFamily="49" charset="0"/>
              </a:rPr>
              <a:t>shopping habits </a:t>
            </a:r>
            <a:r>
              <a:rPr lang="en-CA" altLang="en-US" sz="1200" b="1" dirty="0" err="1">
                <a:solidFill>
                  <a:srgbClr val="FF3399"/>
                </a:solidFill>
                <a:latin typeface="Courier New" panose="02070309020205020404" pitchFamily="49" charset="0"/>
                <a:cs typeface="Courier New" panose="02070309020205020404" pitchFamily="49" charset="0"/>
              </a:rPr>
              <a:t>canada</a:t>
            </a:r>
            <a:endParaRPr lang="en-CA" altLang="en-US" sz="1200" b="1" dirty="0">
              <a:solidFill>
                <a:srgbClr val="FF3399"/>
              </a:solidFill>
              <a:latin typeface="Courier New" panose="02070309020205020404" pitchFamily="49" charset="0"/>
              <a:cs typeface="Courier New" panose="02070309020205020404" pitchFamily="49" charset="0"/>
            </a:endParaRPr>
          </a:p>
        </p:txBody>
      </p:sp>
      <p:cxnSp>
        <p:nvCxnSpPr>
          <p:cNvPr id="23" name="Straight Arrow Connector 22">
            <a:extLst>
              <a:ext uri="{FF2B5EF4-FFF2-40B4-BE49-F238E27FC236}">
                <a16:creationId xmlns:a16="http://schemas.microsoft.com/office/drawing/2014/main" id="{CE3E136D-3EB4-D99D-9E94-CAFD7E3408EC}"/>
              </a:ext>
              <a:ext uri="{C183D7F6-B498-43B3-948B-1728B52AA6E4}">
                <adec:decorative xmlns:adec="http://schemas.microsoft.com/office/drawing/2017/decorative" val="1"/>
              </a:ext>
            </a:extLst>
          </p:cNvPr>
          <p:cNvCxnSpPr>
            <a:cxnSpLocks noChangeShapeType="1"/>
          </p:cNvCxnSpPr>
          <p:nvPr/>
        </p:nvCxnSpPr>
        <p:spPr bwMode="auto">
          <a:xfrm flipH="1">
            <a:off x="7541919" y="2376525"/>
            <a:ext cx="442846" cy="0"/>
          </a:xfrm>
          <a:prstGeom prst="straightConnector1">
            <a:avLst/>
          </a:prstGeom>
          <a:noFill/>
          <a:ln w="25400" algn="ctr">
            <a:solidFill>
              <a:srgbClr val="FF6600"/>
            </a:solidFill>
            <a:round/>
            <a:headEnd/>
            <a:tailEnd type="arrow" w="med" len="med"/>
          </a:ln>
          <a:extLst>
            <a:ext uri="{909E8E84-426E-40DD-AFC4-6F175D3DCCD1}">
              <a14:hiddenFill xmlns:a14="http://schemas.microsoft.com/office/drawing/2010/main">
                <a:noFill/>
              </a14:hiddenFill>
            </a:ext>
          </a:extLst>
        </p:spPr>
      </p:cxnSp>
      <p:sp>
        <p:nvSpPr>
          <p:cNvPr id="66572" name="Rounded Rectangle 18">
            <a:extLst>
              <a:ext uri="{FF2B5EF4-FFF2-40B4-BE49-F238E27FC236}">
                <a16:creationId xmlns:a16="http://schemas.microsoft.com/office/drawing/2014/main" id="{B8C19B18-4D01-3766-8E09-0461D059C937}"/>
              </a:ext>
            </a:extLst>
          </p:cNvPr>
          <p:cNvSpPr>
            <a:spLocks noChangeArrowheads="1"/>
          </p:cNvSpPr>
          <p:nvPr/>
        </p:nvSpPr>
        <p:spPr bwMode="auto">
          <a:xfrm>
            <a:off x="7984765" y="1897972"/>
            <a:ext cx="3330967" cy="1201766"/>
          </a:xfrm>
          <a:prstGeom prst="roundRect">
            <a:avLst>
              <a:gd name="adj" fmla="val 16667"/>
            </a:avLst>
          </a:prstGeom>
          <a:solidFill>
            <a:srgbClr val="FFFF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a:lnSpc>
                <a:spcPct val="101000"/>
              </a:lnSpc>
              <a:buClr>
                <a:srgbClr val="000000"/>
              </a:buClr>
              <a:buSzPct val="100000"/>
              <a:buFont typeface="Verdana" panose="020B0604030504040204" pitchFamily="34" charset="0"/>
              <a:buNone/>
            </a:pPr>
            <a:r>
              <a:rPr lang="en-US" altLang="en-US" sz="1600" b="1">
                <a:solidFill>
                  <a:srgbClr val="FF6600"/>
                </a:solidFill>
                <a:latin typeface="Calibri" panose="020F0502020204030204" pitchFamily="34" charset="0"/>
              </a:rPr>
              <a:t>Browse</a:t>
            </a:r>
            <a:r>
              <a:rPr lang="en-US" altLang="en-US" sz="1600" b="1">
                <a:solidFill>
                  <a:schemeClr val="tx1"/>
                </a:solidFill>
                <a:latin typeface="Calibri" panose="020F0502020204030204" pitchFamily="34" charset="0"/>
              </a:rPr>
              <a:t> or</a:t>
            </a:r>
            <a:r>
              <a:rPr lang="en-US" altLang="en-US" sz="1600" b="1">
                <a:solidFill>
                  <a:srgbClr val="FF3399"/>
                </a:solidFill>
                <a:latin typeface="Calibri" panose="020F0502020204030204" pitchFamily="34" charset="0"/>
              </a:rPr>
              <a:t> Search </a:t>
            </a:r>
            <a:r>
              <a:rPr lang="en-US" altLang="en-US" sz="1600">
                <a:solidFill>
                  <a:schemeClr val="tx1"/>
                </a:solidFill>
                <a:latin typeface="Calibri" panose="020F0502020204030204" pitchFamily="34" charset="0"/>
              </a:rPr>
              <a:t>for country, consumer, company &amp; industry info. Search results can be limited to Canada.</a:t>
            </a:r>
          </a:p>
        </p:txBody>
      </p:sp>
      <p:cxnSp>
        <p:nvCxnSpPr>
          <p:cNvPr id="29" name="Straight Arrow Connector 28">
            <a:extLst>
              <a:ext uri="{FF2B5EF4-FFF2-40B4-BE49-F238E27FC236}">
                <a16:creationId xmlns:a16="http://schemas.microsoft.com/office/drawing/2014/main" id="{5163DBB6-756A-0ED2-EC6A-9981A1F5F348}"/>
              </a:ext>
              <a:ext uri="{C183D7F6-B498-43B3-948B-1728B52AA6E4}">
                <adec:decorative xmlns:adec="http://schemas.microsoft.com/office/drawing/2017/decorative" val="1"/>
              </a:ext>
            </a:extLst>
          </p:cNvPr>
          <p:cNvCxnSpPr>
            <a:cxnSpLocks noChangeShapeType="1"/>
          </p:cNvCxnSpPr>
          <p:nvPr/>
        </p:nvCxnSpPr>
        <p:spPr bwMode="auto">
          <a:xfrm flipH="1">
            <a:off x="8112224" y="3099738"/>
            <a:ext cx="1107976" cy="1769422"/>
          </a:xfrm>
          <a:prstGeom prst="straightConnector1">
            <a:avLst/>
          </a:prstGeom>
          <a:noFill/>
          <a:ln w="25400" algn="ctr">
            <a:solidFill>
              <a:srgbClr val="FF3399"/>
            </a:solidFill>
            <a:round/>
            <a:headEnd/>
            <a:tailEnd type="arrow" w="med" len="med"/>
          </a:ln>
          <a:extLst>
            <a:ext uri="{909E8E84-426E-40DD-AFC4-6F175D3DCCD1}">
              <a14:hiddenFill xmlns:a14="http://schemas.microsoft.com/office/drawing/2010/main">
                <a:noFill/>
              </a14:hiddenFill>
            </a:ext>
          </a:extLst>
        </p:spPr>
      </p:cxnSp>
      <p:pic>
        <p:nvPicPr>
          <p:cNvPr id="8" name="Picture 7" descr="Statistics menu in Statista">
            <a:extLst>
              <a:ext uri="{FF2B5EF4-FFF2-40B4-BE49-F238E27FC236}">
                <a16:creationId xmlns:a16="http://schemas.microsoft.com/office/drawing/2014/main" id="{0C79BD5C-2AD9-9733-620B-A9D6D0E0C5E7}"/>
              </a:ext>
            </a:extLst>
          </p:cNvPr>
          <p:cNvPicPr>
            <a:picLocks noChangeAspect="1"/>
          </p:cNvPicPr>
          <p:nvPr/>
        </p:nvPicPr>
        <p:blipFill rotWithShape="1">
          <a:blip r:embed="rId9"/>
          <a:srcRect l="7239" t="1761" r="9435" b="4747"/>
          <a:stretch/>
        </p:blipFill>
        <p:spPr>
          <a:xfrm>
            <a:off x="545337" y="2788349"/>
            <a:ext cx="2104294" cy="3723152"/>
          </a:xfrm>
          <a:prstGeom prst="rect">
            <a:avLst/>
          </a:prstGeom>
          <a:ln w="25400">
            <a:solidFill>
              <a:srgbClr val="FF6600"/>
            </a:solidFill>
          </a:ln>
        </p:spPr>
      </p:pic>
      <p:cxnSp>
        <p:nvCxnSpPr>
          <p:cNvPr id="3" name="Straight Arrow Connector 2">
            <a:extLst>
              <a:ext uri="{FF2B5EF4-FFF2-40B4-BE49-F238E27FC236}">
                <a16:creationId xmlns:a16="http://schemas.microsoft.com/office/drawing/2014/main" id="{9D9AC8AB-0762-3113-7757-23B865F11BAC}"/>
              </a:ext>
              <a:ext uri="{C183D7F6-B498-43B3-948B-1728B52AA6E4}">
                <adec:decorative xmlns:adec="http://schemas.microsoft.com/office/drawing/2017/decorative" val="1"/>
              </a:ext>
            </a:extLst>
          </p:cNvPr>
          <p:cNvCxnSpPr>
            <a:cxnSpLocks/>
          </p:cNvCxnSpPr>
          <p:nvPr/>
        </p:nvCxnSpPr>
        <p:spPr bwMode="auto">
          <a:xfrm>
            <a:off x="2438450" y="2459337"/>
            <a:ext cx="0" cy="266562"/>
          </a:xfrm>
          <a:prstGeom prst="straightConnector1">
            <a:avLst/>
          </a:prstGeom>
          <a:solidFill>
            <a:srgbClr val="00B8FF"/>
          </a:solidFill>
          <a:ln w="25400" cap="flat" cmpd="sng" algn="ctr">
            <a:solidFill>
              <a:srgbClr val="FF6600"/>
            </a:solidFill>
            <a:prstDash val="solid"/>
            <a:round/>
            <a:headEnd type="none" w="med" len="med"/>
            <a:tailEnd type="triangle"/>
          </a:ln>
          <a:effectLst/>
        </p:spPr>
      </p:cxnSp>
      <p:sp>
        <p:nvSpPr>
          <p:cNvPr id="133138" name="Rounded Rectangle 11">
            <a:extLst>
              <a:ext uri="{FF2B5EF4-FFF2-40B4-BE49-F238E27FC236}">
                <a16:creationId xmlns:a16="http://schemas.microsoft.com/office/drawing/2014/main" id="{6C22113F-F423-7350-E093-BBEC43D27EE4}"/>
              </a:ext>
            </a:extLst>
          </p:cNvPr>
          <p:cNvSpPr>
            <a:spLocks noChangeArrowheads="1"/>
          </p:cNvSpPr>
          <p:nvPr/>
        </p:nvSpPr>
        <p:spPr bwMode="auto">
          <a:xfrm>
            <a:off x="9773019" y="3993229"/>
            <a:ext cx="1728192" cy="395382"/>
          </a:xfrm>
          <a:prstGeom prst="roundRect">
            <a:avLst>
              <a:gd name="adj" fmla="val 16667"/>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a:lnSpc>
                <a:spcPct val="101000"/>
              </a:lnSpc>
              <a:buClr>
                <a:srgbClr val="000000"/>
              </a:buClr>
              <a:buSzPct val="100000"/>
              <a:buFont typeface="Verdana" panose="020B0604030504040204" pitchFamily="34" charset="0"/>
              <a:buNone/>
            </a:pPr>
            <a:r>
              <a:rPr lang="en-US" altLang="en-US" sz="1600" b="1">
                <a:solidFill>
                  <a:schemeClr val="tx1"/>
                </a:solidFill>
                <a:latin typeface="Calibri" panose="020F0502020204030204" pitchFamily="34" charset="0"/>
              </a:rPr>
              <a:t>Sample Reports</a:t>
            </a:r>
          </a:p>
        </p:txBody>
      </p:sp>
    </p:spTree>
    <p:custDataLst>
      <p:tags r:id="rId1"/>
    </p:custDataLst>
    <p:extLst>
      <p:ext uri="{BB962C8B-B14F-4D97-AF65-F5344CB8AC3E}">
        <p14:creationId xmlns:p14="http://schemas.microsoft.com/office/powerpoint/2010/main" val="38091751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546"/>
                                        </p:tgtEl>
                                        <p:attrNameLst>
                                          <p:attrName>style.visibility</p:attrName>
                                        </p:attrNameLst>
                                      </p:cBhvr>
                                      <p:to>
                                        <p:strVal val="visible"/>
                                      </p:to>
                                    </p:set>
                                    <p:animEffect transition="in" filter="fade">
                                      <p:cBhvr>
                                        <p:cTn id="11" dur="500"/>
                                        <p:tgtEl>
                                          <p:spTgt spid="6554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33137"/>
                                        </p:tgtEl>
                                        <p:attrNameLst>
                                          <p:attrName>style.visibility</p:attrName>
                                        </p:attrNameLst>
                                      </p:cBhvr>
                                      <p:to>
                                        <p:strVal val="visible"/>
                                      </p:to>
                                    </p:set>
                                    <p:anim calcmode="lin" valueType="num">
                                      <p:cBhvr>
                                        <p:cTn id="33" dur="500" fill="hold"/>
                                        <p:tgtEl>
                                          <p:spTgt spid="133137"/>
                                        </p:tgtEl>
                                        <p:attrNameLst>
                                          <p:attrName>ppt_w</p:attrName>
                                        </p:attrNameLst>
                                      </p:cBhvr>
                                      <p:tavLst>
                                        <p:tav tm="0">
                                          <p:val>
                                            <p:fltVal val="0"/>
                                          </p:val>
                                        </p:tav>
                                        <p:tav tm="100000">
                                          <p:val>
                                            <p:strVal val="#ppt_w"/>
                                          </p:val>
                                        </p:tav>
                                      </p:tavLst>
                                    </p:anim>
                                    <p:anim calcmode="lin" valueType="num">
                                      <p:cBhvr>
                                        <p:cTn id="34" dur="500" fill="hold"/>
                                        <p:tgtEl>
                                          <p:spTgt spid="133137"/>
                                        </p:tgtEl>
                                        <p:attrNameLst>
                                          <p:attrName>ppt_h</p:attrName>
                                        </p:attrNameLst>
                                      </p:cBhvr>
                                      <p:tavLst>
                                        <p:tav tm="0">
                                          <p:val>
                                            <p:fltVal val="0"/>
                                          </p:val>
                                        </p:tav>
                                        <p:tav tm="100000">
                                          <p:val>
                                            <p:strVal val="#ppt_h"/>
                                          </p:val>
                                        </p:tav>
                                      </p:tavLst>
                                    </p:anim>
                                    <p:animEffect transition="in" filter="fade">
                                      <p:cBhvr>
                                        <p:cTn id="35" dur="500"/>
                                        <p:tgtEl>
                                          <p:spTgt spid="133137"/>
                                        </p:tgtEl>
                                      </p:cBhvr>
                                    </p:animEffect>
                                  </p:childTnLst>
                                </p:cTn>
                              </p:par>
                              <p:par>
                                <p:cTn id="36" presetID="53" presetClass="entr" presetSubtype="16" fill="hold" nodeType="withEffect">
                                  <p:stCondLst>
                                    <p:cond delay="0"/>
                                  </p:stCondLst>
                                  <p:childTnLst>
                                    <p:set>
                                      <p:cBhvr>
                                        <p:cTn id="37" dur="1" fill="hold">
                                          <p:stCondLst>
                                            <p:cond delay="0"/>
                                          </p:stCondLst>
                                        </p:cTn>
                                        <p:tgtEl>
                                          <p:spTgt spid="133136"/>
                                        </p:tgtEl>
                                        <p:attrNameLst>
                                          <p:attrName>style.visibility</p:attrName>
                                        </p:attrNameLst>
                                      </p:cBhvr>
                                      <p:to>
                                        <p:strVal val="visible"/>
                                      </p:to>
                                    </p:set>
                                    <p:anim calcmode="lin" valueType="num">
                                      <p:cBhvr>
                                        <p:cTn id="38" dur="500" fill="hold"/>
                                        <p:tgtEl>
                                          <p:spTgt spid="133136"/>
                                        </p:tgtEl>
                                        <p:attrNameLst>
                                          <p:attrName>ppt_w</p:attrName>
                                        </p:attrNameLst>
                                      </p:cBhvr>
                                      <p:tavLst>
                                        <p:tav tm="0">
                                          <p:val>
                                            <p:fltVal val="0"/>
                                          </p:val>
                                        </p:tav>
                                        <p:tav tm="100000">
                                          <p:val>
                                            <p:strVal val="#ppt_w"/>
                                          </p:val>
                                        </p:tav>
                                      </p:tavLst>
                                    </p:anim>
                                    <p:anim calcmode="lin" valueType="num">
                                      <p:cBhvr>
                                        <p:cTn id="39" dur="500" fill="hold"/>
                                        <p:tgtEl>
                                          <p:spTgt spid="133136"/>
                                        </p:tgtEl>
                                        <p:attrNameLst>
                                          <p:attrName>ppt_h</p:attrName>
                                        </p:attrNameLst>
                                      </p:cBhvr>
                                      <p:tavLst>
                                        <p:tav tm="0">
                                          <p:val>
                                            <p:fltVal val="0"/>
                                          </p:val>
                                        </p:tav>
                                        <p:tav tm="100000">
                                          <p:val>
                                            <p:strVal val="#ppt_h"/>
                                          </p:val>
                                        </p:tav>
                                      </p:tavLst>
                                    </p:anim>
                                    <p:animEffect transition="in" filter="fade">
                                      <p:cBhvr>
                                        <p:cTn id="40" dur="500"/>
                                        <p:tgtEl>
                                          <p:spTgt spid="133136"/>
                                        </p:tgtEl>
                                      </p:cBhvr>
                                    </p:animEffect>
                                  </p:childTnLst>
                                </p:cTn>
                              </p:par>
                              <p:par>
                                <p:cTn id="41" presetID="53" presetClass="entr" presetSubtype="16" fill="hold" nodeType="withEffect">
                                  <p:stCondLst>
                                    <p:cond delay="0"/>
                                  </p:stCondLst>
                                  <p:childTnLst>
                                    <p:set>
                                      <p:cBhvr>
                                        <p:cTn id="42" dur="1" fill="hold">
                                          <p:stCondLst>
                                            <p:cond delay="0"/>
                                          </p:stCondLst>
                                        </p:cTn>
                                        <p:tgtEl>
                                          <p:spTgt spid="133135"/>
                                        </p:tgtEl>
                                        <p:attrNameLst>
                                          <p:attrName>style.visibility</p:attrName>
                                        </p:attrNameLst>
                                      </p:cBhvr>
                                      <p:to>
                                        <p:strVal val="visible"/>
                                      </p:to>
                                    </p:set>
                                    <p:anim calcmode="lin" valueType="num">
                                      <p:cBhvr>
                                        <p:cTn id="43" dur="500" fill="hold"/>
                                        <p:tgtEl>
                                          <p:spTgt spid="133135"/>
                                        </p:tgtEl>
                                        <p:attrNameLst>
                                          <p:attrName>ppt_w</p:attrName>
                                        </p:attrNameLst>
                                      </p:cBhvr>
                                      <p:tavLst>
                                        <p:tav tm="0">
                                          <p:val>
                                            <p:fltVal val="0"/>
                                          </p:val>
                                        </p:tav>
                                        <p:tav tm="100000">
                                          <p:val>
                                            <p:strVal val="#ppt_w"/>
                                          </p:val>
                                        </p:tav>
                                      </p:tavLst>
                                    </p:anim>
                                    <p:anim calcmode="lin" valueType="num">
                                      <p:cBhvr>
                                        <p:cTn id="44" dur="500" fill="hold"/>
                                        <p:tgtEl>
                                          <p:spTgt spid="133135"/>
                                        </p:tgtEl>
                                        <p:attrNameLst>
                                          <p:attrName>ppt_h</p:attrName>
                                        </p:attrNameLst>
                                      </p:cBhvr>
                                      <p:tavLst>
                                        <p:tav tm="0">
                                          <p:val>
                                            <p:fltVal val="0"/>
                                          </p:val>
                                        </p:tav>
                                        <p:tav tm="100000">
                                          <p:val>
                                            <p:strVal val="#ppt_h"/>
                                          </p:val>
                                        </p:tav>
                                      </p:tavLst>
                                    </p:anim>
                                    <p:animEffect transition="in" filter="fade">
                                      <p:cBhvr>
                                        <p:cTn id="45" dur="500"/>
                                        <p:tgtEl>
                                          <p:spTgt spid="133135"/>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3138"/>
                                        </p:tgtEl>
                                        <p:attrNameLst>
                                          <p:attrName>style.visibility</p:attrName>
                                        </p:attrNameLst>
                                      </p:cBhvr>
                                      <p:to>
                                        <p:strVal val="visible"/>
                                      </p:to>
                                    </p:set>
                                    <p:anim calcmode="lin" valueType="num">
                                      <p:cBhvr>
                                        <p:cTn id="48" dur="500" fill="hold"/>
                                        <p:tgtEl>
                                          <p:spTgt spid="133138"/>
                                        </p:tgtEl>
                                        <p:attrNameLst>
                                          <p:attrName>ppt_w</p:attrName>
                                        </p:attrNameLst>
                                      </p:cBhvr>
                                      <p:tavLst>
                                        <p:tav tm="0">
                                          <p:val>
                                            <p:fltVal val="0"/>
                                          </p:val>
                                        </p:tav>
                                        <p:tav tm="100000">
                                          <p:val>
                                            <p:strVal val="#ppt_w"/>
                                          </p:val>
                                        </p:tav>
                                      </p:tavLst>
                                    </p:anim>
                                    <p:anim calcmode="lin" valueType="num">
                                      <p:cBhvr>
                                        <p:cTn id="49" dur="500" fill="hold"/>
                                        <p:tgtEl>
                                          <p:spTgt spid="133138"/>
                                        </p:tgtEl>
                                        <p:attrNameLst>
                                          <p:attrName>ppt_h</p:attrName>
                                        </p:attrNameLst>
                                      </p:cBhvr>
                                      <p:tavLst>
                                        <p:tav tm="0">
                                          <p:val>
                                            <p:fltVal val="0"/>
                                          </p:val>
                                        </p:tav>
                                        <p:tav tm="100000">
                                          <p:val>
                                            <p:strVal val="#ppt_h"/>
                                          </p:val>
                                        </p:tav>
                                      </p:tavLst>
                                    </p:anim>
                                    <p:animEffect transition="in" filter="fade">
                                      <p:cBhvr>
                                        <p:cTn id="50" dur="500"/>
                                        <p:tgtEl>
                                          <p:spTgt spid="133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6" grpId="0" animBg="1"/>
      <p:bldP spid="34" grpId="0" animBg="1"/>
      <p:bldP spid="133138"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90" name="Title 5">
            <a:extLst>
              <a:ext uri="{FF2B5EF4-FFF2-40B4-BE49-F238E27FC236}">
                <a16:creationId xmlns:a16="http://schemas.microsoft.com/office/drawing/2014/main" id="{A666B568-B659-19BD-E915-0A08E9F69DAE}"/>
              </a:ext>
            </a:extLst>
          </p:cNvPr>
          <p:cNvSpPr>
            <a:spLocks noGrp="1"/>
          </p:cNvSpPr>
          <p:nvPr>
            <p:ph type="title" idx="4294967295"/>
          </p:nvPr>
        </p:nvSpPr>
        <p:spPr>
          <a:xfrm>
            <a:off x="244765" y="373063"/>
            <a:ext cx="11702471" cy="1433513"/>
          </a:xfrm>
        </p:spPr>
        <p:txBody>
          <a:bodyPr/>
          <a:lstStyle/>
          <a:p>
            <a:r>
              <a:rPr lang="en-GB" altLang="en-US" sz="3600" dirty="0">
                <a:latin typeface="Calibri" panose="020F0502020204030204" pitchFamily="34" charset="0"/>
              </a:rPr>
              <a:t>Canadian Trade (or Industry) Associations</a:t>
            </a:r>
            <a:br>
              <a:rPr lang="en-GB" altLang="en-US" sz="4400" dirty="0">
                <a:latin typeface="Calibri" panose="020F0502020204030204" pitchFamily="34" charset="0"/>
              </a:rPr>
            </a:br>
            <a:r>
              <a:rPr lang="en-GB" altLang="en-US" sz="2600" b="0" dirty="0">
                <a:latin typeface="Calibri" panose="020F0502020204030204" pitchFamily="34" charset="0"/>
              </a:rPr>
              <a:t>Often provide statistics &amp; identify current issues and trends in a particular industry</a:t>
            </a:r>
            <a:endParaRPr lang="en-CA" altLang="en-US" dirty="0"/>
          </a:p>
        </p:txBody>
      </p:sp>
      <p:sp>
        <p:nvSpPr>
          <p:cNvPr id="132101" name="Rectangle 14">
            <a:extLst>
              <a:ext uri="{FF2B5EF4-FFF2-40B4-BE49-F238E27FC236}">
                <a16:creationId xmlns:a16="http://schemas.microsoft.com/office/drawing/2014/main" id="{F67B70C9-CDBD-1588-5A79-FCA297B106E5}"/>
              </a:ext>
            </a:extLst>
          </p:cNvPr>
          <p:cNvSpPr>
            <a:spLocks noChangeArrowheads="1"/>
          </p:cNvSpPr>
          <p:nvPr/>
        </p:nvSpPr>
        <p:spPr bwMode="auto">
          <a:xfrm>
            <a:off x="244764" y="207386"/>
            <a:ext cx="1366837" cy="504825"/>
          </a:xfrm>
          <a:prstGeom prst="rect">
            <a:avLst/>
          </a:prstGeom>
          <a:solidFill>
            <a:schemeClr val="bg1">
              <a:lumMod val="85000"/>
            </a:schemeClr>
          </a:solidFill>
          <a:ln w="9525" algn="ctr">
            <a:solidFill>
              <a:schemeClr val="tx1"/>
            </a:solidFill>
            <a:round/>
            <a:headEnd/>
            <a:tailEnd/>
          </a:ln>
        </p:spPr>
        <p:txBody>
          <a:bodyPr anchor="ctr"/>
          <a:lstStyle/>
          <a:p>
            <a:pPr algn="ctr">
              <a:lnSpc>
                <a:spcPct val="101000"/>
              </a:lnSpc>
              <a:buClr>
                <a:srgbClr val="000000"/>
              </a:buClr>
              <a:buSzPct val="100000"/>
              <a:buFont typeface="Verdana" pitchFamily="34" charset="0"/>
              <a:buNone/>
              <a:defRPr/>
            </a:pPr>
            <a:r>
              <a:rPr lang="en-CA" altLang="en-US" sz="2000" b="1">
                <a:solidFill>
                  <a:srgbClr val="C00000"/>
                </a:solidFill>
                <a:latin typeface="Gisha" pitchFamily="34" charset="-79"/>
                <a:cs typeface="Gisha" pitchFamily="34" charset="-79"/>
              </a:rPr>
              <a:t>P</a:t>
            </a:r>
            <a:r>
              <a:rPr lang="en-CA" altLang="en-US" sz="2000" b="1">
                <a:solidFill>
                  <a:srgbClr val="FFC000"/>
                </a:solidFill>
                <a:latin typeface="Gisha" pitchFamily="34" charset="-79"/>
                <a:cs typeface="Gisha" pitchFamily="34" charset="-79"/>
              </a:rPr>
              <a:t>E</a:t>
            </a:r>
            <a:r>
              <a:rPr lang="en-CA" altLang="en-US" sz="2000" b="1">
                <a:solidFill>
                  <a:schemeClr val="accent2">
                    <a:lumMod val="75000"/>
                  </a:schemeClr>
                </a:solidFill>
                <a:latin typeface="Gisha" pitchFamily="34" charset="-79"/>
                <a:cs typeface="Gisha" pitchFamily="34" charset="-79"/>
              </a:rPr>
              <a:t>S</a:t>
            </a:r>
            <a:r>
              <a:rPr lang="en-CA" altLang="en-US" sz="2000" b="1">
                <a:solidFill>
                  <a:srgbClr val="FF6699"/>
                </a:solidFill>
                <a:latin typeface="Gisha" pitchFamily="34" charset="-79"/>
                <a:cs typeface="Gisha" pitchFamily="34" charset="-79"/>
              </a:rPr>
              <a:t>T</a:t>
            </a:r>
            <a:r>
              <a:rPr lang="en-CA" altLang="en-US" sz="2000" b="1">
                <a:solidFill>
                  <a:srgbClr val="008000"/>
                </a:solidFill>
                <a:latin typeface="Gisha" pitchFamily="34" charset="-79"/>
                <a:cs typeface="Gisha" pitchFamily="34" charset="-79"/>
              </a:rPr>
              <a:t>E</a:t>
            </a:r>
            <a:r>
              <a:rPr lang="en-CA" altLang="en-US" sz="2000" b="1">
                <a:solidFill>
                  <a:srgbClr val="00B0F0"/>
                </a:solidFill>
                <a:latin typeface="Gisha" pitchFamily="34" charset="-79"/>
                <a:cs typeface="Gisha" pitchFamily="34" charset="-79"/>
              </a:rPr>
              <a:t>L</a:t>
            </a:r>
          </a:p>
        </p:txBody>
      </p:sp>
      <p:sp>
        <p:nvSpPr>
          <p:cNvPr id="132099" name="Text Box 2">
            <a:extLst>
              <a:ext uri="{FF2B5EF4-FFF2-40B4-BE49-F238E27FC236}">
                <a16:creationId xmlns:a16="http://schemas.microsoft.com/office/drawing/2014/main" id="{FCBC9EE6-CE6F-976D-0235-48B93EF7C86B}"/>
              </a:ext>
            </a:extLst>
          </p:cNvPr>
          <p:cNvSpPr txBox="1">
            <a:spLocks noChangeArrowheads="1"/>
          </p:cNvSpPr>
          <p:nvPr/>
        </p:nvSpPr>
        <p:spPr bwMode="auto">
          <a:xfrm>
            <a:off x="4616072" y="1806575"/>
            <a:ext cx="7212630" cy="4570965"/>
          </a:xfrm>
          <a:prstGeom prst="rect">
            <a:avLst/>
          </a:prstGeom>
          <a:noFill/>
          <a:ln w="9525">
            <a:noFill/>
            <a:round/>
            <a:headEnd/>
            <a:tailEnd/>
          </a:ln>
        </p:spPr>
        <p:txBody>
          <a:bodyPr/>
          <a:lstStyle/>
          <a:p>
            <a:pPr marL="341313" indent="-341313" eaLnBrk="1" hangingPunct="1">
              <a:spcBef>
                <a:spcPts val="625"/>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en-US" sz="3100" dirty="0">
                <a:solidFill>
                  <a:srgbClr val="000000"/>
                </a:solidFill>
                <a:latin typeface="Calibri" panose="020F0502020204030204" pitchFamily="34" charset="0"/>
                <a:ea typeface="Calibri" panose="020F0502020204030204" pitchFamily="34" charset="0"/>
                <a:cs typeface="Calibri" panose="020F0502020204030204" pitchFamily="34" charset="0"/>
              </a:rPr>
              <a:t>Use the </a:t>
            </a:r>
            <a:r>
              <a:rPr lang="en-GB" altLang="en-US" sz="3100" b="1" dirty="0">
                <a:solidFill>
                  <a:srgbClr val="C00000"/>
                </a:solidFill>
                <a:latin typeface="Calibri" panose="020F0502020204030204" pitchFamily="34" charset="0"/>
                <a:ea typeface="Calibri" panose="020F0502020204030204" pitchFamily="34" charset="0"/>
                <a:cs typeface="Calibri" panose="020F0502020204030204" pitchFamily="34" charset="0"/>
              </a:rPr>
              <a:t>Associations Canada </a:t>
            </a:r>
            <a:r>
              <a:rPr lang="en-GB" altLang="en-US" sz="3100" dirty="0">
                <a:solidFill>
                  <a:srgbClr val="000000"/>
                </a:solidFill>
                <a:latin typeface="Calibri" panose="020F0502020204030204" pitchFamily="34" charset="0"/>
                <a:ea typeface="Calibri" panose="020F0502020204030204" pitchFamily="34" charset="0"/>
                <a:cs typeface="Calibri" panose="020F0502020204030204" pitchFamily="34" charset="0"/>
              </a:rPr>
              <a:t>(directory)</a:t>
            </a:r>
            <a:r>
              <a:rPr lang="ar-SA" altLang="en-US" sz="31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GB" altLang="en-US" sz="3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741363" lvl="1" indent="-284163" eaLnBrk="1" hangingPunct="1">
              <a:spcBef>
                <a:spcPts val="675"/>
              </a:spcBef>
              <a:buClr>
                <a:srgbClr val="000000"/>
              </a:buClr>
              <a:buSzPct val="100000"/>
              <a:buFont typeface="Verdana"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en-US" sz="3100" dirty="0">
                <a:solidFill>
                  <a:srgbClr val="000000"/>
                </a:solidFill>
                <a:latin typeface="Calibri" panose="020F0502020204030204" pitchFamily="34" charset="0"/>
                <a:ea typeface="Calibri" panose="020F0502020204030204" pitchFamily="34" charset="0"/>
                <a:cs typeface="Calibri" panose="020F0502020204030204" pitchFamily="34" charset="0"/>
              </a:rPr>
              <a:t>Available </a:t>
            </a:r>
            <a:r>
              <a:rPr lang="en-GB" altLang="en-US" sz="3100" b="1" dirty="0">
                <a:solidFill>
                  <a:schemeClr val="tx1"/>
                </a:solidFill>
                <a:latin typeface="Calibri" panose="020F0502020204030204" pitchFamily="34" charset="0"/>
                <a:ea typeface="Calibri" panose="020F0502020204030204" pitchFamily="34" charset="0"/>
                <a:cs typeface="Calibri" panose="020F0502020204030204" pitchFamily="34" charset="0"/>
              </a:rPr>
              <a:t>ONLINE</a:t>
            </a:r>
            <a:r>
              <a:rPr lang="en-GB" altLang="en-US" sz="3100" dirty="0">
                <a:solidFill>
                  <a:srgbClr val="000000"/>
                </a:solidFill>
                <a:latin typeface="Calibri" panose="020F0502020204030204" pitchFamily="34" charset="0"/>
                <a:ea typeface="Calibri" panose="020F0502020204030204" pitchFamily="34" charset="0"/>
                <a:cs typeface="Calibri" panose="020F0502020204030204" pitchFamily="34" charset="0"/>
              </a:rPr>
              <a:t> via </a:t>
            </a:r>
            <a:r>
              <a:rPr lang="en-GB" altLang="en-US" sz="3100" i="1"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4"/>
              </a:rPr>
              <a:t>Canada’s Information Resource Centre</a:t>
            </a:r>
            <a:r>
              <a:rPr lang="en-GB" altLang="en-US" sz="31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altLang="en-US" sz="3100" dirty="0">
                <a:solidFill>
                  <a:srgbClr val="000000"/>
                </a:solidFill>
                <a:latin typeface="Calibri" panose="020F0502020204030204" pitchFamily="34" charset="0"/>
                <a:ea typeface="Calibri" panose="020F0502020204030204" pitchFamily="34" charset="0"/>
                <a:cs typeface="Calibri" panose="020F0502020204030204" pitchFamily="34" charset="0"/>
              </a:rPr>
              <a:t>database </a:t>
            </a:r>
          </a:p>
          <a:p>
            <a:pPr marL="284163" indent="-284163" eaLnBrk="1" hangingPunct="1">
              <a:spcBef>
                <a:spcPts val="675"/>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en-US" sz="3100" dirty="0">
                <a:solidFill>
                  <a:srgbClr val="000000"/>
                </a:solidFill>
                <a:latin typeface="Calibri" panose="020F0502020204030204" pitchFamily="34" charset="0"/>
                <a:ea typeface="Calibri" panose="020F0502020204030204" pitchFamily="34" charset="0"/>
                <a:cs typeface="Calibri" panose="020F0502020204030204" pitchFamily="34" charset="0"/>
              </a:rPr>
              <a:t>Try </a:t>
            </a:r>
            <a:r>
              <a:rPr lang="en-GB" altLang="en-US" sz="3100" b="1" dirty="0">
                <a:solidFill>
                  <a:srgbClr val="C00000"/>
                </a:solidFill>
                <a:latin typeface="Calibri" panose="020F0502020204030204" pitchFamily="34" charset="0"/>
                <a:ea typeface="Calibri" panose="020F0502020204030204" pitchFamily="34" charset="0"/>
                <a:cs typeface="Calibri" panose="020F0502020204030204" pitchFamily="34" charset="0"/>
              </a:rPr>
              <a:t>Google</a:t>
            </a:r>
            <a:r>
              <a:rPr lang="en-GB" altLang="en-US" sz="3100" dirty="0">
                <a:solidFill>
                  <a:srgbClr val="000000"/>
                </a:solidFill>
                <a:latin typeface="Calibri" panose="020F0502020204030204" pitchFamily="34" charset="0"/>
                <a:ea typeface="Calibri" panose="020F0502020204030204" pitchFamily="34" charset="0"/>
                <a:cs typeface="Calibri" panose="020F0502020204030204" pitchFamily="34" charset="0"/>
              </a:rPr>
              <a:t> (or another web search engine)</a:t>
            </a:r>
          </a:p>
          <a:p>
            <a:pPr marL="741363" lvl="1" indent="-284163" eaLnBrk="1" hangingPunct="1">
              <a:spcBef>
                <a:spcPts val="675"/>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en-US" sz="3100" dirty="0">
                <a:solidFill>
                  <a:srgbClr val="000000"/>
                </a:solidFill>
                <a:latin typeface="Calibri" panose="020F0502020204030204" pitchFamily="34" charset="0"/>
                <a:ea typeface="Calibri" panose="020F0502020204030204" pitchFamily="34" charset="0"/>
                <a:cs typeface="Calibri" panose="020F0502020204030204" pitchFamily="34" charset="0"/>
              </a:rPr>
              <a:t>-  Type the words </a:t>
            </a:r>
            <a:r>
              <a:rPr lang="en-GB" altLang="en-US" sz="3100" b="1" dirty="0">
                <a:solidFill>
                  <a:srgbClr val="C00000"/>
                </a:solidFill>
                <a:latin typeface="Courier New" panose="02070309020205020404" pitchFamily="49" charset="0"/>
                <a:ea typeface="Calibri" panose="020F0502020204030204" pitchFamily="34" charset="0"/>
                <a:cs typeface="Courier New" panose="02070309020205020404" pitchFamily="49" charset="0"/>
              </a:rPr>
              <a:t>Canada</a:t>
            </a:r>
            <a:r>
              <a:rPr lang="en-GB" altLang="en-US" sz="31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altLang="en-US" sz="3100" dirty="0">
                <a:solidFill>
                  <a:srgbClr val="000000"/>
                </a:solidFill>
                <a:latin typeface="Calibri" panose="020F0502020204030204" pitchFamily="34" charset="0"/>
                <a:ea typeface="Calibri" panose="020F0502020204030204" pitchFamily="34" charset="0"/>
                <a:cs typeface="Calibri" panose="020F0502020204030204" pitchFamily="34" charset="0"/>
              </a:rPr>
              <a:t>and </a:t>
            </a:r>
            <a:r>
              <a:rPr lang="en-GB" altLang="en-US" sz="3100" b="1" dirty="0">
                <a:solidFill>
                  <a:srgbClr val="C00000"/>
                </a:solidFill>
                <a:latin typeface="Courier New" panose="02070309020205020404" pitchFamily="49" charset="0"/>
                <a:ea typeface="Calibri" panose="020F0502020204030204" pitchFamily="34" charset="0"/>
                <a:cs typeface="Courier New" panose="02070309020205020404" pitchFamily="49" charset="0"/>
              </a:rPr>
              <a:t>association</a:t>
            </a:r>
            <a:r>
              <a:rPr lang="en-GB" altLang="en-US" sz="31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GB" altLang="en-US" sz="31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altLang="en-US" sz="3100" dirty="0">
                <a:solidFill>
                  <a:srgbClr val="000000"/>
                </a:solidFill>
                <a:latin typeface="Calibri" panose="020F0502020204030204" pitchFamily="34" charset="0"/>
                <a:ea typeface="Calibri" panose="020F0502020204030204" pitchFamily="34" charset="0"/>
                <a:cs typeface="Calibri" panose="020F0502020204030204" pitchFamily="34" charset="0"/>
              </a:rPr>
              <a:t>along with terms that describe your industry </a:t>
            </a:r>
            <a:endParaRPr lang="en-US" altLang="en-US" sz="3100" dirty="0">
              <a:latin typeface="Calibri" panose="020F0502020204030204" pitchFamily="34" charset="0"/>
              <a:ea typeface="Calibri" panose="020F0502020204030204" pitchFamily="34" charset="0"/>
              <a:cs typeface="Calibri" panose="020F0502020204030204" pitchFamily="34" charset="0"/>
            </a:endParaRPr>
          </a:p>
          <a:p>
            <a:pPr marL="284163" indent="-284163" eaLnBrk="1" hangingPunct="1">
              <a:spcBef>
                <a:spcPts val="675"/>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altLang="en-US" sz="2400" dirty="0">
              <a:solidFill>
                <a:srgbClr val="000000"/>
              </a:solidFill>
              <a:latin typeface="Calibri" pitchFamily="34" charset="0"/>
            </a:endParaRPr>
          </a:p>
        </p:txBody>
      </p:sp>
      <p:pic>
        <p:nvPicPr>
          <p:cNvPr id="3" name="Picture 2" descr="Cover of Associations Canada directory">
            <a:hlinkClick r:id="rId4"/>
            <a:extLst>
              <a:ext uri="{FF2B5EF4-FFF2-40B4-BE49-F238E27FC236}">
                <a16:creationId xmlns:a16="http://schemas.microsoft.com/office/drawing/2014/main" id="{F516605E-8BC3-9984-32E2-2559F54258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182" y="1889413"/>
            <a:ext cx="3402104" cy="4405287"/>
          </a:xfrm>
          <a:prstGeom prst="rect">
            <a:avLst/>
          </a:prstGeom>
        </p:spPr>
      </p:pic>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descr="RCC Retail Council of Canada home page">
            <a:extLst>
              <a:ext uri="{FF2B5EF4-FFF2-40B4-BE49-F238E27FC236}">
                <a16:creationId xmlns:a16="http://schemas.microsoft.com/office/drawing/2014/main" id="{CB684440-0246-E339-692F-926F828D60F4}"/>
              </a:ext>
            </a:extLst>
          </p:cNvPr>
          <p:cNvPicPr>
            <a:picLocks noChangeAspect="1"/>
          </p:cNvPicPr>
          <p:nvPr/>
        </p:nvPicPr>
        <p:blipFill>
          <a:blip r:embed="rId4"/>
          <a:stretch>
            <a:fillRect/>
          </a:stretch>
        </p:blipFill>
        <p:spPr>
          <a:xfrm>
            <a:off x="2113614" y="1049515"/>
            <a:ext cx="8277069" cy="5570936"/>
          </a:xfrm>
          <a:prstGeom prst="rect">
            <a:avLst/>
          </a:prstGeom>
        </p:spPr>
      </p:pic>
      <p:sp>
        <p:nvSpPr>
          <p:cNvPr id="68612" name="Rounded Rectangle 10">
            <a:extLst>
              <a:ext uri="{FF2B5EF4-FFF2-40B4-BE49-F238E27FC236}">
                <a16:creationId xmlns:a16="http://schemas.microsoft.com/office/drawing/2014/main" id="{AA666CCF-3C74-75DC-342B-05210DBC4F7B}"/>
              </a:ext>
            </a:extLst>
          </p:cNvPr>
          <p:cNvSpPr>
            <a:spLocks noChangeArrowheads="1"/>
          </p:cNvSpPr>
          <p:nvPr/>
        </p:nvSpPr>
        <p:spPr bwMode="auto">
          <a:xfrm>
            <a:off x="252438" y="4428758"/>
            <a:ext cx="1659745" cy="43338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a:lnSpc>
                <a:spcPct val="101000"/>
              </a:lnSpc>
              <a:buClr>
                <a:srgbClr val="000000"/>
              </a:buClr>
              <a:buSzPct val="100000"/>
              <a:buFont typeface="Verdana" panose="020B0604030504040204" pitchFamily="34" charset="0"/>
              <a:buNone/>
            </a:pPr>
            <a:r>
              <a:rPr lang="en-US" altLang="en-US" b="1">
                <a:solidFill>
                  <a:srgbClr val="C00000"/>
                </a:solidFill>
                <a:latin typeface="Calibri" panose="020F0502020204030204" pitchFamily="34" charset="0"/>
              </a:rPr>
              <a:t>NOTE:</a:t>
            </a:r>
            <a:r>
              <a:rPr lang="en-US" altLang="en-US" b="1">
                <a:solidFill>
                  <a:schemeClr val="tx1"/>
                </a:solidFill>
                <a:latin typeface="Calibri" panose="020F0502020204030204" pitchFamily="34" charset="0"/>
              </a:rPr>
              <a:t> </a:t>
            </a:r>
            <a:r>
              <a:rPr lang="en-US" altLang="en-US" i="1">
                <a:solidFill>
                  <a:schemeClr val="tx1"/>
                </a:solidFill>
                <a:latin typeface="Calibri" panose="020F0502020204030204" pitchFamily="34" charset="0"/>
              </a:rPr>
              <a:t>Some </a:t>
            </a:r>
            <a:r>
              <a:rPr lang="en-US" altLang="en-US">
                <a:solidFill>
                  <a:schemeClr val="tx1"/>
                </a:solidFill>
                <a:latin typeface="Calibri" panose="020F0502020204030204" pitchFamily="34" charset="0"/>
              </a:rPr>
              <a:t>association</a:t>
            </a:r>
            <a:r>
              <a:rPr lang="en-US" altLang="en-US" i="1">
                <a:solidFill>
                  <a:schemeClr val="tx1"/>
                </a:solidFill>
                <a:latin typeface="Calibri" panose="020F0502020204030204" pitchFamily="34" charset="0"/>
              </a:rPr>
              <a:t> </a:t>
            </a:r>
            <a:r>
              <a:rPr lang="en-US" altLang="en-US">
                <a:solidFill>
                  <a:schemeClr val="tx1"/>
                </a:solidFill>
                <a:latin typeface="Calibri" panose="020F0502020204030204" pitchFamily="34" charset="0"/>
              </a:rPr>
              <a:t>content may only be available for a </a:t>
            </a:r>
            <a:r>
              <a:rPr lang="en-US" altLang="en-US" b="1">
                <a:solidFill>
                  <a:srgbClr val="C00000"/>
                </a:solidFill>
                <a:latin typeface="Calibri" panose="020F0502020204030204" pitchFamily="34" charset="0"/>
              </a:rPr>
              <a:t>FEE</a:t>
            </a:r>
            <a:r>
              <a:rPr lang="en-US" altLang="en-US" b="1">
                <a:solidFill>
                  <a:schemeClr val="tx1"/>
                </a:solidFill>
                <a:latin typeface="Calibri" panose="020F0502020204030204" pitchFamily="34" charset="0"/>
              </a:rPr>
              <a:t> </a:t>
            </a:r>
            <a:r>
              <a:rPr lang="en-US" altLang="en-US">
                <a:solidFill>
                  <a:schemeClr val="tx1"/>
                </a:solidFill>
                <a:latin typeface="Calibri" panose="020F0502020204030204" pitchFamily="34" charset="0"/>
              </a:rPr>
              <a:t>or for members only</a:t>
            </a:r>
            <a:r>
              <a:rPr lang="en-US" altLang="en-US" sz="2000">
                <a:solidFill>
                  <a:schemeClr val="tx1"/>
                </a:solidFill>
                <a:latin typeface="Calibri" panose="020F0502020204030204" pitchFamily="34" charset="0"/>
              </a:rPr>
              <a:t>.</a:t>
            </a:r>
          </a:p>
        </p:txBody>
      </p:sp>
      <p:sp>
        <p:nvSpPr>
          <p:cNvPr id="68613" name="Rounded Rectangle 18">
            <a:extLst>
              <a:ext uri="{FF2B5EF4-FFF2-40B4-BE49-F238E27FC236}">
                <a16:creationId xmlns:a16="http://schemas.microsoft.com/office/drawing/2014/main" id="{EAB45CC4-4484-25F5-B37A-203F145085B8}"/>
              </a:ext>
            </a:extLst>
          </p:cNvPr>
          <p:cNvSpPr>
            <a:spLocks noChangeArrowheads="1"/>
          </p:cNvSpPr>
          <p:nvPr/>
        </p:nvSpPr>
        <p:spPr bwMode="auto">
          <a:xfrm>
            <a:off x="5412880" y="2801703"/>
            <a:ext cx="4480055" cy="661779"/>
          </a:xfrm>
          <a:prstGeom prst="roundRect">
            <a:avLst>
              <a:gd name="adj" fmla="val 16667"/>
            </a:avLst>
          </a:prstGeom>
          <a:solidFill>
            <a:srgbClr val="FFFF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nSpc>
                <a:spcPct val="101000"/>
              </a:lnSpc>
              <a:buClr>
                <a:srgbClr val="000000"/>
              </a:buClr>
              <a:buSzPct val="100000"/>
              <a:buFont typeface="Verdana" panose="020B0604030504040204" pitchFamily="34" charset="0"/>
              <a:buNone/>
            </a:pPr>
            <a:r>
              <a:rPr lang="en-US" altLang="en-US" sz="1600">
                <a:solidFill>
                  <a:schemeClr val="tx1"/>
                </a:solidFill>
                <a:latin typeface="Calibri" panose="020F0502020204030204" pitchFamily="34" charset="0"/>
              </a:rPr>
              <a:t>Resources section usually includes latest </a:t>
            </a:r>
            <a:r>
              <a:rPr lang="en-US" altLang="en-US" sz="1600" b="1">
                <a:solidFill>
                  <a:schemeClr val="tx1"/>
                </a:solidFill>
                <a:latin typeface="Calibri" panose="020F0502020204030204" pitchFamily="34" charset="0"/>
              </a:rPr>
              <a:t>statistics</a:t>
            </a:r>
            <a:r>
              <a:rPr lang="en-US" altLang="en-US" sz="1600">
                <a:solidFill>
                  <a:schemeClr val="tx1"/>
                </a:solidFill>
                <a:latin typeface="Calibri" panose="020F0502020204030204" pitchFamily="34" charset="0"/>
              </a:rPr>
              <a:t> and </a:t>
            </a:r>
            <a:r>
              <a:rPr lang="en-US" altLang="en-US" sz="1600" b="1">
                <a:solidFill>
                  <a:schemeClr val="tx1"/>
                </a:solidFill>
                <a:latin typeface="Calibri" panose="020F0502020204030204" pitchFamily="34" charset="0"/>
              </a:rPr>
              <a:t>research </a:t>
            </a:r>
            <a:r>
              <a:rPr lang="en-US" altLang="en-US" sz="1600">
                <a:solidFill>
                  <a:schemeClr val="tx1"/>
                </a:solidFill>
                <a:latin typeface="Calibri" panose="020F0502020204030204" pitchFamily="34" charset="0"/>
              </a:rPr>
              <a:t>on the industry across Canada.  </a:t>
            </a:r>
          </a:p>
        </p:txBody>
      </p:sp>
      <p:sp>
        <p:nvSpPr>
          <p:cNvPr id="68614" name="Rounded Rectangle 18">
            <a:extLst>
              <a:ext uri="{FF2B5EF4-FFF2-40B4-BE49-F238E27FC236}">
                <a16:creationId xmlns:a16="http://schemas.microsoft.com/office/drawing/2014/main" id="{B8A3F8E7-17C0-B4B7-1FCC-3FA56CC5B7E0}"/>
              </a:ext>
            </a:extLst>
          </p:cNvPr>
          <p:cNvSpPr>
            <a:spLocks noChangeArrowheads="1"/>
          </p:cNvSpPr>
          <p:nvPr/>
        </p:nvSpPr>
        <p:spPr bwMode="auto">
          <a:xfrm>
            <a:off x="2711625" y="5399502"/>
            <a:ext cx="6685359" cy="690018"/>
          </a:xfrm>
          <a:prstGeom prst="roundRect">
            <a:avLst>
              <a:gd name="adj" fmla="val 16667"/>
            </a:avLst>
          </a:prstGeom>
          <a:solidFill>
            <a:srgbClr val="FFFF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a:lnSpc>
                <a:spcPct val="101000"/>
              </a:lnSpc>
              <a:buClr>
                <a:srgbClr val="000000"/>
              </a:buClr>
              <a:buSzPct val="100000"/>
              <a:buFont typeface="Verdana" panose="020B0604030504040204" pitchFamily="34" charset="0"/>
              <a:buNone/>
            </a:pPr>
            <a:r>
              <a:rPr lang="en-US" altLang="en-US" sz="1600" b="1">
                <a:solidFill>
                  <a:schemeClr val="tx1"/>
                </a:solidFill>
                <a:latin typeface="Calibri" panose="020F0502020204030204" pitchFamily="34" charset="0"/>
              </a:rPr>
              <a:t>Advocacy &amp; News </a:t>
            </a:r>
            <a:r>
              <a:rPr lang="en-US" altLang="en-US" sz="1600">
                <a:solidFill>
                  <a:schemeClr val="tx1"/>
                </a:solidFill>
                <a:latin typeface="Calibri" panose="020F0502020204030204" pitchFamily="34" charset="0"/>
              </a:rPr>
              <a:t>sections typically address issues related to that industry, particularly legal and regulatory ones.</a:t>
            </a:r>
          </a:p>
          <a:p>
            <a:pPr>
              <a:lnSpc>
                <a:spcPct val="101000"/>
              </a:lnSpc>
              <a:buClr>
                <a:srgbClr val="000000"/>
              </a:buClr>
              <a:buSzPct val="100000"/>
              <a:buFont typeface="Verdana" panose="020B0604030504040204" pitchFamily="34" charset="0"/>
              <a:buNone/>
            </a:pPr>
            <a:endParaRPr lang="en-US" altLang="en-US" sz="1600">
              <a:solidFill>
                <a:schemeClr val="tx1"/>
              </a:solidFill>
              <a:latin typeface="Calibri" panose="020F0502020204030204" pitchFamily="34" charset="0"/>
            </a:endParaRPr>
          </a:p>
        </p:txBody>
      </p:sp>
      <p:cxnSp>
        <p:nvCxnSpPr>
          <p:cNvPr id="68615" name="Straight Arrow Connector 21">
            <a:extLst>
              <a:ext uri="{FF2B5EF4-FFF2-40B4-BE49-F238E27FC236}">
                <a16:creationId xmlns:a16="http://schemas.microsoft.com/office/drawing/2014/main" id="{198BD3D5-2F5B-FE2C-4AA6-52497064D7E5}"/>
              </a:ext>
              <a:ext uri="{C183D7F6-B498-43B3-948B-1728B52AA6E4}">
                <adec:decorative xmlns:adec="http://schemas.microsoft.com/office/drawing/2017/decorative" val="1"/>
              </a:ext>
            </a:extLst>
          </p:cNvPr>
          <p:cNvCxnSpPr>
            <a:cxnSpLocks noChangeShapeType="1"/>
          </p:cNvCxnSpPr>
          <p:nvPr/>
        </p:nvCxnSpPr>
        <p:spPr bwMode="auto">
          <a:xfrm flipV="1">
            <a:off x="3437641" y="2337010"/>
            <a:ext cx="12491" cy="3099968"/>
          </a:xfrm>
          <a:prstGeom prst="straightConnector1">
            <a:avLst/>
          </a:prstGeom>
          <a:noFill/>
          <a:ln w="38100" algn="ctr">
            <a:solidFill>
              <a:srgbClr val="FFFF99"/>
            </a:solidFill>
            <a:round/>
            <a:headEnd/>
            <a:tailEnd type="arrow" w="med" len="med"/>
          </a:ln>
          <a:extLst>
            <a:ext uri="{909E8E84-426E-40DD-AFC4-6F175D3DCCD1}">
              <a14:hiddenFill xmlns:a14="http://schemas.microsoft.com/office/drawing/2010/main">
                <a:noFill/>
              </a14:hiddenFill>
            </a:ext>
          </a:extLst>
        </p:spPr>
      </p:cxnSp>
      <p:cxnSp>
        <p:nvCxnSpPr>
          <p:cNvPr id="68616" name="Straight Arrow Connector 21">
            <a:extLst>
              <a:ext uri="{FF2B5EF4-FFF2-40B4-BE49-F238E27FC236}">
                <a16:creationId xmlns:a16="http://schemas.microsoft.com/office/drawing/2014/main" id="{A1FEC79A-F07E-F29C-0B9D-F0B0851F4AC6}"/>
              </a:ext>
              <a:ext uri="{C183D7F6-B498-43B3-948B-1728B52AA6E4}">
                <adec:decorative xmlns:adec="http://schemas.microsoft.com/office/drawing/2017/decorative" val="1"/>
              </a:ext>
            </a:extLst>
          </p:cNvPr>
          <p:cNvCxnSpPr>
            <a:cxnSpLocks noChangeShapeType="1"/>
          </p:cNvCxnSpPr>
          <p:nvPr/>
        </p:nvCxnSpPr>
        <p:spPr bwMode="auto">
          <a:xfrm flipH="1" flipV="1">
            <a:off x="4943476" y="2420938"/>
            <a:ext cx="504825" cy="431800"/>
          </a:xfrm>
          <a:prstGeom prst="straightConnector1">
            <a:avLst/>
          </a:prstGeom>
          <a:noFill/>
          <a:ln w="38100" algn="ctr">
            <a:solidFill>
              <a:srgbClr val="FFFF99"/>
            </a:solidFill>
            <a:round/>
            <a:headEnd/>
            <a:tailEnd type="arrow" w="med" len="med"/>
          </a:ln>
          <a:extLst>
            <a:ext uri="{909E8E84-426E-40DD-AFC4-6F175D3DCCD1}">
              <a14:hiddenFill xmlns:a14="http://schemas.microsoft.com/office/drawing/2010/main">
                <a:noFill/>
              </a14:hiddenFill>
            </a:ext>
          </a:extLst>
        </p:spPr>
      </p:cxnSp>
      <p:cxnSp>
        <p:nvCxnSpPr>
          <p:cNvPr id="68617" name="Straight Arrow Connector 21">
            <a:extLst>
              <a:ext uri="{FF2B5EF4-FFF2-40B4-BE49-F238E27FC236}">
                <a16:creationId xmlns:a16="http://schemas.microsoft.com/office/drawing/2014/main" id="{9F7063C5-A403-D199-A488-8EB736326F51}"/>
              </a:ext>
              <a:ext uri="{C183D7F6-B498-43B3-948B-1728B52AA6E4}">
                <adec:decorative xmlns:adec="http://schemas.microsoft.com/office/drawing/2017/decorative" val="1"/>
              </a:ext>
            </a:extLst>
          </p:cNvPr>
          <p:cNvCxnSpPr>
            <a:cxnSpLocks noChangeShapeType="1"/>
          </p:cNvCxnSpPr>
          <p:nvPr/>
        </p:nvCxnSpPr>
        <p:spPr bwMode="auto">
          <a:xfrm flipV="1">
            <a:off x="4076362" y="2337009"/>
            <a:ext cx="0" cy="3174920"/>
          </a:xfrm>
          <a:prstGeom prst="straightConnector1">
            <a:avLst/>
          </a:prstGeom>
          <a:noFill/>
          <a:ln w="38100" algn="ctr">
            <a:solidFill>
              <a:srgbClr val="FFFF99"/>
            </a:solidFill>
            <a:round/>
            <a:headEnd/>
            <a:tailEnd type="arrow" w="med" len="med"/>
          </a:ln>
          <a:extLst>
            <a:ext uri="{909E8E84-426E-40DD-AFC4-6F175D3DCCD1}">
              <a14:hiddenFill xmlns:a14="http://schemas.microsoft.com/office/drawing/2010/main">
                <a:noFill/>
              </a14:hiddenFill>
            </a:ext>
          </a:extLst>
        </p:spPr>
      </p:cxnSp>
      <p:pic>
        <p:nvPicPr>
          <p:cNvPr id="68618" name="Picture 15" descr="RCC social media icons">
            <a:extLst>
              <a:ext uri="{FF2B5EF4-FFF2-40B4-BE49-F238E27FC236}">
                <a16:creationId xmlns:a16="http://schemas.microsoft.com/office/drawing/2014/main" id="{545C1916-E971-D47E-C10B-2709EF49DD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4426" y="1196975"/>
            <a:ext cx="287972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8620" name="Straight Arrow Connector 21">
            <a:extLst>
              <a:ext uri="{FF2B5EF4-FFF2-40B4-BE49-F238E27FC236}">
                <a16:creationId xmlns:a16="http://schemas.microsoft.com/office/drawing/2014/main" id="{DD65A912-1CB6-F479-D154-8CDCE4B9D80B}"/>
              </a:ext>
              <a:ext uri="{C183D7F6-B498-43B3-948B-1728B52AA6E4}">
                <adec:decorative xmlns:adec="http://schemas.microsoft.com/office/drawing/2017/decorative" val="1"/>
              </a:ext>
            </a:extLst>
          </p:cNvPr>
          <p:cNvCxnSpPr>
            <a:cxnSpLocks noChangeShapeType="1"/>
          </p:cNvCxnSpPr>
          <p:nvPr/>
        </p:nvCxnSpPr>
        <p:spPr bwMode="auto">
          <a:xfrm>
            <a:off x="8256240" y="1412776"/>
            <a:ext cx="358676"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8621" name="Title 12">
            <a:extLst>
              <a:ext uri="{FF2B5EF4-FFF2-40B4-BE49-F238E27FC236}">
                <a16:creationId xmlns:a16="http://schemas.microsoft.com/office/drawing/2014/main" id="{7C7765E6-06D8-D9EC-0280-F9EE4CCBF72C}"/>
              </a:ext>
            </a:extLst>
          </p:cNvPr>
          <p:cNvSpPr>
            <a:spLocks noGrp="1"/>
          </p:cNvSpPr>
          <p:nvPr>
            <p:ph type="title" idx="4294967295"/>
          </p:nvPr>
        </p:nvSpPr>
        <p:spPr>
          <a:xfrm>
            <a:off x="2204700" y="53430"/>
            <a:ext cx="7542213" cy="936625"/>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z="3600" dirty="0">
                <a:latin typeface="Calibri" panose="020F0502020204030204" pitchFamily="34" charset="0"/>
              </a:rPr>
              <a:t>Trade (or Industry) Associations</a:t>
            </a:r>
            <a:br>
              <a:rPr lang="en-GB" altLang="en-US" sz="3200" dirty="0">
                <a:latin typeface="Calibri" panose="020F0502020204030204" pitchFamily="34" charset="0"/>
              </a:rPr>
            </a:br>
            <a:r>
              <a:rPr lang="en-GB" altLang="en-US" sz="2600" b="0" dirty="0">
                <a:latin typeface="Calibri" panose="020F0502020204030204" pitchFamily="34" charset="0"/>
              </a:rPr>
              <a:t>e.g., </a:t>
            </a:r>
            <a:r>
              <a:rPr lang="en-GB" altLang="en-US" sz="2600" b="0" dirty="0">
                <a:latin typeface="Calibri" panose="020F0502020204030204" pitchFamily="34" charset="0"/>
                <a:hlinkClick r:id="rId6"/>
              </a:rPr>
              <a:t>Retail Council of Canada</a:t>
            </a:r>
            <a:endParaRPr lang="en-CA" altLang="en-US" sz="2600" b="0" dirty="0"/>
          </a:p>
        </p:txBody>
      </p:sp>
      <p:sp>
        <p:nvSpPr>
          <p:cNvPr id="68619" name="Rounded Rectangle 18">
            <a:extLst>
              <a:ext uri="{FF2B5EF4-FFF2-40B4-BE49-F238E27FC236}">
                <a16:creationId xmlns:a16="http://schemas.microsoft.com/office/drawing/2014/main" id="{98C6CC31-63CF-8B72-9CA4-D9C9CB21CAE9}"/>
              </a:ext>
            </a:extLst>
          </p:cNvPr>
          <p:cNvSpPr>
            <a:spLocks noChangeArrowheads="1"/>
          </p:cNvSpPr>
          <p:nvPr/>
        </p:nvSpPr>
        <p:spPr bwMode="auto">
          <a:xfrm>
            <a:off x="4896848" y="1044347"/>
            <a:ext cx="3384376" cy="889625"/>
          </a:xfrm>
          <a:prstGeom prst="roundRect">
            <a:avLst>
              <a:gd name="adj" fmla="val 16667"/>
            </a:avLst>
          </a:prstGeom>
          <a:solidFill>
            <a:srgbClr val="FFFF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a:lnSpc>
                <a:spcPct val="101000"/>
              </a:lnSpc>
              <a:buClr>
                <a:srgbClr val="000000"/>
              </a:buClr>
              <a:buSzPct val="100000"/>
              <a:buFont typeface="Verdana" panose="020B0604030504040204" pitchFamily="34" charset="0"/>
              <a:buNone/>
            </a:pPr>
            <a:r>
              <a:rPr lang="en-US" altLang="en-US" sz="1600">
                <a:solidFill>
                  <a:schemeClr val="tx1"/>
                </a:solidFill>
                <a:latin typeface="Calibri" panose="020F0502020204030204" pitchFamily="34" charset="0"/>
              </a:rPr>
              <a:t>Visit or follow the association’s </a:t>
            </a:r>
            <a:br>
              <a:rPr lang="en-US" altLang="en-US" sz="1600">
                <a:solidFill>
                  <a:schemeClr val="tx1"/>
                </a:solidFill>
                <a:latin typeface="Calibri" panose="020F0502020204030204" pitchFamily="34" charset="0"/>
              </a:rPr>
            </a:br>
            <a:r>
              <a:rPr lang="en-US" altLang="en-US" sz="1600" b="1">
                <a:solidFill>
                  <a:schemeClr val="tx1"/>
                </a:solidFill>
                <a:latin typeface="Calibri" panose="020F0502020204030204" pitchFamily="34" charset="0"/>
              </a:rPr>
              <a:t>social media </a:t>
            </a:r>
            <a:r>
              <a:rPr lang="en-US" altLang="en-US" sz="1600">
                <a:solidFill>
                  <a:schemeClr val="tx1"/>
                </a:solidFill>
                <a:latin typeface="Calibri" panose="020F0502020204030204" pitchFamily="34" charset="0"/>
              </a:rPr>
              <a:t>channels for </a:t>
            </a:r>
            <a:br>
              <a:rPr lang="en-US" altLang="en-US" sz="1600">
                <a:solidFill>
                  <a:schemeClr val="tx1"/>
                </a:solidFill>
                <a:latin typeface="Calibri" panose="020F0502020204030204" pitchFamily="34" charset="0"/>
              </a:rPr>
            </a:br>
            <a:r>
              <a:rPr lang="en-US" altLang="en-US" sz="1600">
                <a:solidFill>
                  <a:schemeClr val="tx1"/>
                </a:solidFill>
                <a:latin typeface="Calibri" panose="020F0502020204030204" pitchFamily="34" charset="0"/>
              </a:rPr>
              <a:t>current info &amp; trends in the industry.</a:t>
            </a:r>
          </a:p>
        </p:txBody>
      </p:sp>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9" name="Title 6">
            <a:extLst>
              <a:ext uri="{FF2B5EF4-FFF2-40B4-BE49-F238E27FC236}">
                <a16:creationId xmlns:a16="http://schemas.microsoft.com/office/drawing/2014/main" id="{AFF1C199-EF3B-97E9-FB67-E47BFD238AD1}"/>
              </a:ext>
            </a:extLst>
          </p:cNvPr>
          <p:cNvSpPr>
            <a:spLocks noGrp="1"/>
          </p:cNvSpPr>
          <p:nvPr>
            <p:ph type="title" idx="4294967295"/>
          </p:nvPr>
        </p:nvSpPr>
        <p:spPr>
          <a:xfrm>
            <a:off x="2208213" y="115889"/>
            <a:ext cx="7542212" cy="1081087"/>
          </a:xfrm>
        </p:spPr>
        <p:txBody>
          <a:bodyPr/>
          <a:lstStyle/>
          <a:p>
            <a:r>
              <a:rPr lang="en-GB" altLang="en-US" sz="3600" dirty="0">
                <a:latin typeface="Calibri" panose="020F0502020204030204" pitchFamily="34" charset="0"/>
              </a:rPr>
              <a:t>So How Do You Cite All this Stuff?</a:t>
            </a:r>
            <a:endParaRPr lang="en-CA" altLang="en-US" sz="3600" dirty="0"/>
          </a:p>
        </p:txBody>
      </p:sp>
      <p:sp>
        <p:nvSpPr>
          <p:cNvPr id="69636" name="Text Box 2">
            <a:extLst>
              <a:ext uri="{FF2B5EF4-FFF2-40B4-BE49-F238E27FC236}">
                <a16:creationId xmlns:a16="http://schemas.microsoft.com/office/drawing/2014/main" id="{96B5A04E-6592-E66C-D867-4A5FB945C16B}"/>
              </a:ext>
            </a:extLst>
          </p:cNvPr>
          <p:cNvSpPr txBox="1">
            <a:spLocks noChangeArrowheads="1"/>
          </p:cNvSpPr>
          <p:nvPr/>
        </p:nvSpPr>
        <p:spPr bwMode="auto">
          <a:xfrm>
            <a:off x="669160" y="1268413"/>
            <a:ext cx="8008979"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40" tIns="45720" rIns="91440" bIns="45720" anchor="t"/>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985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marL="340995" indent="-340995" eaLnBrk="1" hangingPunct="1">
              <a:lnSpc>
                <a:spcPct val="90000"/>
              </a:lnSpc>
              <a:spcBef>
                <a:spcPts val="750"/>
              </a:spcBef>
              <a:buClr>
                <a:srgbClr val="000000"/>
              </a:buClr>
              <a:buSzPct val="100000"/>
              <a:buFont typeface="Verdana" panose="020B0604030504040204" pitchFamily="34" charset="0"/>
              <a:buChar char="•"/>
            </a:pPr>
            <a:r>
              <a:rPr lang="en-GB" altLang="en-US" sz="3200" dirty="0">
                <a:solidFill>
                  <a:srgbClr val="000000"/>
                </a:solidFill>
                <a:latin typeface="Calibri"/>
                <a:ea typeface="ＭＳ Ｐゴシック"/>
              </a:rPr>
              <a:t>Use the </a:t>
            </a:r>
            <a:r>
              <a:rPr lang="en-GB" altLang="en-US" sz="3200" u="sng" dirty="0">
                <a:solidFill>
                  <a:srgbClr val="000000"/>
                </a:solidFill>
                <a:latin typeface="Calibri"/>
                <a:ea typeface="ＭＳ Ｐゴシック"/>
                <a:hlinkClick r:id="rId4"/>
              </a:rPr>
              <a:t>Citation Guide For Business</a:t>
            </a:r>
            <a:r>
              <a:rPr lang="en-GB" altLang="en-US" sz="3200" dirty="0">
                <a:solidFill>
                  <a:srgbClr val="000000"/>
                </a:solidFill>
                <a:latin typeface="Calibri"/>
                <a:ea typeface="ＭＳ Ｐゴシック"/>
                <a:hlinkClick r:id="rId4"/>
              </a:rPr>
              <a:t> </a:t>
            </a:r>
            <a:r>
              <a:rPr lang="en-GB" altLang="en-US" sz="3200" dirty="0">
                <a:solidFill>
                  <a:srgbClr val="000000"/>
                </a:solidFill>
                <a:latin typeface="Calibri"/>
                <a:ea typeface="ＭＳ Ｐゴシック"/>
              </a:rPr>
              <a:t> </a:t>
            </a:r>
            <a:r>
              <a:rPr lang="en-GB" altLang="en-US" sz="3200" b="1" dirty="0">
                <a:solidFill>
                  <a:srgbClr val="C00000"/>
                </a:solidFill>
                <a:latin typeface="Calibri"/>
                <a:ea typeface="ＭＳ Ｐゴシック"/>
              </a:rPr>
              <a:t>exactly</a:t>
            </a:r>
            <a:r>
              <a:rPr lang="en-GB" altLang="en-US" sz="3200" b="1" dirty="0">
                <a:solidFill>
                  <a:srgbClr val="990000"/>
                </a:solidFill>
                <a:latin typeface="Calibri"/>
                <a:ea typeface="ＭＳ Ｐゴシック"/>
              </a:rPr>
              <a:t> </a:t>
            </a:r>
            <a:endParaRPr lang="en-GB" altLang="en-US" sz="3200" b="1" dirty="0">
              <a:solidFill>
                <a:srgbClr val="990000"/>
              </a:solidFill>
              <a:latin typeface="Calibri" panose="020F0502020204030204" pitchFamily="34" charset="0"/>
            </a:endParaRPr>
          </a:p>
          <a:p>
            <a:pPr marL="914400" lvl="1" indent="-457200" eaLnBrk="1" hangingPunct="1">
              <a:lnSpc>
                <a:spcPct val="90000"/>
              </a:lnSpc>
              <a:spcBef>
                <a:spcPts val="700"/>
              </a:spcBef>
              <a:buClr>
                <a:srgbClr val="000000"/>
              </a:buClr>
              <a:buSzPct val="100000"/>
              <a:buFont typeface="Wingdings" panose="05000000000000000000" pitchFamily="2" charset="2"/>
              <a:buChar char="§"/>
            </a:pPr>
            <a:r>
              <a:rPr lang="en-GB" altLang="en-US" sz="3200" dirty="0">
                <a:solidFill>
                  <a:schemeClr val="tx1"/>
                </a:solidFill>
                <a:latin typeface="Calibri"/>
                <a:ea typeface="ＭＳ Ｐゴシック"/>
              </a:rPr>
              <a:t>Based on </a:t>
            </a:r>
            <a:r>
              <a:rPr lang="en-GB" altLang="en-US" sz="3200" b="1" dirty="0">
                <a:solidFill>
                  <a:schemeClr val="tx1"/>
                </a:solidFill>
                <a:latin typeface="Calibri"/>
                <a:ea typeface="ＭＳ Ｐゴシック"/>
                <a:hlinkClick r:id="rId5"/>
              </a:rPr>
              <a:t>Chicago</a:t>
            </a:r>
            <a:r>
              <a:rPr lang="en-GB" altLang="en-US" sz="3200" dirty="0">
                <a:solidFill>
                  <a:schemeClr val="tx1"/>
                </a:solidFill>
                <a:latin typeface="Calibri"/>
                <a:ea typeface="ＭＳ Ｐゴシック"/>
                <a:hlinkClick r:id="rId5"/>
              </a:rPr>
              <a:t> Manual of Style</a:t>
            </a:r>
            <a:r>
              <a:rPr lang="en-GB" altLang="en-US" sz="3200" i="1" dirty="0">
                <a:solidFill>
                  <a:schemeClr val="tx1"/>
                </a:solidFill>
                <a:latin typeface="Calibri"/>
                <a:ea typeface="ＭＳ Ｐゴシック"/>
              </a:rPr>
              <a:t>, </a:t>
            </a:r>
            <a:r>
              <a:rPr lang="en-GB" altLang="en-US" sz="3200" dirty="0">
                <a:solidFill>
                  <a:schemeClr val="tx1"/>
                </a:solidFill>
                <a:latin typeface="Calibri"/>
                <a:ea typeface="ＭＳ Ｐゴシック"/>
              </a:rPr>
              <a:t>17</a:t>
            </a:r>
            <a:r>
              <a:rPr lang="en-GB" altLang="en-US" sz="3200" baseline="30000" dirty="0">
                <a:solidFill>
                  <a:schemeClr val="tx1"/>
                </a:solidFill>
                <a:latin typeface="Calibri"/>
                <a:ea typeface="ＭＳ Ｐゴシック"/>
              </a:rPr>
              <a:t>th</a:t>
            </a:r>
            <a:r>
              <a:rPr lang="en-GB" altLang="en-US" sz="3200" dirty="0">
                <a:solidFill>
                  <a:schemeClr val="tx1"/>
                </a:solidFill>
                <a:latin typeface="Calibri"/>
                <a:ea typeface="ＭＳ Ｐゴシック"/>
              </a:rPr>
              <a:t> ed. (available </a:t>
            </a:r>
            <a:r>
              <a:rPr lang="en-GB" altLang="en-US" sz="3200" dirty="0">
                <a:solidFill>
                  <a:schemeClr val="tx1"/>
                </a:solidFill>
                <a:latin typeface="Calibri"/>
                <a:ea typeface="ＭＳ Ｐゴシック"/>
                <a:hlinkClick r:id="rId5"/>
              </a:rPr>
              <a:t>online</a:t>
            </a:r>
            <a:r>
              <a:rPr lang="en-GB" altLang="en-US" sz="3200" dirty="0">
                <a:solidFill>
                  <a:schemeClr val="tx1"/>
                </a:solidFill>
                <a:latin typeface="Calibri"/>
                <a:ea typeface="ＭＳ Ｐゴシック"/>
              </a:rPr>
              <a:t>)</a:t>
            </a:r>
          </a:p>
          <a:p>
            <a:pPr marL="340995" indent="-340995" eaLnBrk="1" hangingPunct="1">
              <a:lnSpc>
                <a:spcPct val="90000"/>
              </a:lnSpc>
              <a:spcBef>
                <a:spcPts val="750"/>
              </a:spcBef>
              <a:buClr>
                <a:srgbClr val="000000"/>
              </a:buClr>
              <a:buSzPct val="100000"/>
              <a:buFont typeface="Verdana" panose="020B0604030504040204" pitchFamily="34" charset="0"/>
              <a:buChar char="•"/>
            </a:pPr>
            <a:r>
              <a:rPr lang="en-GB" altLang="en-US" sz="3200" dirty="0">
                <a:solidFill>
                  <a:schemeClr val="tx1"/>
                </a:solidFill>
                <a:latin typeface="Calibri"/>
                <a:ea typeface="ＭＳ Ｐゴシック"/>
              </a:rPr>
              <a:t>Capture references as you research</a:t>
            </a:r>
          </a:p>
          <a:p>
            <a:pPr marL="340995" indent="-340995" eaLnBrk="1" hangingPunct="1">
              <a:lnSpc>
                <a:spcPct val="90000"/>
              </a:lnSpc>
              <a:spcBef>
                <a:spcPts val="750"/>
              </a:spcBef>
              <a:buClr>
                <a:srgbClr val="000000"/>
              </a:buClr>
              <a:buSzPct val="100000"/>
              <a:buFont typeface="Verdana" panose="020B0604030504040204" pitchFamily="34" charset="0"/>
              <a:buChar char="•"/>
            </a:pPr>
            <a:r>
              <a:rPr lang="en-GB" altLang="en-US" sz="3200" dirty="0">
                <a:solidFill>
                  <a:schemeClr val="tx1"/>
                </a:solidFill>
                <a:latin typeface="Calibri"/>
                <a:ea typeface="ＭＳ Ｐゴシック"/>
              </a:rPr>
              <a:t>Do not copy URLs from the address bar of your browser when using library databases – the links may not be stable! Use </a:t>
            </a:r>
            <a:r>
              <a:rPr lang="en-GB" altLang="en-US" sz="3200" b="1" dirty="0">
                <a:solidFill>
                  <a:srgbClr val="C00000"/>
                </a:solidFill>
                <a:latin typeface="Calibri"/>
                <a:ea typeface="ＭＳ Ｐゴシック"/>
              </a:rPr>
              <a:t>permalinks</a:t>
            </a:r>
            <a:r>
              <a:rPr lang="en-GB" altLang="en-US" sz="3200" dirty="0">
                <a:solidFill>
                  <a:schemeClr val="tx1"/>
                </a:solidFill>
                <a:latin typeface="Calibri"/>
                <a:ea typeface="ＭＳ Ｐゴシック"/>
              </a:rPr>
              <a:t> (if available) </a:t>
            </a:r>
            <a:r>
              <a:rPr lang="en-GB" altLang="en-US" sz="3200" b="1" dirty="0">
                <a:solidFill>
                  <a:srgbClr val="C00000"/>
                </a:solidFill>
                <a:latin typeface="Calibri"/>
                <a:ea typeface="ＭＳ Ｐゴシック"/>
              </a:rPr>
              <a:t>for library database </a:t>
            </a:r>
            <a:r>
              <a:rPr lang="en-GB" altLang="en-US" sz="3200" dirty="0">
                <a:solidFill>
                  <a:schemeClr val="tx1"/>
                </a:solidFill>
                <a:latin typeface="Calibri"/>
                <a:ea typeface="ＭＳ Ｐゴシック"/>
              </a:rPr>
              <a:t>content.</a:t>
            </a:r>
          </a:p>
          <a:p>
            <a:pPr marL="340995" indent="-340995" eaLnBrk="1" hangingPunct="1">
              <a:lnSpc>
                <a:spcPct val="90000"/>
              </a:lnSpc>
              <a:spcBef>
                <a:spcPts val="750"/>
              </a:spcBef>
              <a:buClr>
                <a:srgbClr val="000000"/>
              </a:buClr>
              <a:buSzPct val="100000"/>
              <a:buFont typeface="Verdana" panose="020B0604030504040204" pitchFamily="34" charset="0"/>
              <a:buChar char="•"/>
            </a:pPr>
            <a:r>
              <a:rPr lang="en-GB" altLang="en-US" sz="3200" dirty="0">
                <a:solidFill>
                  <a:srgbClr val="000000"/>
                </a:solidFill>
                <a:latin typeface="Calibri"/>
                <a:ea typeface="ＭＳ Ｐゴシック"/>
              </a:rPr>
              <a:t>Don’t leave it till the last minute! </a:t>
            </a:r>
            <a:endParaRPr lang="en-GB" altLang="en-US" sz="3200" dirty="0">
              <a:solidFill>
                <a:srgbClr val="000000"/>
              </a:solidFill>
              <a:latin typeface="Calibri" panose="020F0502020204030204" pitchFamily="34" charset="0"/>
            </a:endParaRPr>
          </a:p>
          <a:p>
            <a:pPr marL="340995" indent="-340995" eaLnBrk="1" hangingPunct="1">
              <a:lnSpc>
                <a:spcPct val="90000"/>
              </a:lnSpc>
              <a:spcBef>
                <a:spcPts val="750"/>
              </a:spcBef>
              <a:buClr>
                <a:srgbClr val="000000"/>
              </a:buClr>
              <a:buSzPct val="100000"/>
              <a:buFont typeface="Verdana" panose="020B0604030504040204" pitchFamily="34" charset="0"/>
              <a:buChar char="•"/>
            </a:pPr>
            <a:endParaRPr lang="en-GB" altLang="en-US" sz="3200" dirty="0">
              <a:solidFill>
                <a:srgbClr val="000000"/>
              </a:solidFill>
            </a:endParaRPr>
          </a:p>
          <a:p>
            <a:pPr marL="340995" indent="-340995" eaLnBrk="1" hangingPunct="1">
              <a:lnSpc>
                <a:spcPct val="90000"/>
              </a:lnSpc>
              <a:spcBef>
                <a:spcPts val="750"/>
              </a:spcBef>
              <a:buClr>
                <a:srgbClr val="000000"/>
              </a:buClr>
              <a:buSzPct val="100000"/>
              <a:buFont typeface="Verdana" panose="020B0604030504040204" pitchFamily="34" charset="0"/>
              <a:buChar char="•"/>
            </a:pPr>
            <a:endParaRPr lang="en-GB" altLang="en-US" sz="2200" dirty="0">
              <a:solidFill>
                <a:srgbClr val="000000"/>
              </a:solidFill>
            </a:endParaRPr>
          </a:p>
          <a:p>
            <a:pPr marL="340995" indent="-340995" eaLnBrk="1" hangingPunct="1">
              <a:lnSpc>
                <a:spcPct val="90000"/>
              </a:lnSpc>
              <a:spcBef>
                <a:spcPts val="800"/>
              </a:spcBef>
              <a:buClr>
                <a:srgbClr val="000000"/>
              </a:buClr>
              <a:buSzPct val="100000"/>
            </a:pPr>
            <a:endParaRPr lang="en-GB" altLang="en-US" sz="2200" dirty="0">
              <a:solidFill>
                <a:srgbClr val="000000"/>
              </a:solidFill>
            </a:endParaRPr>
          </a:p>
          <a:p>
            <a:pPr marL="340995" indent="-340995" eaLnBrk="1" hangingPunct="1">
              <a:lnSpc>
                <a:spcPct val="90000"/>
              </a:lnSpc>
              <a:spcBef>
                <a:spcPts val="800"/>
              </a:spcBef>
              <a:buClr>
                <a:srgbClr val="000000"/>
              </a:buClr>
              <a:buSzPct val="100000"/>
              <a:buFont typeface="Wingdings" panose="05000000000000000000" pitchFamily="2" charset="2"/>
              <a:buNone/>
            </a:pPr>
            <a:endParaRPr lang="en-GB" altLang="en-US" sz="3200" dirty="0">
              <a:solidFill>
                <a:srgbClr val="000000"/>
              </a:solidFill>
            </a:endParaRPr>
          </a:p>
        </p:txBody>
      </p:sp>
      <p:pic>
        <p:nvPicPr>
          <p:cNvPr id="3" name="Picture 2" descr="Cover of Citation Guide for Business">
            <a:hlinkClick r:id="rId4"/>
            <a:extLst>
              <a:ext uri="{FF2B5EF4-FFF2-40B4-BE49-F238E27FC236}">
                <a16:creationId xmlns:a16="http://schemas.microsoft.com/office/drawing/2014/main" id="{4E0EFBF2-96E6-3306-6E25-21CCC7F5AD43}"/>
              </a:ext>
            </a:extLst>
          </p:cNvPr>
          <p:cNvPicPr>
            <a:picLocks noChangeAspect="1"/>
          </p:cNvPicPr>
          <p:nvPr/>
        </p:nvPicPr>
        <p:blipFill>
          <a:blip r:embed="rId6"/>
          <a:stretch>
            <a:fillRect/>
          </a:stretch>
        </p:blipFill>
        <p:spPr>
          <a:xfrm>
            <a:off x="8952557" y="1264900"/>
            <a:ext cx="1984425" cy="2604558"/>
          </a:xfrm>
          <a:prstGeom prst="rect">
            <a:avLst/>
          </a:prstGeom>
        </p:spPr>
      </p:pic>
      <p:sp>
        <p:nvSpPr>
          <p:cNvPr id="69638" name="Rectangle 5">
            <a:extLst>
              <a:ext uri="{FF2B5EF4-FFF2-40B4-BE49-F238E27FC236}">
                <a16:creationId xmlns:a16="http://schemas.microsoft.com/office/drawing/2014/main" id="{C2538826-3F5F-78C6-2C89-3522AEFDCFC2}"/>
              </a:ext>
            </a:extLst>
          </p:cNvPr>
          <p:cNvSpPr>
            <a:spLocks noChangeArrowheads="1"/>
          </p:cNvSpPr>
          <p:nvPr/>
        </p:nvSpPr>
        <p:spPr bwMode="auto">
          <a:xfrm>
            <a:off x="9865563" y="942102"/>
            <a:ext cx="2046521" cy="1413264"/>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lIns="91440" tIns="45720" rIns="91440" bIns="45720" anchor="t"/>
          <a:lstStyle>
            <a:lvl1pPr>
              <a:defRPr>
                <a:solidFill>
                  <a:schemeClr val="bg1"/>
                </a:solidFill>
                <a:latin typeface="Verdana" panose="020B0604030504040204" pitchFamily="34" charset="0"/>
                <a:ea typeface="ＭＳ Ｐゴシック" panose="020B0600070205080204" pitchFamily="34" charset="-128"/>
              </a:defRPr>
            </a:lvl1pPr>
            <a:lvl2pPr marL="742950" indent="-285750">
              <a:defRPr>
                <a:solidFill>
                  <a:schemeClr val="bg1"/>
                </a:solidFill>
                <a:latin typeface="Verdana" panose="020B0604030504040204" pitchFamily="34" charset="0"/>
                <a:ea typeface="ＭＳ Ｐゴシック" panose="020B0600070205080204" pitchFamily="34" charset="-128"/>
              </a:defRPr>
            </a:lvl2pPr>
            <a:lvl3pPr marL="1143000" indent="-228600">
              <a:defRPr>
                <a:solidFill>
                  <a:schemeClr val="bg1"/>
                </a:solidFill>
                <a:latin typeface="Verdana" panose="020B0604030504040204" pitchFamily="34" charset="0"/>
                <a:ea typeface="ＭＳ Ｐゴシック" panose="020B0600070205080204" pitchFamily="34" charset="-128"/>
              </a:defRPr>
            </a:lvl3pPr>
            <a:lvl4pPr marL="1600200" indent="-228600">
              <a:defRPr>
                <a:solidFill>
                  <a:schemeClr val="bg1"/>
                </a:solidFill>
                <a:latin typeface="Verdana" panose="020B0604030504040204" pitchFamily="34" charset="0"/>
                <a:ea typeface="ＭＳ Ｐゴシック" panose="020B0600070205080204" pitchFamily="34" charset="-128"/>
              </a:defRPr>
            </a:lvl4pPr>
            <a:lvl5pPr marL="2057400" indent="-228600">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Verdana" panose="020B0604030504040204" pitchFamily="34" charset="0"/>
                <a:ea typeface="ＭＳ Ｐゴシック" panose="020B0600070205080204" pitchFamily="34" charset="-128"/>
              </a:defRPr>
            </a:lvl9pPr>
          </a:lstStyle>
          <a:p>
            <a:pPr algn="ctr">
              <a:lnSpc>
                <a:spcPct val="101000"/>
              </a:lnSpc>
              <a:buClr>
                <a:srgbClr val="000000"/>
              </a:buClr>
              <a:buSzPct val="100000"/>
              <a:buFont typeface="Verdana" panose="020B0604030504040204" pitchFamily="34" charset="0"/>
              <a:buNone/>
            </a:pPr>
            <a:r>
              <a:rPr lang="en-CA" altLang="en-US" sz="2000" b="1" dirty="0">
                <a:latin typeface="Calibri"/>
                <a:ea typeface="ＭＳ Ｐゴシック"/>
              </a:rPr>
              <a:t>Sample </a:t>
            </a:r>
            <a:r>
              <a:rPr lang="en-CA" altLang="en-US" sz="2000" b="1" dirty="0">
                <a:solidFill>
                  <a:srgbClr val="FFFF99"/>
                </a:solidFill>
                <a:latin typeface="Calibri"/>
                <a:ea typeface="ＭＳ Ｐゴシック"/>
              </a:rPr>
              <a:t>Notes &amp; Bibliography </a:t>
            </a:r>
            <a:r>
              <a:rPr lang="en-CA" altLang="en-US" sz="2000" b="1" dirty="0">
                <a:latin typeface="Calibri"/>
                <a:ea typeface="ＭＳ Ｐゴシック"/>
              </a:rPr>
              <a:t>included at end of guide!</a:t>
            </a:r>
          </a:p>
        </p:txBody>
      </p:sp>
      <p:pic>
        <p:nvPicPr>
          <p:cNvPr id="69637" name="Picture 8" descr="Cover of Chicago Manual of Style, 17 edition">
            <a:hlinkClick r:id="rId5"/>
            <a:extLst>
              <a:ext uri="{FF2B5EF4-FFF2-40B4-BE49-F238E27FC236}">
                <a16:creationId xmlns:a16="http://schemas.microsoft.com/office/drawing/2014/main" id="{7A8D8761-B019-024B-7A10-6DA24F13D0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25" t="7800" r="4489" b="7590"/>
          <a:stretch/>
        </p:blipFill>
        <p:spPr bwMode="auto">
          <a:xfrm>
            <a:off x="8955187" y="3963780"/>
            <a:ext cx="1984424"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ECB70C60-A5B9-E684-A081-F7C9CBFB5A08}"/>
              </a:ext>
            </a:extLst>
          </p:cNvPr>
          <p:cNvSpPr>
            <a:spLocks noGrp="1" noChangeArrowheads="1"/>
          </p:cNvSpPr>
          <p:nvPr>
            <p:ph type="title"/>
          </p:nvPr>
        </p:nvSpPr>
        <p:spPr>
          <a:xfrm>
            <a:off x="2025272" y="198437"/>
            <a:ext cx="7993062" cy="752267"/>
          </a:xfrm>
        </p:spPr>
        <p:txBody>
          <a:bodyPr/>
          <a:lstStyle/>
          <a:p>
            <a:r>
              <a:rPr lang="en-US" altLang="en-US" sz="3600" b="1" dirty="0"/>
              <a:t>Research Help</a:t>
            </a:r>
          </a:p>
        </p:txBody>
      </p:sp>
      <p:pic>
        <p:nvPicPr>
          <p:cNvPr id="53252" name="Picture 8" descr="Email icon">
            <a:extLst>
              <a:ext uri="{FF2B5EF4-FFF2-40B4-BE49-F238E27FC236}">
                <a16:creationId xmlns:a16="http://schemas.microsoft.com/office/drawing/2014/main" id="{3DC01478-E941-353B-67A5-E15719946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312" y="868132"/>
            <a:ext cx="9572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11" descr="Telephone icon">
            <a:extLst>
              <a:ext uri="{FF2B5EF4-FFF2-40B4-BE49-F238E27FC236}">
                <a16:creationId xmlns:a16="http://schemas.microsoft.com/office/drawing/2014/main" id="{2D0340D8-2A2F-AB99-E617-17A28B0C57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987" y="2184003"/>
            <a:ext cx="127476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9" descr="Ask a Librarian chat icon">
            <a:extLst>
              <a:ext uri="{FF2B5EF4-FFF2-40B4-BE49-F238E27FC236}">
                <a16:creationId xmlns:a16="http://schemas.microsoft.com/office/drawing/2014/main" id="{4EA678D9-3BFB-95BE-BCE8-6766385D21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800" y="5306219"/>
            <a:ext cx="19097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a:extLst>
              <a:ext uri="{FF2B5EF4-FFF2-40B4-BE49-F238E27FC236}">
                <a16:creationId xmlns:a16="http://schemas.microsoft.com/office/drawing/2014/main" id="{BBA98321-6FF5-EDA1-386B-A644BA48D10B}"/>
              </a:ext>
            </a:extLst>
          </p:cNvPr>
          <p:cNvSpPr txBox="1">
            <a:spLocks noChangeArrowheads="1"/>
          </p:cNvSpPr>
          <p:nvPr/>
        </p:nvSpPr>
        <p:spPr bwMode="auto">
          <a:xfrm>
            <a:off x="2550980" y="1109455"/>
            <a:ext cx="8043110" cy="4935745"/>
          </a:xfrm>
          <a:prstGeom prst="rect">
            <a:avLst/>
          </a:prstGeom>
          <a:noFill/>
          <a:ln w="9525">
            <a:noFill/>
            <a:miter lim="800000"/>
            <a:headEnd/>
            <a:tailEnd/>
          </a:ln>
        </p:spPr>
        <p:txBody>
          <a:bodyPr lIns="91440" tIns="45720" rIns="91440" bIns="45720" anchor="t"/>
          <a:lstStyle/>
          <a:p>
            <a:pPr marL="340995" indent="-340995">
              <a:spcBef>
                <a:spcPct val="20000"/>
              </a:spcBef>
              <a:buFontTx/>
              <a:buChar char="•"/>
              <a:defRPr/>
            </a:pPr>
            <a:r>
              <a:rPr lang="en-US" altLang="en-US" sz="3000" kern="0" dirty="0">
                <a:solidFill>
                  <a:srgbClr val="C00000"/>
                </a:solidFill>
                <a:latin typeface="Calibri" pitchFamily="34" charset="0"/>
                <a:ea typeface="+mn-ea"/>
                <a:cs typeface="ＭＳ Ｐゴシック"/>
              </a:rPr>
              <a:t>E-mail:</a:t>
            </a:r>
            <a:r>
              <a:rPr lang="en-US" altLang="en-US" sz="3000" kern="0" dirty="0">
                <a:latin typeface="Calibri" pitchFamily="34" charset="0"/>
                <a:ea typeface="+mn-ea"/>
                <a:cs typeface="ＭＳ Ｐゴシック"/>
              </a:rPr>
              <a:t>  </a:t>
            </a:r>
            <a:r>
              <a:rPr lang="en-US" altLang="en-US" sz="3000" kern="0" dirty="0">
                <a:solidFill>
                  <a:srgbClr val="020BBE"/>
                </a:solidFill>
                <a:latin typeface="Calibri" pitchFamily="34" charset="0"/>
                <a:ea typeface="+mn-ea"/>
                <a:cs typeface="ＭＳ Ｐゴシック"/>
                <a:hlinkClick r:id="rId7"/>
              </a:rPr>
              <a:t>library@mcmaster.ca</a:t>
            </a:r>
            <a:br>
              <a:rPr lang="en-US" altLang="en-US" sz="3000" kern="0" dirty="0">
                <a:solidFill>
                  <a:srgbClr val="020BBE"/>
                </a:solidFill>
                <a:latin typeface="Calibri" pitchFamily="34" charset="0"/>
                <a:ea typeface="+mn-ea"/>
                <a:cs typeface="ＭＳ Ｐゴシック"/>
              </a:rPr>
            </a:br>
            <a:endParaRPr lang="en-US" altLang="en-US" sz="1000" kern="0" dirty="0">
              <a:solidFill>
                <a:srgbClr val="020BBE"/>
              </a:solidFill>
              <a:latin typeface="Calibri" pitchFamily="34" charset="0"/>
              <a:ea typeface="+mn-ea"/>
              <a:cs typeface="ＭＳ Ｐゴシック"/>
            </a:endParaRPr>
          </a:p>
          <a:p>
            <a:pPr marL="340995" indent="-340995">
              <a:spcBef>
                <a:spcPct val="20000"/>
              </a:spcBef>
              <a:buFontTx/>
              <a:buChar char="•"/>
              <a:defRPr/>
            </a:pPr>
            <a:r>
              <a:rPr lang="en-US" altLang="en-US" sz="3000" kern="0" dirty="0">
                <a:solidFill>
                  <a:srgbClr val="C00000"/>
                </a:solidFill>
                <a:latin typeface="Calibri" pitchFamily="34" charset="0"/>
                <a:ea typeface="+mn-ea"/>
                <a:cs typeface="ＭＳ Ｐゴシック"/>
              </a:rPr>
              <a:t>Phone: </a:t>
            </a:r>
            <a:r>
              <a:rPr lang="en-US" altLang="en-US" sz="3000" kern="0" dirty="0">
                <a:solidFill>
                  <a:schemeClr val="tx1"/>
                </a:solidFill>
                <a:latin typeface="Calibri" pitchFamily="34" charset="0"/>
                <a:ea typeface="+mn-ea"/>
                <a:cs typeface="ＭＳ Ｐゴシック"/>
              </a:rPr>
              <a:t>905-525-9140</a:t>
            </a:r>
          </a:p>
          <a:p>
            <a:pPr marL="741045" lvl="1" indent="-283845">
              <a:spcBef>
                <a:spcPct val="20000"/>
              </a:spcBef>
              <a:buFontTx/>
              <a:buChar char="–"/>
              <a:defRPr/>
            </a:pPr>
            <a:r>
              <a:rPr lang="en-US" altLang="en-US" sz="3000" kern="0" dirty="0">
                <a:solidFill>
                  <a:schemeClr val="tx1"/>
                </a:solidFill>
                <a:latin typeface="Calibri" pitchFamily="34" charset="0"/>
                <a:ea typeface="+mn-ea"/>
                <a:cs typeface="ＭＳ Ｐゴシック"/>
              </a:rPr>
              <a:t>ext. </a:t>
            </a:r>
            <a:r>
              <a:rPr lang="en-US" altLang="en-US" sz="3000" kern="0" dirty="0">
                <a:solidFill>
                  <a:srgbClr val="0000FF"/>
                </a:solidFill>
                <a:latin typeface="Calibri" pitchFamily="34" charset="0"/>
                <a:ea typeface="+mn-ea"/>
                <a:cs typeface="ＭＳ Ｐゴシック"/>
              </a:rPr>
              <a:t>22077</a:t>
            </a:r>
            <a:r>
              <a:rPr lang="en-US" altLang="en-US" sz="3000" kern="0" dirty="0">
                <a:solidFill>
                  <a:schemeClr val="tx1"/>
                </a:solidFill>
                <a:latin typeface="Calibri" pitchFamily="34" charset="0"/>
                <a:ea typeface="+mn-ea"/>
                <a:cs typeface="ＭＳ Ｐゴシック"/>
              </a:rPr>
              <a:t> Mills Service Desk</a:t>
            </a:r>
            <a:br>
              <a:rPr lang="en-US" altLang="en-US" sz="3000" kern="0" dirty="0">
                <a:solidFill>
                  <a:schemeClr val="tx1"/>
                </a:solidFill>
                <a:latin typeface="Calibri" pitchFamily="34" charset="0"/>
                <a:ea typeface="+mn-ea"/>
                <a:cs typeface="ＭＳ Ｐゴシック"/>
              </a:rPr>
            </a:br>
            <a:endParaRPr lang="en-US" altLang="en-US" sz="1000" kern="0" dirty="0">
              <a:solidFill>
                <a:schemeClr val="tx1"/>
              </a:solidFill>
              <a:latin typeface="Calibri" pitchFamily="34" charset="0"/>
              <a:ea typeface="+mn-ea"/>
              <a:cs typeface="ＭＳ Ｐゴシック"/>
            </a:endParaRPr>
          </a:p>
          <a:p>
            <a:pPr marL="340995" indent="-340995">
              <a:spcBef>
                <a:spcPct val="20000"/>
              </a:spcBef>
              <a:buFontTx/>
              <a:buChar char="•"/>
              <a:defRPr/>
            </a:pPr>
            <a:r>
              <a:rPr lang="en-US" altLang="en-US" sz="3000" kern="0" dirty="0">
                <a:solidFill>
                  <a:srgbClr val="C00000"/>
                </a:solidFill>
                <a:latin typeface="Calibri" pitchFamily="34" charset="0"/>
                <a:ea typeface="+mn-ea"/>
                <a:cs typeface="ＭＳ Ｐゴシック"/>
              </a:rPr>
              <a:t>Face to Face: </a:t>
            </a:r>
          </a:p>
          <a:p>
            <a:pPr marL="798195" lvl="1" indent="-340995">
              <a:spcBef>
                <a:spcPct val="20000"/>
              </a:spcBef>
              <a:buFont typeface="Calibri" pitchFamily="34" charset="0"/>
              <a:buChar char="⁻"/>
              <a:defRPr/>
            </a:pPr>
            <a:r>
              <a:rPr lang="en-US" altLang="en-US" sz="3000" kern="0" dirty="0">
                <a:solidFill>
                  <a:schemeClr val="tx1"/>
                </a:solidFill>
                <a:latin typeface="Calibri"/>
                <a:ea typeface="+mn-ea"/>
                <a:cs typeface="ＭＳ Ｐゴシック"/>
              </a:rPr>
              <a:t>Drop by the Mills Service Desk (1</a:t>
            </a:r>
            <a:r>
              <a:rPr lang="en-US" altLang="en-US" sz="3000" kern="0" baseline="30000" dirty="0">
                <a:solidFill>
                  <a:schemeClr val="tx1"/>
                </a:solidFill>
                <a:latin typeface="Calibri"/>
                <a:ea typeface="+mn-ea"/>
                <a:cs typeface="ＭＳ Ｐゴシック"/>
              </a:rPr>
              <a:t>st</a:t>
            </a:r>
            <a:r>
              <a:rPr lang="en-US" altLang="en-US" sz="3000" kern="0" dirty="0">
                <a:solidFill>
                  <a:schemeClr val="tx1"/>
                </a:solidFill>
                <a:latin typeface="Calibri"/>
                <a:ea typeface="+mn-ea"/>
                <a:cs typeface="ＭＳ Ｐゴシック"/>
              </a:rPr>
              <a:t> floor), Monday to Friday</a:t>
            </a:r>
          </a:p>
          <a:p>
            <a:pPr marL="798195" lvl="1" indent="-340995">
              <a:spcBef>
                <a:spcPct val="20000"/>
              </a:spcBef>
              <a:buFontTx/>
              <a:buChar char="-"/>
              <a:defRPr/>
            </a:pPr>
            <a:endParaRPr lang="en-US" altLang="en-US" sz="800" kern="0" dirty="0">
              <a:solidFill>
                <a:schemeClr val="tx1"/>
              </a:solidFill>
              <a:latin typeface="Calibri" pitchFamily="34" charset="0"/>
              <a:ea typeface="+mn-ea"/>
              <a:cs typeface="ＭＳ Ｐゴシック"/>
            </a:endParaRPr>
          </a:p>
          <a:p>
            <a:pPr marL="340995" indent="-340995">
              <a:spcBef>
                <a:spcPct val="20000"/>
              </a:spcBef>
              <a:buFontTx/>
              <a:buChar char="•"/>
              <a:defRPr/>
            </a:pPr>
            <a:r>
              <a:rPr lang="en-US" altLang="en-US" sz="3000" kern="0" dirty="0">
                <a:solidFill>
                  <a:srgbClr val="C00000"/>
                </a:solidFill>
                <a:latin typeface="Calibri" pitchFamily="34" charset="0"/>
                <a:ea typeface="+mn-ea"/>
                <a:cs typeface="ＭＳ Ｐゴシック"/>
              </a:rPr>
              <a:t>Live Chat/Text: </a:t>
            </a:r>
            <a:r>
              <a:rPr lang="en-US" altLang="en-US" sz="3000" kern="0" dirty="0">
                <a:solidFill>
                  <a:srgbClr val="020BBE"/>
                </a:solidFill>
                <a:latin typeface="Calibri" pitchFamily="34" charset="0"/>
                <a:ea typeface="+mn-ea"/>
                <a:cs typeface="ＭＳ Ｐゴシック"/>
                <a:hlinkClick r:id="rId8"/>
              </a:rPr>
              <a:t>https://library.mcmaster.ca/justask/</a:t>
            </a:r>
            <a:endParaRPr lang="en-US" altLang="en-US" sz="3000" kern="0" dirty="0">
              <a:solidFill>
                <a:srgbClr val="C00000"/>
              </a:solidFill>
              <a:latin typeface="Calibri" pitchFamily="34" charset="0"/>
              <a:ea typeface="+mn-ea"/>
              <a:cs typeface="ＭＳ Ｐゴシック"/>
            </a:endParaRPr>
          </a:p>
          <a:p>
            <a:pPr marL="340995" indent="-340995">
              <a:spcBef>
                <a:spcPct val="20000"/>
              </a:spcBef>
              <a:defRPr/>
            </a:pPr>
            <a:endParaRPr lang="en-US" altLang="en-US" sz="3000" kern="0" dirty="0">
              <a:latin typeface="Calibri" pitchFamily="34" charset="0"/>
              <a:ea typeface="+mn-ea"/>
              <a:cs typeface="ＭＳ Ｐゴシック"/>
            </a:endParaRPr>
          </a:p>
        </p:txBody>
      </p:sp>
      <p:pic>
        <p:nvPicPr>
          <p:cNvPr id="53257" name="Picture 14" descr="People icon ">
            <a:extLst>
              <a:ext uri="{FF2B5EF4-FFF2-40B4-BE49-F238E27FC236}">
                <a16:creationId xmlns:a16="http://schemas.microsoft.com/office/drawing/2014/main" id="{762DCC00-F864-32C7-F854-81C6EC890F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8987" y="3630049"/>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Maud, the McMaster mascot with I love Mac Library! shirt, backpack and smartphone">
            <a:extLst>
              <a:ext uri="{FF2B5EF4-FFF2-40B4-BE49-F238E27FC236}">
                <a16:creationId xmlns:a16="http://schemas.microsoft.com/office/drawing/2014/main" id="{8D8A2DE6-5C7B-9A84-8674-E252103FC9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90533" y="1504535"/>
            <a:ext cx="2207114" cy="2227220"/>
          </a:xfrm>
          <a:prstGeom prst="rect">
            <a:avLst/>
          </a:prstGeom>
        </p:spPr>
      </p:pic>
      <p:pic>
        <p:nvPicPr>
          <p:cNvPr id="4" name="Picture 3" descr="Get Help">
            <a:extLst>
              <a:ext uri="{FF2B5EF4-FFF2-40B4-BE49-F238E27FC236}">
                <a16:creationId xmlns:a16="http://schemas.microsoft.com/office/drawing/2014/main" id="{63BD49BD-2C23-7D0B-6B38-13C88D7CDC87}"/>
              </a:ext>
            </a:extLst>
          </p:cNvPr>
          <p:cNvPicPr>
            <a:picLocks noChangeAspect="1"/>
          </p:cNvPicPr>
          <p:nvPr/>
        </p:nvPicPr>
        <p:blipFill>
          <a:blip r:embed="rId11"/>
          <a:stretch>
            <a:fillRect/>
          </a:stretch>
        </p:blipFill>
        <p:spPr>
          <a:xfrm>
            <a:off x="10012651" y="481263"/>
            <a:ext cx="1434176" cy="628192"/>
          </a:xfrm>
          <a:prstGeom prst="rect">
            <a:avLst/>
          </a:prstGeom>
          <a:effectLst>
            <a:outerShdw blurRad="50800" dist="38100" dir="13500000" algn="br" rotWithShape="0">
              <a:prstClr val="black">
                <a:alpha val="40000"/>
              </a:prstClr>
            </a:outerShdw>
          </a:effectLst>
        </p:spPr>
      </p:pic>
    </p:spTree>
    <p:custDataLst>
      <p:tags r:id="rId1"/>
    </p:custData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60" name="Title 1">
            <a:extLst>
              <a:ext uri="{FF2B5EF4-FFF2-40B4-BE49-F238E27FC236}">
                <a16:creationId xmlns:a16="http://schemas.microsoft.com/office/drawing/2014/main" id="{6E9A571B-5785-5D89-4FAC-A0CBF021C631}"/>
              </a:ext>
            </a:extLst>
          </p:cNvPr>
          <p:cNvSpPr>
            <a:spLocks noGrp="1" noChangeArrowheads="1"/>
          </p:cNvSpPr>
          <p:nvPr>
            <p:ph type="title"/>
          </p:nvPr>
        </p:nvSpPr>
        <p:spPr>
          <a:xfrm>
            <a:off x="4352348" y="200459"/>
            <a:ext cx="6750050" cy="904875"/>
          </a:xfrm>
        </p:spPr>
        <p:txBody>
          <a:bodyPr/>
          <a:lstStyle/>
          <a:p>
            <a:r>
              <a:rPr lang="en-GB" altLang="en-US" sz="3400" dirty="0"/>
              <a:t>Codes Include Industry </a:t>
            </a:r>
            <a:br>
              <a:rPr lang="en-GB" altLang="en-US" sz="3400" dirty="0"/>
            </a:br>
            <a:r>
              <a:rPr lang="en-GB" altLang="en-US" sz="3400" dirty="0"/>
              <a:t>Description &amp; Examples</a:t>
            </a:r>
            <a:endParaRPr lang="en-US" altLang="en-US" sz="3400" dirty="0"/>
          </a:p>
        </p:txBody>
      </p:sp>
      <p:sp>
        <p:nvSpPr>
          <p:cNvPr id="3" name="Content Placeholder 2">
            <a:extLst>
              <a:ext uri="{FF2B5EF4-FFF2-40B4-BE49-F238E27FC236}">
                <a16:creationId xmlns:a16="http://schemas.microsoft.com/office/drawing/2014/main" id="{A6CEE7B3-B830-4559-B919-41A34533A4F0}"/>
              </a:ext>
            </a:extLst>
          </p:cNvPr>
          <p:cNvSpPr>
            <a:spLocks noGrp="1"/>
          </p:cNvSpPr>
          <p:nvPr>
            <p:ph idx="1"/>
          </p:nvPr>
        </p:nvSpPr>
        <p:spPr>
          <a:xfrm>
            <a:off x="3651540" y="1383869"/>
            <a:ext cx="8285739" cy="5329237"/>
          </a:xfrm>
        </p:spPr>
        <p:txBody>
          <a:bodyPr/>
          <a:lstStyle/>
          <a:p>
            <a:pPr eaLnBrk="1" hangingPunct="1">
              <a:spcBef>
                <a:spcPts val="600"/>
              </a:spcBef>
              <a:buFont typeface="Verdana" panose="020B0604030504040204" pitchFamily="34"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700" b="1" dirty="0">
                <a:solidFill>
                  <a:srgbClr val="BE3320"/>
                </a:solidFill>
              </a:rPr>
              <a:t>311340     Non-Chocolate Confectionary Manufacturing </a:t>
            </a:r>
            <a:r>
              <a:rPr lang="ar-SA" sz="2800" b="1" dirty="0">
                <a:solidFill>
                  <a:srgbClr val="DE4D3A"/>
                </a:solidFill>
                <a:cs typeface="Arial" charset="0"/>
              </a:rPr>
              <a:t>‏</a:t>
            </a:r>
            <a:br>
              <a:rPr lang="en-US" sz="1000" b="1" dirty="0">
                <a:solidFill>
                  <a:srgbClr val="DE4D3A"/>
                </a:solidFill>
                <a:cs typeface="Arial" charset="0"/>
              </a:rPr>
            </a:br>
            <a:endParaRPr lang="en-US" sz="1000" b="1" dirty="0">
              <a:solidFill>
                <a:srgbClr val="DE4D3A"/>
              </a:solidFill>
              <a:cs typeface="Arial" charset="0"/>
            </a:endParaRPr>
          </a:p>
          <a:p>
            <a:pPr eaLnBrk="1" hangingPunct="1">
              <a:spcBef>
                <a:spcPts val="600"/>
              </a:spcBef>
              <a:buFont typeface="Verdana" panose="020B0604030504040204" pitchFamily="34"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500" dirty="0"/>
              <a:t>     This Canadian industry comprises establishments primarily engaged in manufacturing non-chocolate confectionary.  </a:t>
            </a:r>
            <a:br>
              <a:rPr lang="en-GB" sz="2500" dirty="0"/>
            </a:br>
            <a:endParaRPr lang="en-GB" sz="500" dirty="0"/>
          </a:p>
          <a:p>
            <a:pPr eaLnBrk="1" hangingPunct="1">
              <a:spcBef>
                <a:spcPts val="600"/>
              </a:spcBef>
              <a:buFont typeface="Verdana" panose="020B0604030504040204" pitchFamily="34"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200" b="1" i="1" dirty="0">
                <a:solidFill>
                  <a:srgbClr val="DE4D3A"/>
                </a:solidFill>
              </a:rPr>
              <a:t>      </a:t>
            </a:r>
            <a:r>
              <a:rPr lang="en-GB" sz="2200" b="1" i="1" dirty="0">
                <a:solidFill>
                  <a:srgbClr val="BE3320"/>
                </a:solidFill>
              </a:rPr>
              <a:t>Examples:</a:t>
            </a:r>
          </a:p>
          <a:p>
            <a:pPr marL="798513" lvl="1" indent="-341313" eaLnBrk="1" hangingPunct="1">
              <a:spcBef>
                <a:spcPts val="550"/>
              </a:spcBef>
              <a:buFont typeface="Arial" charset="0"/>
              <a:buChar char="•"/>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200" i="1" dirty="0">
                <a:latin typeface="Calibri" pitchFamily="34" charset="0"/>
              </a:rPr>
              <a:t>candy (except chocolate), manufacturing	      </a:t>
            </a:r>
          </a:p>
          <a:p>
            <a:pPr marL="798513" lvl="1" indent="-341313" eaLnBrk="1" hangingPunct="1">
              <a:spcBef>
                <a:spcPts val="550"/>
              </a:spcBef>
              <a:buFont typeface="Arial" charset="0"/>
              <a:buChar char="•"/>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200" i="1" dirty="0">
                <a:latin typeface="Calibri" pitchFamily="34" charset="0"/>
              </a:rPr>
              <a:t>chewing gum, manufacturing</a:t>
            </a:r>
          </a:p>
          <a:p>
            <a:pPr marL="798513" lvl="1" indent="-341313" eaLnBrk="1" hangingPunct="1">
              <a:spcBef>
                <a:spcPts val="550"/>
              </a:spcBef>
              <a:buFont typeface="Arial" charset="0"/>
              <a:buChar char="•"/>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200" i="1" dirty="0">
                <a:latin typeface="Calibri" pitchFamily="34" charset="0"/>
              </a:rPr>
              <a:t>marshmallows, manufacturing ...</a:t>
            </a:r>
          </a:p>
          <a:p>
            <a:pPr lvl="1" eaLnBrk="1" hangingPunct="1">
              <a:spcBef>
                <a:spcPts val="55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500" i="1" dirty="0">
              <a:latin typeface="Calibri" pitchFamily="34" charset="0"/>
            </a:endParaRPr>
          </a:p>
          <a:p>
            <a:pPr marL="0" indent="0" eaLnBrk="1" hangingPunct="1">
              <a:spcBef>
                <a:spcPts val="550"/>
              </a:spcBef>
              <a:buFont typeface="Verdana" panose="020B0604030504040204" pitchFamily="34"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200" b="1" i="1" dirty="0">
                <a:solidFill>
                  <a:srgbClr val="BE3320"/>
                </a:solidFill>
              </a:rPr>
              <a:t>     </a:t>
            </a:r>
            <a:r>
              <a:rPr lang="en-US" sz="2200" b="1" i="1" dirty="0">
                <a:solidFill>
                  <a:srgbClr val="BE3320"/>
                </a:solidFill>
              </a:rPr>
              <a:t>Exclusions:  </a:t>
            </a:r>
          </a:p>
          <a:p>
            <a:pPr lvl="1" eaLnBrk="1" hangingPunct="1">
              <a:buFont typeface="Arial" pitchFamily="34" charset="0"/>
              <a:buChar char="•"/>
              <a:defRPr/>
            </a:pPr>
            <a:r>
              <a:rPr lang="en-US" sz="2200" b="1" i="1" dirty="0">
                <a:latin typeface="Calibri" pitchFamily="34" charset="0"/>
              </a:rPr>
              <a:t>  </a:t>
            </a:r>
            <a:r>
              <a:rPr lang="en-US" sz="2200" i="1" dirty="0">
                <a:latin typeface="Calibri" pitchFamily="34" charset="0"/>
              </a:rPr>
              <a:t>roasting, salting, drying, cooking or canning nuts and     </a:t>
            </a:r>
          </a:p>
          <a:p>
            <a:pPr marL="457200" lvl="1" indent="0" eaLnBrk="1" hangingPunct="1">
              <a:buFont typeface="Verdana" panose="020B0604030504040204" pitchFamily="34" charset="0"/>
              <a:buNone/>
              <a:defRPr/>
            </a:pPr>
            <a:r>
              <a:rPr lang="en-US" sz="2200" i="1" dirty="0">
                <a:latin typeface="Calibri" pitchFamily="34" charset="0"/>
              </a:rPr>
              <a:t>      seeds (see 31191 Snack food manufacturing)…</a:t>
            </a:r>
          </a:p>
          <a:p>
            <a:pPr>
              <a:defRPr/>
            </a:pPr>
            <a:endParaRPr lang="en-US" dirty="0"/>
          </a:p>
        </p:txBody>
      </p:sp>
      <p:pic>
        <p:nvPicPr>
          <p:cNvPr id="4" name="Picture 3" descr="Assorted candies and gummies">
            <a:extLst>
              <a:ext uri="{FF2B5EF4-FFF2-40B4-BE49-F238E27FC236}">
                <a16:creationId xmlns:a16="http://schemas.microsoft.com/office/drawing/2014/main" id="{51C8D084-4DB8-D5D6-02FF-F8642788FA72}"/>
              </a:ext>
            </a:extLst>
          </p:cNvPr>
          <p:cNvPicPr>
            <a:picLocks noChangeAspect="1"/>
          </p:cNvPicPr>
          <p:nvPr/>
        </p:nvPicPr>
        <p:blipFill rotWithShape="1">
          <a:blip r:embed="rId4">
            <a:extLst>
              <a:ext uri="{28A0092B-C50C-407E-A947-70E740481C1C}">
                <a14:useLocalDpi xmlns:a14="http://schemas.microsoft.com/office/drawing/2010/main" val="0"/>
              </a:ext>
            </a:extLst>
          </a:blip>
          <a:srcRect l="-223" t="3739" r="19262" b="36302"/>
          <a:stretch/>
        </p:blipFill>
        <p:spPr>
          <a:xfrm rot="5400000">
            <a:off x="-1732096" y="1732094"/>
            <a:ext cx="6842966" cy="3378775"/>
          </a:xfrm>
          <a:prstGeom prst="rect">
            <a:avLst/>
          </a:prstGeom>
        </p:spPr>
      </p:pic>
    </p:spTree>
    <p:custDataLst>
      <p:tags r:id="rId1"/>
    </p:custData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5" name="Title 5">
            <a:extLst>
              <a:ext uri="{FF2B5EF4-FFF2-40B4-BE49-F238E27FC236}">
                <a16:creationId xmlns:a16="http://schemas.microsoft.com/office/drawing/2014/main" id="{50F9E084-03E3-A136-F826-B19265F5AB40}"/>
              </a:ext>
            </a:extLst>
          </p:cNvPr>
          <p:cNvSpPr>
            <a:spLocks noGrp="1"/>
          </p:cNvSpPr>
          <p:nvPr>
            <p:ph type="title" idx="4294967295"/>
          </p:nvPr>
        </p:nvSpPr>
        <p:spPr>
          <a:xfrm>
            <a:off x="2351088" y="188914"/>
            <a:ext cx="7632700" cy="936625"/>
          </a:xfrm>
        </p:spPr>
        <p:txBody>
          <a:bodyPr/>
          <a:lstStyle/>
          <a:p>
            <a:r>
              <a:rPr lang="en-GB" altLang="en-US" sz="3600" dirty="0">
                <a:latin typeface="Calibri" panose="020F0502020204030204" pitchFamily="34" charset="0"/>
              </a:rPr>
              <a:t>Codes Apply to All Types of Companies</a:t>
            </a:r>
            <a:endParaRPr lang="en-CA" altLang="en-US" sz="3600" dirty="0"/>
          </a:p>
        </p:txBody>
      </p:sp>
      <p:pic>
        <p:nvPicPr>
          <p:cNvPr id="3" name="Picture 2" descr="Picture of Indigo storefront">
            <a:extLst>
              <a:ext uri="{FF2B5EF4-FFF2-40B4-BE49-F238E27FC236}">
                <a16:creationId xmlns:a16="http://schemas.microsoft.com/office/drawing/2014/main" id="{8E5C27D9-27AE-1FFD-78A4-6415E1AD27B2}"/>
              </a:ext>
            </a:extLst>
          </p:cNvPr>
          <p:cNvPicPr>
            <a:picLocks noChangeAspect="1"/>
          </p:cNvPicPr>
          <p:nvPr/>
        </p:nvPicPr>
        <p:blipFill rotWithShape="1">
          <a:blip r:embed="rId4">
            <a:extLst>
              <a:ext uri="{28A0092B-C50C-407E-A947-70E740481C1C}">
                <a14:useLocalDpi xmlns:a14="http://schemas.microsoft.com/office/drawing/2010/main" val="0"/>
              </a:ext>
            </a:extLst>
          </a:blip>
          <a:srcRect l="7916" r="10078"/>
          <a:stretch/>
        </p:blipFill>
        <p:spPr>
          <a:xfrm>
            <a:off x="906934" y="1283711"/>
            <a:ext cx="3596805" cy="2464041"/>
          </a:xfrm>
          <a:prstGeom prst="rect">
            <a:avLst/>
          </a:prstGeom>
        </p:spPr>
      </p:pic>
      <p:pic>
        <p:nvPicPr>
          <p:cNvPr id="20484" name="Picture 7" descr="Picture of King W. Books storefront in Hamilton, ON">
            <a:extLst>
              <a:ext uri="{FF2B5EF4-FFF2-40B4-BE49-F238E27FC236}">
                <a16:creationId xmlns:a16="http://schemas.microsoft.com/office/drawing/2014/main" id="{8D6266DA-D9E9-CF6F-45CD-6FC142B368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001" t="12843" r="15012" b="15499"/>
          <a:stretch/>
        </p:blipFill>
        <p:spPr bwMode="auto">
          <a:xfrm>
            <a:off x="906934" y="3785424"/>
            <a:ext cx="3596805" cy="26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 Box 2">
            <a:extLst>
              <a:ext uri="{FF2B5EF4-FFF2-40B4-BE49-F238E27FC236}">
                <a16:creationId xmlns:a16="http://schemas.microsoft.com/office/drawing/2014/main" id="{81DF6862-6822-F2C0-0CE0-3BC9DBF672E2}"/>
              </a:ext>
            </a:extLst>
          </p:cNvPr>
          <p:cNvSpPr txBox="1">
            <a:spLocks noChangeArrowheads="1"/>
          </p:cNvSpPr>
          <p:nvPr/>
        </p:nvSpPr>
        <p:spPr bwMode="auto">
          <a:xfrm>
            <a:off x="4827011" y="1341438"/>
            <a:ext cx="6597072" cy="4658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eaLnBrk="1" hangingPunct="1">
              <a:spcBef>
                <a:spcPts val="800"/>
              </a:spcBef>
              <a:buClr>
                <a:srgbClr val="000000"/>
              </a:buClr>
              <a:buSzPct val="100000"/>
              <a:buFont typeface="Wingdings" panose="05000000000000000000" pitchFamily="2" charset="2"/>
              <a:buNone/>
            </a:pPr>
            <a:r>
              <a:rPr lang="en-GB" altLang="en-US" sz="3200" dirty="0">
                <a:solidFill>
                  <a:srgbClr val="000000"/>
                </a:solidFill>
              </a:rPr>
              <a:t>	</a:t>
            </a:r>
            <a:r>
              <a:rPr lang="en-GB" altLang="en-US" sz="3600" b="1" dirty="0">
                <a:solidFill>
                  <a:srgbClr val="C00000"/>
                </a:solidFill>
                <a:latin typeface="Calibri" panose="020F0502020204030204" pitchFamily="34" charset="0"/>
              </a:rPr>
              <a:t>5942   Retail Books</a:t>
            </a:r>
          </a:p>
          <a:p>
            <a:pPr eaLnBrk="1" hangingPunct="1">
              <a:spcBef>
                <a:spcPts val="700"/>
              </a:spcBef>
              <a:buClr>
                <a:srgbClr val="000000"/>
              </a:buClr>
              <a:buSzPct val="100000"/>
              <a:buFont typeface="Wingdings" panose="05000000000000000000" pitchFamily="2" charset="2"/>
              <a:buNone/>
            </a:pPr>
            <a:r>
              <a:rPr lang="en-GB" altLang="en-US" sz="3600" dirty="0">
                <a:solidFill>
                  <a:srgbClr val="000000"/>
                </a:solidFill>
                <a:latin typeface="Calibri" panose="020F0502020204030204" pitchFamily="34" charset="0"/>
              </a:rPr>
              <a:t>  	</a:t>
            </a:r>
            <a:r>
              <a:rPr lang="en-GB" altLang="en-US" sz="3200" dirty="0">
                <a:solidFill>
                  <a:srgbClr val="000000"/>
                </a:solidFill>
                <a:latin typeface="Calibri" panose="020F0502020204030204" pitchFamily="34" charset="0"/>
              </a:rPr>
              <a:t>This industry includes both major companies (e.g., Indigo) as well as local independent booksellers (e.g. King W. Books)- because both entities are engaged in the same activity</a:t>
            </a:r>
          </a:p>
        </p:txBody>
      </p:sp>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9" name="Title 4">
            <a:extLst>
              <a:ext uri="{FF2B5EF4-FFF2-40B4-BE49-F238E27FC236}">
                <a16:creationId xmlns:a16="http://schemas.microsoft.com/office/drawing/2014/main" id="{AD05B576-A1D9-728C-C0BD-DD209CEAF677}"/>
              </a:ext>
            </a:extLst>
          </p:cNvPr>
          <p:cNvSpPr>
            <a:spLocks noGrp="1"/>
          </p:cNvSpPr>
          <p:nvPr>
            <p:ph type="title" idx="4294967295"/>
          </p:nvPr>
        </p:nvSpPr>
        <p:spPr>
          <a:xfrm>
            <a:off x="1847851" y="692151"/>
            <a:ext cx="5472113" cy="1008063"/>
          </a:xfrm>
        </p:spPr>
        <p:txBody>
          <a:bodyPr/>
          <a:lstStyle/>
          <a:p>
            <a:r>
              <a:rPr lang="en-GB" altLang="en-US" sz="3600" dirty="0">
                <a:latin typeface="Calibri" panose="020F0502020204030204" pitchFamily="34" charset="0"/>
              </a:rPr>
              <a:t>Who Creates the Codes?</a:t>
            </a:r>
            <a:endParaRPr lang="en-CA" altLang="en-US" sz="3600" dirty="0"/>
          </a:p>
        </p:txBody>
      </p:sp>
      <p:sp>
        <p:nvSpPr>
          <p:cNvPr id="21507" name="Text Box 2">
            <a:extLst>
              <a:ext uri="{FF2B5EF4-FFF2-40B4-BE49-F238E27FC236}">
                <a16:creationId xmlns:a16="http://schemas.microsoft.com/office/drawing/2014/main" id="{15C79B2C-A2A9-9961-A4FA-8C8AC138C32E}"/>
              </a:ext>
            </a:extLst>
          </p:cNvPr>
          <p:cNvSpPr txBox="1">
            <a:spLocks noChangeArrowheads="1"/>
          </p:cNvSpPr>
          <p:nvPr/>
        </p:nvSpPr>
        <p:spPr bwMode="auto">
          <a:xfrm>
            <a:off x="1312575" y="2081068"/>
            <a:ext cx="680099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40" tIns="45720" rIns="91440" bIns="45720" anchor="t"/>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marL="340995" indent="-340995" eaLnBrk="1" hangingPunct="1">
              <a:spcBef>
                <a:spcPts val="800"/>
              </a:spcBef>
              <a:buClr>
                <a:srgbClr val="000000"/>
              </a:buClr>
              <a:buSzPct val="100000"/>
              <a:buFont typeface="Verdana" panose="020B0604030504040204" pitchFamily="34" charset="0"/>
              <a:buChar char="•"/>
            </a:pPr>
            <a:r>
              <a:rPr lang="en-GB" altLang="en-US" sz="3200">
                <a:solidFill>
                  <a:srgbClr val="000000"/>
                </a:solidFill>
                <a:latin typeface="Calibri"/>
                <a:ea typeface="ＭＳ Ｐゴシック"/>
              </a:rPr>
              <a:t>Created by government statistical agencies</a:t>
            </a:r>
            <a:endParaRPr lang="en-US">
              <a:latin typeface="Calibri"/>
              <a:ea typeface="ＭＳ Ｐゴシック"/>
            </a:endParaRPr>
          </a:p>
          <a:p>
            <a:pPr marL="340995" indent="-340995" eaLnBrk="1" hangingPunct="1">
              <a:spcBef>
                <a:spcPts val="800"/>
              </a:spcBef>
              <a:buClr>
                <a:srgbClr val="000000"/>
              </a:buClr>
              <a:buSzPct val="100000"/>
              <a:buFont typeface="Verdana" panose="020B0604030504040204" pitchFamily="34" charset="0"/>
              <a:buChar char="•"/>
            </a:pPr>
            <a:r>
              <a:rPr lang="en-GB" altLang="en-US" sz="3200">
                <a:solidFill>
                  <a:srgbClr val="000000"/>
                </a:solidFill>
                <a:latin typeface="Calibri"/>
                <a:ea typeface="ＭＳ Ｐゴシック"/>
              </a:rPr>
              <a:t>No central agency assigns the codes to companies</a:t>
            </a:r>
          </a:p>
          <a:p>
            <a:pPr marL="340995" indent="-340995" eaLnBrk="1" hangingPunct="1">
              <a:spcBef>
                <a:spcPts val="800"/>
              </a:spcBef>
              <a:buClr>
                <a:srgbClr val="000000"/>
              </a:buClr>
              <a:buSzPct val="100000"/>
              <a:buFont typeface="Verdana" panose="020B0604030504040204" pitchFamily="34" charset="0"/>
              <a:buNone/>
            </a:pPr>
            <a:endParaRPr lang="en-GB" altLang="en-US" sz="3200">
              <a:solidFill>
                <a:srgbClr val="000000"/>
              </a:solidFill>
            </a:endParaRPr>
          </a:p>
        </p:txBody>
      </p:sp>
      <p:pic>
        <p:nvPicPr>
          <p:cNvPr id="21508" name="Picture 8" descr="Peace tower in Ottawa, Canada">
            <a:extLst>
              <a:ext uri="{FF2B5EF4-FFF2-40B4-BE49-F238E27FC236}">
                <a16:creationId xmlns:a16="http://schemas.microsoft.com/office/drawing/2014/main" id="{1EAC77B9-D5AB-8FB9-01DA-933FE1476B14}"/>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159" t="7292" r="20711" b="4120"/>
          <a:stretch>
            <a:fillRect/>
          </a:stretch>
        </p:blipFill>
        <p:spPr bwMode="auto">
          <a:xfrm>
            <a:off x="9249353" y="0"/>
            <a:ext cx="3000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3" name="Title 4">
            <a:extLst>
              <a:ext uri="{FF2B5EF4-FFF2-40B4-BE49-F238E27FC236}">
                <a16:creationId xmlns:a16="http://schemas.microsoft.com/office/drawing/2014/main" id="{6741EB79-2F38-0691-641D-38EF0B4AD8A2}"/>
              </a:ext>
            </a:extLst>
          </p:cNvPr>
          <p:cNvSpPr>
            <a:spLocks noGrp="1"/>
          </p:cNvSpPr>
          <p:nvPr>
            <p:ph type="title" idx="4294967295"/>
          </p:nvPr>
        </p:nvSpPr>
        <p:spPr>
          <a:xfrm>
            <a:off x="7565458" y="1021556"/>
            <a:ext cx="3864542" cy="563563"/>
          </a:xfrm>
        </p:spPr>
        <p:txBody>
          <a:bodyPr/>
          <a:lstStyle/>
          <a:p>
            <a:r>
              <a:rPr lang="en-GB" altLang="en-US" sz="3600" dirty="0">
                <a:latin typeface="Calibri" panose="020F0502020204030204" pitchFamily="34" charset="0"/>
              </a:rPr>
              <a:t>Who Uses Industry Classification Codes?</a:t>
            </a:r>
            <a:endParaRPr lang="en-CA" altLang="en-US" sz="3600" dirty="0"/>
          </a:p>
        </p:txBody>
      </p:sp>
      <p:sp>
        <p:nvSpPr>
          <p:cNvPr id="22531" name="Text Box 2">
            <a:extLst>
              <a:ext uri="{FF2B5EF4-FFF2-40B4-BE49-F238E27FC236}">
                <a16:creationId xmlns:a16="http://schemas.microsoft.com/office/drawing/2014/main" id="{C724586B-E3F9-0476-DAEF-40FBDCA49D66}"/>
              </a:ext>
            </a:extLst>
          </p:cNvPr>
          <p:cNvSpPr txBox="1">
            <a:spLocks noChangeArrowheads="1"/>
          </p:cNvSpPr>
          <p:nvPr/>
        </p:nvSpPr>
        <p:spPr bwMode="auto">
          <a:xfrm>
            <a:off x="7299049" y="2474386"/>
            <a:ext cx="4572000" cy="3580205"/>
          </a:xfrm>
          <a:prstGeom prst="rect">
            <a:avLst/>
          </a:prstGeom>
          <a:noFill/>
          <a:ln>
            <a:noFill/>
          </a:ln>
        </p:spPr>
        <p:txBody>
          <a:bodyPr lIns="91440" tIns="45720" rIns="91440" bIns="45720" anchor="t"/>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1pPr>
            <a:lvl2pPr marL="742950" indent="-28575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Verdana" panose="020B0604030504040204" pitchFamily="34" charset="0"/>
                <a:ea typeface="ＭＳ Ｐゴシック" panose="020B0600070205080204" pitchFamily="34" charset="-128"/>
              </a:defRPr>
            </a:lvl9pPr>
          </a:lstStyle>
          <a:p>
            <a:pPr marL="340995" indent="-340995" eaLnBrk="1" hangingPunct="1">
              <a:spcBef>
                <a:spcPts val="650"/>
              </a:spcBef>
              <a:buClr>
                <a:srgbClr val="000000"/>
              </a:buClr>
              <a:buSzPct val="100000"/>
              <a:buFont typeface="Verdana" panose="020B0604030504040204" pitchFamily="34" charset="0"/>
              <a:buChar char="•"/>
            </a:pPr>
            <a:r>
              <a:rPr lang="en-GB" altLang="en-US" sz="3000" dirty="0">
                <a:solidFill>
                  <a:srgbClr val="000000"/>
                </a:solidFill>
                <a:latin typeface="Calibri" panose="020F0502020204030204" pitchFamily="34" charset="0"/>
              </a:rPr>
              <a:t>Businesses</a:t>
            </a:r>
            <a:endParaRPr lang="en-US" dirty="0"/>
          </a:p>
          <a:p>
            <a:pPr marL="340995" indent="-340995" eaLnBrk="1" hangingPunct="1">
              <a:spcBef>
                <a:spcPts val="650"/>
              </a:spcBef>
              <a:buClr>
                <a:srgbClr val="000000"/>
              </a:buClr>
              <a:buSzPct val="100000"/>
              <a:buFont typeface="Verdana" panose="020B0604030504040204" pitchFamily="34" charset="0"/>
              <a:buChar char="•"/>
            </a:pPr>
            <a:r>
              <a:rPr lang="en-GB" altLang="en-US" sz="3000" dirty="0">
                <a:solidFill>
                  <a:srgbClr val="000000"/>
                </a:solidFill>
                <a:latin typeface="Calibri"/>
                <a:ea typeface="ＭＳ Ｐゴシック"/>
              </a:rPr>
              <a:t>Academics &amp; Researchers</a:t>
            </a:r>
          </a:p>
          <a:p>
            <a:pPr marL="340995" indent="-340995" eaLnBrk="1" hangingPunct="1">
              <a:spcBef>
                <a:spcPts val="650"/>
              </a:spcBef>
              <a:buClr>
                <a:srgbClr val="000000"/>
              </a:buClr>
              <a:buSzPct val="100000"/>
              <a:buFont typeface="Verdana" panose="020B0604030504040204" pitchFamily="34" charset="0"/>
              <a:buChar char="•"/>
            </a:pPr>
            <a:r>
              <a:rPr lang="en-GB" altLang="en-US" sz="3000" dirty="0">
                <a:solidFill>
                  <a:srgbClr val="000000"/>
                </a:solidFill>
                <a:latin typeface="Calibri"/>
                <a:ea typeface="ＭＳ Ｐゴシック"/>
              </a:rPr>
              <a:t>Government </a:t>
            </a:r>
          </a:p>
          <a:p>
            <a:pPr marL="340995" indent="-340995">
              <a:spcBef>
                <a:spcPts val="650"/>
              </a:spcBef>
              <a:buClr>
                <a:srgbClr val="000000"/>
              </a:buClr>
              <a:buSzPct val="100000"/>
              <a:buFont typeface="Verdana" panose="020B0604030504040204" pitchFamily="34" charset="0"/>
              <a:buChar char="•"/>
            </a:pPr>
            <a:r>
              <a:rPr lang="en-GB" altLang="en-US" sz="3000" dirty="0">
                <a:solidFill>
                  <a:srgbClr val="000000"/>
                </a:solidFill>
                <a:latin typeface="Calibri"/>
                <a:ea typeface="ＭＳ Ｐゴシック"/>
              </a:rPr>
              <a:t>Policy Analysts</a:t>
            </a:r>
            <a:endParaRPr lang="en-GB" dirty="0"/>
          </a:p>
          <a:p>
            <a:pPr marL="340995" indent="-340995" eaLnBrk="1" hangingPunct="1">
              <a:spcBef>
                <a:spcPts val="650"/>
              </a:spcBef>
              <a:buClr>
                <a:srgbClr val="000000"/>
              </a:buClr>
              <a:buSzPct val="100000"/>
              <a:buFont typeface="Verdana" panose="020B0604030504040204" pitchFamily="34" charset="0"/>
              <a:buChar char="•"/>
            </a:pPr>
            <a:endParaRPr lang="en-GB" altLang="en-US" sz="3200" dirty="0">
              <a:solidFill>
                <a:srgbClr val="000000"/>
              </a:solidFill>
              <a:latin typeface="Calibri" panose="020F0502020204030204" pitchFamily="34" charset="0"/>
            </a:endParaRPr>
          </a:p>
          <a:p>
            <a:pPr marL="340995" indent="-340995" eaLnBrk="1" hangingPunct="1">
              <a:spcBef>
                <a:spcPts val="650"/>
              </a:spcBef>
              <a:buClr>
                <a:srgbClr val="000000"/>
              </a:buClr>
              <a:buSzPct val="100000"/>
              <a:buFont typeface="Wingdings" panose="05000000000000000000" pitchFamily="2" charset="2"/>
              <a:buNone/>
            </a:pPr>
            <a:r>
              <a:rPr lang="en-GB" altLang="en-US" sz="3000" dirty="0">
                <a:solidFill>
                  <a:srgbClr val="000000"/>
                </a:solidFill>
              </a:rPr>
              <a:t>			</a:t>
            </a:r>
          </a:p>
        </p:txBody>
      </p:sp>
      <p:pic>
        <p:nvPicPr>
          <p:cNvPr id="7" name="Picture 6" descr="Two business people looking at laptop.">
            <a:extLst>
              <a:ext uri="{FF2B5EF4-FFF2-40B4-BE49-F238E27FC236}">
                <a16:creationId xmlns:a16="http://schemas.microsoft.com/office/drawing/2014/main" id="{86E84450-6DFF-1A40-132C-BEEB0896EDDB}"/>
              </a:ext>
              <a:ext uri="{C183D7F6-B498-43B3-948B-1728B52AA6E4}">
                <adec:decorative xmlns:adec="http://schemas.microsoft.com/office/drawing/2017/decorative" val="0"/>
              </a:ext>
            </a:extLst>
          </p:cNvPr>
          <p:cNvPicPr>
            <a:picLocks noChangeAspect="1"/>
          </p:cNvPicPr>
          <p:nvPr/>
        </p:nvPicPr>
        <p:blipFill rotWithShape="1">
          <a:blip r:embed="rId4">
            <a:alphaModFix/>
          </a:blip>
          <a:srcRect l="35341" t="728" r="7686" b="15720"/>
          <a:stretch/>
        </p:blipFill>
        <p:spPr>
          <a:xfrm>
            <a:off x="0" y="786"/>
            <a:ext cx="7028524" cy="6871605"/>
          </a:xfrm>
          <a:prstGeom prst="rect">
            <a:avLst/>
          </a:prstGeom>
        </p:spPr>
      </p:pic>
    </p:spTree>
    <p:custDataLst>
      <p:tags r:id="rId1"/>
    </p:custData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5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FFFFFF"/>
      </a:accent6>
      <a:hlink>
        <a:srgbClr val="0000FF"/>
      </a:hlink>
      <a:folHlink>
        <a:srgbClr val="0000FF"/>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1000"/>
          </a:lnSpc>
          <a:spcBef>
            <a:spcPct val="0"/>
          </a:spcBef>
          <a:spcAft>
            <a:spcPct val="0"/>
          </a:spcAft>
          <a:buClr>
            <a:srgbClr val="000000"/>
          </a:buClr>
          <a:buSzPct val="100000"/>
          <a:buFont typeface="Verdana" pitchFamily="32" charset="0"/>
          <a:buNone/>
          <a:tabLst/>
          <a:defRPr kumimoji="0" lang="en-GB" sz="1800" b="0" i="0" u="none" strike="noStrike" cap="none" normalizeH="0" baseline="0" smtClean="0">
            <a:ln>
              <a:noFill/>
            </a:ln>
            <a:solidFill>
              <a:schemeClr val="bg1"/>
            </a:solidFill>
            <a:effectLst/>
            <a:latin typeface="Verdana"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1000"/>
          </a:lnSpc>
          <a:spcBef>
            <a:spcPct val="0"/>
          </a:spcBef>
          <a:spcAft>
            <a:spcPct val="0"/>
          </a:spcAft>
          <a:buClr>
            <a:srgbClr val="000000"/>
          </a:buClr>
          <a:buSzPct val="100000"/>
          <a:buFont typeface="Verdana" pitchFamily="32" charset="0"/>
          <a:buNone/>
          <a:tabLst/>
          <a:defRPr kumimoji="0" lang="en-GB" sz="1800" b="0" i="0" u="none" strike="noStrike" cap="none" normalizeH="0" baseline="0" smtClean="0">
            <a:ln>
              <a:noFill/>
            </a:ln>
            <a:solidFill>
              <a:schemeClr val="bg1"/>
            </a:solidFill>
            <a:effectLst/>
            <a:latin typeface="Verdana" pitchFamily="3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939</TotalTime>
  <Words>9287</Words>
  <Application>Microsoft Office PowerPoint</Application>
  <PresentationFormat>Widescreen</PresentationFormat>
  <Paragraphs>890</Paragraphs>
  <Slides>57</Slides>
  <Notes>57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8" baseType="lpstr">
      <vt:lpstr>PMingLiU-ExtB</vt:lpstr>
      <vt:lpstr>Arial</vt:lpstr>
      <vt:lpstr>Calibri</vt:lpstr>
      <vt:lpstr>Courier New</vt:lpstr>
      <vt:lpstr>Gisha</vt:lpstr>
      <vt:lpstr>Times New Roman</vt:lpstr>
      <vt:lpstr>Trebuchet MS</vt:lpstr>
      <vt:lpstr>Verdana</vt:lpstr>
      <vt:lpstr>Wingdings</vt:lpstr>
      <vt:lpstr>Office Theme</vt:lpstr>
      <vt:lpstr>Presentations.Drawing.10</vt:lpstr>
      <vt:lpstr>Research Resources for  Introduction to Marketing  https://library.mcmaster.ca  </vt:lpstr>
      <vt:lpstr>During this session, you will learn …</vt:lpstr>
      <vt:lpstr>Library Home Page &gt; Research Guides &gt; Business Pick relevant course research guide from list</vt:lpstr>
      <vt:lpstr>What is an  Industry Classification Code? </vt:lpstr>
      <vt:lpstr>Hierarchical Arrangement The longer the code number, the more specific the industry</vt:lpstr>
      <vt:lpstr>Codes Include Industry  Description &amp; Examples</vt:lpstr>
      <vt:lpstr>Codes Apply to All Types of Companies</vt:lpstr>
      <vt:lpstr>Who Creates the Codes?</vt:lpstr>
      <vt:lpstr>Who Uses Industry Classification Codes?</vt:lpstr>
      <vt:lpstr>Why are the Codes Created?</vt:lpstr>
      <vt:lpstr>TWO Most Common  Industry Codes Used in Canada</vt:lpstr>
      <vt:lpstr>Everyone must be using NAICS by now… Right? </vt:lpstr>
      <vt:lpstr>Bottom Line for Students  in this Course</vt:lpstr>
      <vt:lpstr>NAICS Canada Manual</vt:lpstr>
      <vt:lpstr>NAICS Canada Online Example: Beer Brewing</vt:lpstr>
      <vt:lpstr>NAICS Canada Online Example: Beer Brewing</vt:lpstr>
      <vt:lpstr>NAICS Canada Online Example: Beer Brewing</vt:lpstr>
      <vt:lpstr>Industry Names with a Superscript  CAN, MEX, or US</vt:lpstr>
      <vt:lpstr>WARNING:  Read carefully!</vt:lpstr>
      <vt:lpstr>Can Your Group do a “Piece” of a Code?</vt:lpstr>
      <vt:lpstr>Choosing the Right Industry</vt:lpstr>
      <vt:lpstr>Can I Do a Manufacturing Industry?</vt:lpstr>
      <vt:lpstr>Choosing the Right Industry</vt:lpstr>
      <vt:lpstr>Using Industry Codes to Find Companies/Competitors</vt:lpstr>
      <vt:lpstr>Canadian Business Database  Most comprehensive directory of public &amp; private companies in Canada covering all industries by SIC or NAICS.</vt:lpstr>
      <vt:lpstr>Canadian Business Database Sample Results (Competitors) List &gt; 800 companies listed</vt:lpstr>
      <vt:lpstr>Canadian Business Database Sample entry: Big Rock Brewery</vt:lpstr>
      <vt:lpstr>Choosing An Industry  Based on Your Company</vt:lpstr>
      <vt:lpstr>Canadian Business Database Sample entry - BlackBerry with SIC &amp; NAICS codes noted</vt:lpstr>
      <vt:lpstr>Help! I just found 2 different codes for my company!</vt:lpstr>
      <vt:lpstr>Industry Codes Example: Home Depot</vt:lpstr>
      <vt:lpstr>Home Depot - Possible NAICS Codes</vt:lpstr>
      <vt:lpstr>When searching with industry codes,  keep in mind that …</vt:lpstr>
      <vt:lpstr>Choosing the Right Company   Canadian-Based &amp; Publicly Traded </vt:lpstr>
      <vt:lpstr>Company Suggestions</vt:lpstr>
      <vt:lpstr>Mergent Online Includes publicly traded companies worldwide.  Search by company name, industry codes, country &amp; more</vt:lpstr>
      <vt:lpstr>Mergent Online Company Profile e.g.,TELUS Corp – includes Company Details, Financials (in Excel),  Reports (Annual, Broker) and more.  </vt:lpstr>
      <vt:lpstr>Company Annual Reports</vt:lpstr>
      <vt:lpstr>Use Company Annual Reports With Care!</vt:lpstr>
      <vt:lpstr>Investext via Mergent Online  Includes analyst reports on companies worldwide</vt:lpstr>
      <vt:lpstr>Market Share</vt:lpstr>
      <vt:lpstr>Market Share Table Example Breweries in Canada 2022</vt:lpstr>
      <vt:lpstr>Finding Market Share</vt:lpstr>
      <vt:lpstr>Sources of Market Share</vt:lpstr>
      <vt:lpstr>Is this Market Share Table Enough?</vt:lpstr>
      <vt:lpstr>Things to Watch Out For …</vt:lpstr>
      <vt:lpstr>Calculating Market Share Can’t find your market share in a published source?</vt:lpstr>
      <vt:lpstr>Environmental Trends Analysis</vt:lpstr>
      <vt:lpstr>IBISWorld  Includes Industry Reports for Canada</vt:lpstr>
      <vt:lpstr>Sample IBISWorld Industry Report</vt:lpstr>
      <vt:lpstr>EIU Viewpoint Includes worldwide country analysis</vt:lpstr>
      <vt:lpstr>Passport   Includes reports and statistics on industries, countries,   consumers and companies worldwide </vt:lpstr>
      <vt:lpstr>Statista   Includes millions of statistics &amp; reports on thousands of topics  from a variety of sources. Worldwide coverage.</vt:lpstr>
      <vt:lpstr>Canadian Trade (or Industry) Associations Often provide statistics &amp; identify current issues and trends in a particular industry</vt:lpstr>
      <vt:lpstr>Trade (or Industry) Associations e.g., Retail Council of Canada</vt:lpstr>
      <vt:lpstr>So How Do You Cite All this Stuff?</vt:lpstr>
      <vt:lpstr>Research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Canadian Marketing Information</dc:title>
  <dc:creator>Ines Perkovic</dc:creator>
  <cp:keywords>COMMERCE 1MA3</cp:keywords>
  <cp:lastModifiedBy>Perkovic, Ines</cp:lastModifiedBy>
  <cp:revision>240</cp:revision>
  <dcterms:modified xsi:type="dcterms:W3CDTF">2023-01-21T16:19:31Z</dcterms:modified>
  <cp:category>Library Instruction Slides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4DCA457D-1F54-42D5-9FF5-AD66C49CC375</vt:lpwstr>
  </property>
  <property fmtid="{D5CDD505-2E9C-101B-9397-08002B2CF9AE}" pid="3" name="ArticulatePath">
    <vt:lpwstr>Comm2MA3_sep2015</vt:lpwstr>
  </property>
</Properties>
</file>